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comments/comment1.xml" ContentType="application/vnd.openxmlformats-officedocument.presentationml.comments+xml"/>
  <Override PartName="/ppt/tags/tag2.xml" ContentType="application/vnd.openxmlformats-officedocument.presentationml.tags+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90" r:id="rId5"/>
    <p:sldMasterId id="2147483703" r:id="rId6"/>
  </p:sldMasterIdLst>
  <p:notesMasterIdLst>
    <p:notesMasterId r:id="rId67"/>
  </p:notesMasterIdLst>
  <p:sldIdLst>
    <p:sldId id="612" r:id="rId7"/>
    <p:sldId id="257" r:id="rId8"/>
    <p:sldId id="336" r:id="rId9"/>
    <p:sldId id="943" r:id="rId10"/>
    <p:sldId id="920" r:id="rId11"/>
    <p:sldId id="921" r:id="rId12"/>
    <p:sldId id="922" r:id="rId13"/>
    <p:sldId id="923" r:id="rId14"/>
    <p:sldId id="924" r:id="rId15"/>
    <p:sldId id="925" r:id="rId16"/>
    <p:sldId id="926" r:id="rId17"/>
    <p:sldId id="927" r:id="rId18"/>
    <p:sldId id="928" r:id="rId19"/>
    <p:sldId id="929" r:id="rId20"/>
    <p:sldId id="930" r:id="rId21"/>
    <p:sldId id="931" r:id="rId22"/>
    <p:sldId id="932" r:id="rId23"/>
    <p:sldId id="933" r:id="rId24"/>
    <p:sldId id="934" r:id="rId25"/>
    <p:sldId id="935" r:id="rId26"/>
    <p:sldId id="953" r:id="rId27"/>
    <p:sldId id="917" r:id="rId28"/>
    <p:sldId id="908" r:id="rId29"/>
    <p:sldId id="936" r:id="rId30"/>
    <p:sldId id="937" r:id="rId31"/>
    <p:sldId id="938" r:id="rId32"/>
    <p:sldId id="939" r:id="rId33"/>
    <p:sldId id="940" r:id="rId34"/>
    <p:sldId id="941" r:id="rId35"/>
    <p:sldId id="945" r:id="rId36"/>
    <p:sldId id="948" r:id="rId37"/>
    <p:sldId id="458" r:id="rId38"/>
    <p:sldId id="910" r:id="rId39"/>
    <p:sldId id="949" r:id="rId40"/>
    <p:sldId id="615" r:id="rId41"/>
    <p:sldId id="606" r:id="rId42"/>
    <p:sldId id="916" r:id="rId43"/>
    <p:sldId id="607" r:id="rId44"/>
    <p:sldId id="904" r:id="rId45"/>
    <p:sldId id="905" r:id="rId46"/>
    <p:sldId id="609" r:id="rId47"/>
    <p:sldId id="906" r:id="rId48"/>
    <p:sldId id="907" r:id="rId49"/>
    <p:sldId id="954" r:id="rId50"/>
    <p:sldId id="919" r:id="rId51"/>
    <p:sldId id="946" r:id="rId52"/>
    <p:sldId id="950" r:id="rId53"/>
    <p:sldId id="903" r:id="rId54"/>
    <p:sldId id="902" r:id="rId55"/>
    <p:sldId id="911" r:id="rId56"/>
    <p:sldId id="918" r:id="rId57"/>
    <p:sldId id="913" r:id="rId58"/>
    <p:sldId id="912" r:id="rId59"/>
    <p:sldId id="616" r:id="rId60"/>
    <p:sldId id="613" r:id="rId61"/>
    <p:sldId id="951" r:id="rId62"/>
    <p:sldId id="915" r:id="rId63"/>
    <p:sldId id="914" r:id="rId64"/>
    <p:sldId id="909" r:id="rId65"/>
    <p:sldId id="942" r:id="rId66"/>
  </p:sldIdLst>
  <p:sldSz cx="9144000" cy="6858000" type="screen4x3"/>
  <p:notesSz cx="6858000" cy="9144000"/>
  <p:custDataLst>
    <p:tags r:id="rId68"/>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ler, Melanie" initials="AM" lastIdx="13" clrIdx="0">
    <p:extLst>
      <p:ext uri="{19B8F6BF-5375-455C-9EA6-DF929625EA0E}">
        <p15:presenceInfo xmlns:p15="http://schemas.microsoft.com/office/powerpoint/2012/main" userId="S::MAdler@edc.org::ab3155c6-c7c7-4698-85d5-a841ea5eafd8" providerId="AD"/>
      </p:ext>
    </p:extLst>
  </p:cmAuthor>
  <p:cmAuthor id="2" name="Klevgaard, Chuck" initials="KC" lastIdx="1" clrIdx="1">
    <p:extLst>
      <p:ext uri="{19B8F6BF-5375-455C-9EA6-DF929625EA0E}">
        <p15:presenceInfo xmlns:p15="http://schemas.microsoft.com/office/powerpoint/2012/main" userId="S::cklevgaard@edc.org::d8fce81f-4555-471f-a4fb-1a9f35999c3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4A695"/>
    <a:srgbClr val="CC4927"/>
    <a:srgbClr val="929B3E"/>
    <a:srgbClr val="00467F"/>
    <a:srgbClr val="3AB6DF"/>
    <a:srgbClr val="464436"/>
    <a:srgbClr val="0A0A0B"/>
    <a:srgbClr val="23466B"/>
    <a:srgbClr val="605B55"/>
    <a:srgbClr val="11192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710" autoAdjust="0"/>
    <p:restoredTop sz="79352" autoAdjust="0"/>
  </p:normalViewPr>
  <p:slideViewPr>
    <p:cSldViewPr snapToGrid="0" showGuides="1">
      <p:cViewPr varScale="1">
        <p:scale>
          <a:sx n="87" d="100"/>
          <a:sy n="87" d="100"/>
        </p:scale>
        <p:origin x="1794" y="84"/>
      </p:cViewPr>
      <p:guideLst>
        <p:guide orient="horz" pos="2160"/>
        <p:guide pos="2880"/>
      </p:guideLst>
    </p:cSldViewPr>
  </p:slideViewPr>
  <p:outlineViewPr>
    <p:cViewPr>
      <p:scale>
        <a:sx n="33" d="100"/>
        <a:sy n="33" d="100"/>
      </p:scale>
      <p:origin x="0" y="-5336"/>
    </p:cViewPr>
  </p:outlineViewPr>
  <p:notesTextViewPr>
    <p:cViewPr>
      <p:scale>
        <a:sx n="1" d="1"/>
        <a:sy n="1" d="1"/>
      </p:scale>
      <p:origin x="0" y="0"/>
    </p:cViewPr>
  </p:notesTextViewPr>
  <p:sorterViewPr>
    <p:cViewPr>
      <p:scale>
        <a:sx n="64" d="100"/>
        <a:sy n="64" d="100"/>
      </p:scale>
      <p:origin x="0" y="-7216"/>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tags" Target="tags/tag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slide" Target="slides/slide60.xml"/><Relationship Id="rId5" Type="http://schemas.openxmlformats.org/officeDocument/2006/relationships/slideMaster" Target="slideMasters/slideMaster2.xml"/><Relationship Id="rId61" Type="http://schemas.openxmlformats.org/officeDocument/2006/relationships/slide" Target="slides/slide55.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commentAuthors" Target="commentAuthors.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notesMaster" Target="notesMasters/notesMaster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 Type="http://schemas.openxmlformats.org/officeDocument/2006/relationships/slide" Target="slides/slide1.xml"/><Relationship Id="rId71" Type="http://schemas.openxmlformats.org/officeDocument/2006/relationships/viewProps" Target="viewProp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0-11-23T12:28:15.237" idx="13">
    <p:pos x="10" y="10"/>
    <p:text>After this, need a slide for contact info and one for references.</p:text>
    <p:extLst>
      <p:ext uri="{C676402C-5697-4E1C-873F-D02D1690AC5C}">
        <p15:threadingInfo xmlns:p15="http://schemas.microsoft.com/office/powerpoint/2012/main" timeZoneBias="300"/>
      </p:ext>
    </p:extLst>
  </p:cm>
</p:cmLst>
</file>

<file path=ppt/diagrams/_rels/data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image" Target="../media/image28.png"/></Relationships>
</file>

<file path=ppt/diagrams/_rels/drawing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image" Target="../media/image28.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4218A3D-8BD0-4F48-A11C-EE1E5D375B24}" type="doc">
      <dgm:prSet loTypeId="urn:microsoft.com/office/officeart/2005/8/layout/hList7" loCatId="list" qsTypeId="urn:microsoft.com/office/officeart/2005/8/quickstyle/simple1" qsCatId="simple" csTypeId="urn:microsoft.com/office/officeart/2005/8/colors/accent1_2" csCatId="accent1" phldr="1"/>
      <dgm:spPr/>
    </dgm:pt>
    <dgm:pt modelId="{DEE70DF4-05AD-4015-9043-982BFCB2CD5F}">
      <dgm:prSet phldrT="[Text]" custT="1"/>
      <dgm:spPr>
        <a:solidFill>
          <a:srgbClr val="37547C"/>
        </a:solidFill>
      </dgm:spPr>
      <dgm:t>
        <a:bodyPr/>
        <a:lstStyle/>
        <a:p>
          <a:r>
            <a:rPr lang="en-US" sz="3300" b="1" dirty="0">
              <a:latin typeface="Arial" panose="020B0604020202020204" pitchFamily="34" charset="0"/>
              <a:cs typeface="Arial" panose="020B0604020202020204" pitchFamily="34" charset="0"/>
            </a:rPr>
            <a:t>Stereotypes</a:t>
          </a:r>
        </a:p>
        <a:p>
          <a:r>
            <a:rPr lang="en-US" sz="3600" i="1" dirty="0">
              <a:latin typeface="Arial" panose="020B0604020202020204" pitchFamily="34" charset="0"/>
              <a:cs typeface="Arial" panose="020B0604020202020204" pitchFamily="34" charset="0"/>
            </a:rPr>
            <a:t>Ideas</a:t>
          </a:r>
        </a:p>
      </dgm:t>
    </dgm:pt>
    <dgm:pt modelId="{27378561-9E9E-47BE-A3D9-57AE85DCDF4A}" type="parTrans" cxnId="{42499982-B885-4953-A744-8E9833C6C476}">
      <dgm:prSet/>
      <dgm:spPr/>
      <dgm:t>
        <a:bodyPr/>
        <a:lstStyle/>
        <a:p>
          <a:endParaRPr lang="en-US"/>
        </a:p>
      </dgm:t>
    </dgm:pt>
    <dgm:pt modelId="{437E01AC-4D75-4518-9FDA-C646B41DA25C}" type="sibTrans" cxnId="{42499982-B885-4953-A744-8E9833C6C476}">
      <dgm:prSet/>
      <dgm:spPr/>
      <dgm:t>
        <a:bodyPr/>
        <a:lstStyle/>
        <a:p>
          <a:endParaRPr lang="en-US"/>
        </a:p>
      </dgm:t>
    </dgm:pt>
    <dgm:pt modelId="{5583BA8E-C675-4667-A74E-65836F85BEFD}">
      <dgm:prSet phldrT="[Text]" custT="1"/>
      <dgm:spPr>
        <a:solidFill>
          <a:srgbClr val="91993C"/>
        </a:solidFill>
      </dgm:spPr>
      <dgm:t>
        <a:bodyPr/>
        <a:lstStyle/>
        <a:p>
          <a:r>
            <a:rPr lang="en-US" sz="2800" b="1" dirty="0">
              <a:latin typeface="Arial" panose="020B0604020202020204" pitchFamily="34" charset="0"/>
              <a:cs typeface="Arial" panose="020B0604020202020204" pitchFamily="34" charset="0"/>
            </a:rPr>
            <a:t>Discrimination</a:t>
          </a:r>
          <a:r>
            <a:rPr lang="en-US" sz="2800" dirty="0"/>
            <a:t> </a:t>
          </a:r>
          <a:r>
            <a:rPr lang="en-US" sz="3600" i="1" dirty="0"/>
            <a:t>Actions</a:t>
          </a:r>
        </a:p>
      </dgm:t>
    </dgm:pt>
    <dgm:pt modelId="{FB954AD6-40B7-4226-9331-01AC2649BEAA}" type="parTrans" cxnId="{E979D73F-E0DA-4270-BF62-33F9CE0A51C7}">
      <dgm:prSet/>
      <dgm:spPr/>
      <dgm:t>
        <a:bodyPr/>
        <a:lstStyle/>
        <a:p>
          <a:endParaRPr lang="en-US"/>
        </a:p>
      </dgm:t>
    </dgm:pt>
    <dgm:pt modelId="{EE79EBAA-2F74-4AA1-BCCB-1FBD22C883E3}" type="sibTrans" cxnId="{E979D73F-E0DA-4270-BF62-33F9CE0A51C7}">
      <dgm:prSet/>
      <dgm:spPr/>
      <dgm:t>
        <a:bodyPr/>
        <a:lstStyle/>
        <a:p>
          <a:endParaRPr lang="en-US"/>
        </a:p>
      </dgm:t>
    </dgm:pt>
    <dgm:pt modelId="{774FB131-7F6F-491C-B9CB-60D0D46AB98F}">
      <dgm:prSet phldrT="[Text]" custT="1"/>
      <dgm:spPr>
        <a:solidFill>
          <a:srgbClr val="CD4828"/>
        </a:solidFill>
      </dgm:spPr>
      <dgm:t>
        <a:bodyPr/>
        <a:lstStyle/>
        <a:p>
          <a:r>
            <a:rPr lang="en-US" sz="3300" b="1" i="0" dirty="0">
              <a:latin typeface="Arial" panose="020B0604020202020204" pitchFamily="34" charset="0"/>
              <a:cs typeface="Arial" panose="020B0604020202020204" pitchFamily="34" charset="0"/>
            </a:rPr>
            <a:t>Prejudice</a:t>
          </a:r>
        </a:p>
        <a:p>
          <a:r>
            <a:rPr lang="en-US" sz="3600" i="1" dirty="0"/>
            <a:t>Beliefs</a:t>
          </a:r>
        </a:p>
      </dgm:t>
    </dgm:pt>
    <dgm:pt modelId="{EFBAF4CF-6B90-40E6-B6CB-DD4AE50F09F6}" type="sibTrans" cxnId="{06B78430-C823-4429-AEEC-A35F9E2E8749}">
      <dgm:prSet/>
      <dgm:spPr/>
      <dgm:t>
        <a:bodyPr/>
        <a:lstStyle/>
        <a:p>
          <a:endParaRPr lang="en-US"/>
        </a:p>
      </dgm:t>
    </dgm:pt>
    <dgm:pt modelId="{81A13C29-035C-4EBA-A298-ADCB30C69A25}" type="parTrans" cxnId="{06B78430-C823-4429-AEEC-A35F9E2E8749}">
      <dgm:prSet/>
      <dgm:spPr/>
      <dgm:t>
        <a:bodyPr/>
        <a:lstStyle/>
        <a:p>
          <a:endParaRPr lang="en-US"/>
        </a:p>
      </dgm:t>
    </dgm:pt>
    <dgm:pt modelId="{53D33CD5-0206-481A-806F-8D7EA8F741FF}" type="pres">
      <dgm:prSet presAssocID="{A4218A3D-8BD0-4F48-A11C-EE1E5D375B24}" presName="Name0" presStyleCnt="0">
        <dgm:presLayoutVars>
          <dgm:dir/>
          <dgm:resizeHandles val="exact"/>
        </dgm:presLayoutVars>
      </dgm:prSet>
      <dgm:spPr/>
    </dgm:pt>
    <dgm:pt modelId="{6FF71F42-844A-4B75-8678-1ADC1F4A3C50}" type="pres">
      <dgm:prSet presAssocID="{A4218A3D-8BD0-4F48-A11C-EE1E5D375B24}" presName="fgShape" presStyleLbl="fgShp" presStyleIdx="0" presStyleCnt="1"/>
      <dgm:spPr>
        <a:gradFill flip="none" rotWithShape="1">
          <a:gsLst>
            <a:gs pos="0">
              <a:srgbClr val="00467F"/>
            </a:gs>
            <a:gs pos="49000">
              <a:schemeClr val="accent2">
                <a:lumMod val="20000"/>
                <a:lumOff val="80000"/>
              </a:schemeClr>
            </a:gs>
            <a:gs pos="100000">
              <a:srgbClr val="91993C"/>
            </a:gs>
          </a:gsLst>
          <a:lin ang="600000" scaled="0"/>
          <a:tileRect/>
        </a:gradFill>
        <a:effectLst>
          <a:outerShdw blurRad="50800" dist="38100" dir="2700000" algn="tl" rotWithShape="0">
            <a:prstClr val="black">
              <a:alpha val="40000"/>
            </a:prstClr>
          </a:outerShdw>
        </a:effectLst>
      </dgm:spPr>
    </dgm:pt>
    <dgm:pt modelId="{A76552BE-3233-4F21-B9CD-93C27ECE3D72}" type="pres">
      <dgm:prSet presAssocID="{A4218A3D-8BD0-4F48-A11C-EE1E5D375B24}" presName="linComp" presStyleCnt="0"/>
      <dgm:spPr/>
    </dgm:pt>
    <dgm:pt modelId="{1DF43541-D026-4528-A5BE-939AAF2FC980}" type="pres">
      <dgm:prSet presAssocID="{DEE70DF4-05AD-4015-9043-982BFCB2CD5F}" presName="compNode" presStyleCnt="0"/>
      <dgm:spPr/>
    </dgm:pt>
    <dgm:pt modelId="{36D2383D-20EE-417A-B1BC-F8446FE3024E}" type="pres">
      <dgm:prSet presAssocID="{DEE70DF4-05AD-4015-9043-982BFCB2CD5F}" presName="bkgdShape" presStyleLbl="node1" presStyleIdx="0" presStyleCnt="3"/>
      <dgm:spPr/>
    </dgm:pt>
    <dgm:pt modelId="{A98C4858-5C77-4E39-A7D1-C8DAB1B6699A}" type="pres">
      <dgm:prSet presAssocID="{DEE70DF4-05AD-4015-9043-982BFCB2CD5F}" presName="nodeTx" presStyleLbl="node1" presStyleIdx="0" presStyleCnt="3">
        <dgm:presLayoutVars>
          <dgm:bulletEnabled val="1"/>
        </dgm:presLayoutVars>
      </dgm:prSet>
      <dgm:spPr/>
    </dgm:pt>
    <dgm:pt modelId="{219CABC4-5191-4015-9D0A-0036471F0F22}" type="pres">
      <dgm:prSet presAssocID="{DEE70DF4-05AD-4015-9043-982BFCB2CD5F}" presName="invisiNode" presStyleLbl="node1" presStyleIdx="0" presStyleCnt="3"/>
      <dgm:spPr/>
    </dgm:pt>
    <dgm:pt modelId="{753AD1D2-1230-4C06-8350-337EF340C521}" type="pres">
      <dgm:prSet presAssocID="{DEE70DF4-05AD-4015-9043-982BFCB2CD5F}" presName="imagNode" presStyleLbl="fgImgPlace1" presStyleIdx="0" presStyleCnt="3"/>
      <dgm:spPr>
        <a:blipFill>
          <a:blip xmlns:r="http://schemas.openxmlformats.org/officeDocument/2006/relationships" r:embed="rId1" cstate="email">
            <a:extLst>
              <a:ext uri="{28A0092B-C50C-407E-A947-70E740481C1C}">
                <a14:useLocalDpi xmlns:a14="http://schemas.microsoft.com/office/drawing/2010/main" val="0"/>
              </a:ext>
            </a:extLst>
          </a:blip>
          <a:stretch>
            <a:fillRect/>
          </a:stretch>
        </a:blipFill>
      </dgm:spPr>
    </dgm:pt>
    <dgm:pt modelId="{CD9569F3-DC66-41F8-8A44-4C4517C72BC0}" type="pres">
      <dgm:prSet presAssocID="{437E01AC-4D75-4518-9FDA-C646B41DA25C}" presName="sibTrans" presStyleLbl="sibTrans2D1" presStyleIdx="0" presStyleCnt="0"/>
      <dgm:spPr/>
    </dgm:pt>
    <dgm:pt modelId="{8822AF25-4395-4BB0-A4F1-D4302C2ACDF0}" type="pres">
      <dgm:prSet presAssocID="{774FB131-7F6F-491C-B9CB-60D0D46AB98F}" presName="compNode" presStyleCnt="0"/>
      <dgm:spPr/>
    </dgm:pt>
    <dgm:pt modelId="{77923BFE-4F7B-4820-81E8-99594DF8BA29}" type="pres">
      <dgm:prSet presAssocID="{774FB131-7F6F-491C-B9CB-60D0D46AB98F}" presName="bkgdShape" presStyleLbl="node1" presStyleIdx="1" presStyleCnt="3"/>
      <dgm:spPr/>
    </dgm:pt>
    <dgm:pt modelId="{310F89E6-40D7-4358-9B4F-77626FD2E9AC}" type="pres">
      <dgm:prSet presAssocID="{774FB131-7F6F-491C-B9CB-60D0D46AB98F}" presName="nodeTx" presStyleLbl="node1" presStyleIdx="1" presStyleCnt="3">
        <dgm:presLayoutVars>
          <dgm:bulletEnabled val="1"/>
        </dgm:presLayoutVars>
      </dgm:prSet>
      <dgm:spPr/>
    </dgm:pt>
    <dgm:pt modelId="{B4DEF608-E32F-43BC-B17C-9890D6ECF8C5}" type="pres">
      <dgm:prSet presAssocID="{774FB131-7F6F-491C-B9CB-60D0D46AB98F}" presName="invisiNode" presStyleLbl="node1" presStyleIdx="1" presStyleCnt="3"/>
      <dgm:spPr/>
    </dgm:pt>
    <dgm:pt modelId="{2A2EF5A5-C724-4014-B9ED-ED3756652EB2}" type="pres">
      <dgm:prSet presAssocID="{774FB131-7F6F-491C-B9CB-60D0D46AB98F}" presName="imagNode" presStyleLbl="fgImgPlace1" presStyleIdx="1" presStyleCnt="3"/>
      <dgm:spPr>
        <a:blipFill>
          <a:blip xmlns:r="http://schemas.openxmlformats.org/officeDocument/2006/relationships" r:embed="rId2" cstate="email">
            <a:extLst>
              <a:ext uri="{28A0092B-C50C-407E-A947-70E740481C1C}">
                <a14:useLocalDpi xmlns:a14="http://schemas.microsoft.com/office/drawing/2010/main" val="0"/>
              </a:ext>
            </a:extLst>
          </a:blip>
          <a:stretch>
            <a:fillRect/>
          </a:stretch>
        </a:blipFill>
      </dgm:spPr>
    </dgm:pt>
    <dgm:pt modelId="{3E1C1987-ED36-4490-9FB9-67204A435FEE}" type="pres">
      <dgm:prSet presAssocID="{EFBAF4CF-6B90-40E6-B6CB-DD4AE50F09F6}" presName="sibTrans" presStyleLbl="sibTrans2D1" presStyleIdx="0" presStyleCnt="0"/>
      <dgm:spPr/>
    </dgm:pt>
    <dgm:pt modelId="{A0872AC4-07D4-4ED9-B103-98D56998A0DC}" type="pres">
      <dgm:prSet presAssocID="{5583BA8E-C675-4667-A74E-65836F85BEFD}" presName="compNode" presStyleCnt="0"/>
      <dgm:spPr/>
    </dgm:pt>
    <dgm:pt modelId="{D5ED7F1F-32A0-41B2-B87D-974AB558F3D5}" type="pres">
      <dgm:prSet presAssocID="{5583BA8E-C675-4667-A74E-65836F85BEFD}" presName="bkgdShape" presStyleLbl="node1" presStyleIdx="2" presStyleCnt="3"/>
      <dgm:spPr/>
    </dgm:pt>
    <dgm:pt modelId="{63D1D908-8DD2-4C64-874A-1A5E8149712E}" type="pres">
      <dgm:prSet presAssocID="{5583BA8E-C675-4667-A74E-65836F85BEFD}" presName="nodeTx" presStyleLbl="node1" presStyleIdx="2" presStyleCnt="3">
        <dgm:presLayoutVars>
          <dgm:bulletEnabled val="1"/>
        </dgm:presLayoutVars>
      </dgm:prSet>
      <dgm:spPr/>
    </dgm:pt>
    <dgm:pt modelId="{90A5CF4D-2A3F-4BB9-BECD-149A1D609247}" type="pres">
      <dgm:prSet presAssocID="{5583BA8E-C675-4667-A74E-65836F85BEFD}" presName="invisiNode" presStyleLbl="node1" presStyleIdx="2" presStyleCnt="3"/>
      <dgm:spPr/>
    </dgm:pt>
    <dgm:pt modelId="{0C0B39DB-8141-4358-8856-445825889F45}" type="pres">
      <dgm:prSet presAssocID="{5583BA8E-C675-4667-A74E-65836F85BEFD}" presName="imagNode" presStyleLbl="fgImgPlace1" presStyleIdx="2" presStyleCnt="3"/>
      <dgm:spPr>
        <a:blipFill>
          <a:blip xmlns:r="http://schemas.openxmlformats.org/officeDocument/2006/relationships" r:embed="rId3" cstate="email">
            <a:extLst>
              <a:ext uri="{28A0092B-C50C-407E-A947-70E740481C1C}">
                <a14:useLocalDpi xmlns:a14="http://schemas.microsoft.com/office/drawing/2010/main" val="0"/>
              </a:ext>
            </a:extLst>
          </a:blip>
          <a:stretch>
            <a:fillRect/>
          </a:stretch>
        </a:blipFill>
      </dgm:spPr>
    </dgm:pt>
  </dgm:ptLst>
  <dgm:cxnLst>
    <dgm:cxn modelId="{06B78430-C823-4429-AEEC-A35F9E2E8749}" srcId="{A4218A3D-8BD0-4F48-A11C-EE1E5D375B24}" destId="{774FB131-7F6F-491C-B9CB-60D0D46AB98F}" srcOrd="1" destOrd="0" parTransId="{81A13C29-035C-4EBA-A298-ADCB30C69A25}" sibTransId="{EFBAF4CF-6B90-40E6-B6CB-DD4AE50F09F6}"/>
    <dgm:cxn modelId="{E3E6B73E-D144-456F-B911-6B1899F9C64A}" type="presOf" srcId="{DEE70DF4-05AD-4015-9043-982BFCB2CD5F}" destId="{36D2383D-20EE-417A-B1BC-F8446FE3024E}" srcOrd="0" destOrd="0" presId="urn:microsoft.com/office/officeart/2005/8/layout/hList7"/>
    <dgm:cxn modelId="{E979D73F-E0DA-4270-BF62-33F9CE0A51C7}" srcId="{A4218A3D-8BD0-4F48-A11C-EE1E5D375B24}" destId="{5583BA8E-C675-4667-A74E-65836F85BEFD}" srcOrd="2" destOrd="0" parTransId="{FB954AD6-40B7-4226-9331-01AC2649BEAA}" sibTransId="{EE79EBAA-2F74-4AA1-BCCB-1FBD22C883E3}"/>
    <dgm:cxn modelId="{7A825668-2221-4AFA-9B75-1780DF65B914}" type="presOf" srcId="{DEE70DF4-05AD-4015-9043-982BFCB2CD5F}" destId="{A98C4858-5C77-4E39-A7D1-C8DAB1B6699A}" srcOrd="1" destOrd="0" presId="urn:microsoft.com/office/officeart/2005/8/layout/hList7"/>
    <dgm:cxn modelId="{4714A869-BAC8-4217-8296-1E41D90BD39D}" type="presOf" srcId="{5583BA8E-C675-4667-A74E-65836F85BEFD}" destId="{D5ED7F1F-32A0-41B2-B87D-974AB558F3D5}" srcOrd="0" destOrd="0" presId="urn:microsoft.com/office/officeart/2005/8/layout/hList7"/>
    <dgm:cxn modelId="{1D1BEA54-64F4-49A1-858E-110148EB0E21}" type="presOf" srcId="{774FB131-7F6F-491C-B9CB-60D0D46AB98F}" destId="{77923BFE-4F7B-4820-81E8-99594DF8BA29}" srcOrd="0" destOrd="0" presId="urn:microsoft.com/office/officeart/2005/8/layout/hList7"/>
    <dgm:cxn modelId="{4BF1027B-A017-44DB-8DC6-DF9EEBEDB235}" type="presOf" srcId="{5583BA8E-C675-4667-A74E-65836F85BEFD}" destId="{63D1D908-8DD2-4C64-874A-1A5E8149712E}" srcOrd="1" destOrd="0" presId="urn:microsoft.com/office/officeart/2005/8/layout/hList7"/>
    <dgm:cxn modelId="{42499982-B885-4953-A744-8E9833C6C476}" srcId="{A4218A3D-8BD0-4F48-A11C-EE1E5D375B24}" destId="{DEE70DF4-05AD-4015-9043-982BFCB2CD5F}" srcOrd="0" destOrd="0" parTransId="{27378561-9E9E-47BE-A3D9-57AE85DCDF4A}" sibTransId="{437E01AC-4D75-4518-9FDA-C646B41DA25C}"/>
    <dgm:cxn modelId="{5D9ABD88-91EC-40AD-BC42-D3229315AB7C}" type="presOf" srcId="{EFBAF4CF-6B90-40E6-B6CB-DD4AE50F09F6}" destId="{3E1C1987-ED36-4490-9FB9-67204A435FEE}" srcOrd="0" destOrd="0" presId="urn:microsoft.com/office/officeart/2005/8/layout/hList7"/>
    <dgm:cxn modelId="{4FC84B8C-DC9A-4C4F-8B4B-57E578511234}" type="presOf" srcId="{437E01AC-4D75-4518-9FDA-C646B41DA25C}" destId="{CD9569F3-DC66-41F8-8A44-4C4517C72BC0}" srcOrd="0" destOrd="0" presId="urn:microsoft.com/office/officeart/2005/8/layout/hList7"/>
    <dgm:cxn modelId="{E3528C99-9C71-4834-80F3-750CE740CC4B}" type="presOf" srcId="{A4218A3D-8BD0-4F48-A11C-EE1E5D375B24}" destId="{53D33CD5-0206-481A-806F-8D7EA8F741FF}" srcOrd="0" destOrd="0" presId="urn:microsoft.com/office/officeart/2005/8/layout/hList7"/>
    <dgm:cxn modelId="{BAFF3CEE-25BE-4A4B-BA9C-4F82DFB59DA5}" type="presOf" srcId="{774FB131-7F6F-491C-B9CB-60D0D46AB98F}" destId="{310F89E6-40D7-4358-9B4F-77626FD2E9AC}" srcOrd="1" destOrd="0" presId="urn:microsoft.com/office/officeart/2005/8/layout/hList7"/>
    <dgm:cxn modelId="{27F84666-9663-46B1-94A4-48BDDC0BF653}" type="presParOf" srcId="{53D33CD5-0206-481A-806F-8D7EA8F741FF}" destId="{6FF71F42-844A-4B75-8678-1ADC1F4A3C50}" srcOrd="0" destOrd="0" presId="urn:microsoft.com/office/officeart/2005/8/layout/hList7"/>
    <dgm:cxn modelId="{1F92B812-E8C9-43D7-9D46-1F701AD0DD61}" type="presParOf" srcId="{53D33CD5-0206-481A-806F-8D7EA8F741FF}" destId="{A76552BE-3233-4F21-B9CD-93C27ECE3D72}" srcOrd="1" destOrd="0" presId="urn:microsoft.com/office/officeart/2005/8/layout/hList7"/>
    <dgm:cxn modelId="{CEF690BD-21B7-4BF7-96F3-F895E6A5528E}" type="presParOf" srcId="{A76552BE-3233-4F21-B9CD-93C27ECE3D72}" destId="{1DF43541-D026-4528-A5BE-939AAF2FC980}" srcOrd="0" destOrd="0" presId="urn:microsoft.com/office/officeart/2005/8/layout/hList7"/>
    <dgm:cxn modelId="{90C257EF-7562-4506-96E6-743FB3C346F6}" type="presParOf" srcId="{1DF43541-D026-4528-A5BE-939AAF2FC980}" destId="{36D2383D-20EE-417A-B1BC-F8446FE3024E}" srcOrd="0" destOrd="0" presId="urn:microsoft.com/office/officeart/2005/8/layout/hList7"/>
    <dgm:cxn modelId="{B4C9D37D-8D1A-4E85-9890-CCF2C1460EFD}" type="presParOf" srcId="{1DF43541-D026-4528-A5BE-939AAF2FC980}" destId="{A98C4858-5C77-4E39-A7D1-C8DAB1B6699A}" srcOrd="1" destOrd="0" presId="urn:microsoft.com/office/officeart/2005/8/layout/hList7"/>
    <dgm:cxn modelId="{839A332E-64DA-4AE3-8BF4-2B35211F85BB}" type="presParOf" srcId="{1DF43541-D026-4528-A5BE-939AAF2FC980}" destId="{219CABC4-5191-4015-9D0A-0036471F0F22}" srcOrd="2" destOrd="0" presId="urn:microsoft.com/office/officeart/2005/8/layout/hList7"/>
    <dgm:cxn modelId="{8D02D496-DE33-45FA-80FF-D997CBF1C836}" type="presParOf" srcId="{1DF43541-D026-4528-A5BE-939AAF2FC980}" destId="{753AD1D2-1230-4C06-8350-337EF340C521}" srcOrd="3" destOrd="0" presId="urn:microsoft.com/office/officeart/2005/8/layout/hList7"/>
    <dgm:cxn modelId="{709EF8F1-18B9-45FA-B1E3-3C35D672EA1E}" type="presParOf" srcId="{A76552BE-3233-4F21-B9CD-93C27ECE3D72}" destId="{CD9569F3-DC66-41F8-8A44-4C4517C72BC0}" srcOrd="1" destOrd="0" presId="urn:microsoft.com/office/officeart/2005/8/layout/hList7"/>
    <dgm:cxn modelId="{5F211E37-E016-4AFC-A6C1-95C30110F90A}" type="presParOf" srcId="{A76552BE-3233-4F21-B9CD-93C27ECE3D72}" destId="{8822AF25-4395-4BB0-A4F1-D4302C2ACDF0}" srcOrd="2" destOrd="0" presId="urn:microsoft.com/office/officeart/2005/8/layout/hList7"/>
    <dgm:cxn modelId="{9D43BD68-F758-4A21-93FC-E7B0C879350C}" type="presParOf" srcId="{8822AF25-4395-4BB0-A4F1-D4302C2ACDF0}" destId="{77923BFE-4F7B-4820-81E8-99594DF8BA29}" srcOrd="0" destOrd="0" presId="urn:microsoft.com/office/officeart/2005/8/layout/hList7"/>
    <dgm:cxn modelId="{356784C7-FA5E-4A69-9828-FD3F6E9B5D78}" type="presParOf" srcId="{8822AF25-4395-4BB0-A4F1-D4302C2ACDF0}" destId="{310F89E6-40D7-4358-9B4F-77626FD2E9AC}" srcOrd="1" destOrd="0" presId="urn:microsoft.com/office/officeart/2005/8/layout/hList7"/>
    <dgm:cxn modelId="{15EDD6C4-278D-4141-9A9C-CB8A968301BB}" type="presParOf" srcId="{8822AF25-4395-4BB0-A4F1-D4302C2ACDF0}" destId="{B4DEF608-E32F-43BC-B17C-9890D6ECF8C5}" srcOrd="2" destOrd="0" presId="urn:microsoft.com/office/officeart/2005/8/layout/hList7"/>
    <dgm:cxn modelId="{E3122738-2AAA-4168-AF1D-2AF9586346B5}" type="presParOf" srcId="{8822AF25-4395-4BB0-A4F1-D4302C2ACDF0}" destId="{2A2EF5A5-C724-4014-B9ED-ED3756652EB2}" srcOrd="3" destOrd="0" presId="urn:microsoft.com/office/officeart/2005/8/layout/hList7"/>
    <dgm:cxn modelId="{C453BCE1-AB80-4B24-84DD-46333401DAD3}" type="presParOf" srcId="{A76552BE-3233-4F21-B9CD-93C27ECE3D72}" destId="{3E1C1987-ED36-4490-9FB9-67204A435FEE}" srcOrd="3" destOrd="0" presId="urn:microsoft.com/office/officeart/2005/8/layout/hList7"/>
    <dgm:cxn modelId="{C5ADC441-4A62-4034-B218-C044745C4BE2}" type="presParOf" srcId="{A76552BE-3233-4F21-B9CD-93C27ECE3D72}" destId="{A0872AC4-07D4-4ED9-B103-98D56998A0DC}" srcOrd="4" destOrd="0" presId="urn:microsoft.com/office/officeart/2005/8/layout/hList7"/>
    <dgm:cxn modelId="{106EFCD4-9D07-4740-9DD6-218E7F1CA684}" type="presParOf" srcId="{A0872AC4-07D4-4ED9-B103-98D56998A0DC}" destId="{D5ED7F1F-32A0-41B2-B87D-974AB558F3D5}" srcOrd="0" destOrd="0" presId="urn:microsoft.com/office/officeart/2005/8/layout/hList7"/>
    <dgm:cxn modelId="{FF411C59-8B52-4F15-B523-4C32903687DC}" type="presParOf" srcId="{A0872AC4-07D4-4ED9-B103-98D56998A0DC}" destId="{63D1D908-8DD2-4C64-874A-1A5E8149712E}" srcOrd="1" destOrd="0" presId="urn:microsoft.com/office/officeart/2005/8/layout/hList7"/>
    <dgm:cxn modelId="{C7F67E89-D72B-4511-B0BC-0DAD9DB911AB}" type="presParOf" srcId="{A0872AC4-07D4-4ED9-B103-98D56998A0DC}" destId="{90A5CF4D-2A3F-4BB9-BECD-149A1D609247}" srcOrd="2" destOrd="0" presId="urn:microsoft.com/office/officeart/2005/8/layout/hList7"/>
    <dgm:cxn modelId="{A3C1E8EB-AA44-4A45-A272-E13760A17AA2}" type="presParOf" srcId="{A0872AC4-07D4-4ED9-B103-98D56998A0DC}" destId="{0C0B39DB-8141-4358-8856-445825889F45}" srcOrd="3" destOrd="0" presId="urn:microsoft.com/office/officeart/2005/8/layout/hList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D2383D-20EE-417A-B1BC-F8446FE3024E}">
      <dsp:nvSpPr>
        <dsp:cNvPr id="0" name=""/>
        <dsp:cNvSpPr/>
      </dsp:nvSpPr>
      <dsp:spPr>
        <a:xfrm>
          <a:off x="1846" y="0"/>
          <a:ext cx="2872786" cy="5033960"/>
        </a:xfrm>
        <a:prstGeom prst="roundRect">
          <a:avLst>
            <a:gd name="adj" fmla="val 10000"/>
          </a:avLst>
        </a:prstGeom>
        <a:solidFill>
          <a:srgbClr val="37547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34696" tIns="234696" rIns="234696" bIns="234696" numCol="1" spcCol="1270" anchor="ctr" anchorCtr="0">
          <a:noAutofit/>
        </a:bodyPr>
        <a:lstStyle/>
        <a:p>
          <a:pPr marL="0" lvl="0" indent="0" algn="ctr" defTabSz="1466850">
            <a:lnSpc>
              <a:spcPct val="90000"/>
            </a:lnSpc>
            <a:spcBef>
              <a:spcPct val="0"/>
            </a:spcBef>
            <a:spcAft>
              <a:spcPct val="35000"/>
            </a:spcAft>
            <a:buNone/>
          </a:pPr>
          <a:r>
            <a:rPr lang="en-US" sz="3300" b="1" kern="1200" dirty="0">
              <a:latin typeface="Arial" panose="020B0604020202020204" pitchFamily="34" charset="0"/>
              <a:cs typeface="Arial" panose="020B0604020202020204" pitchFamily="34" charset="0"/>
            </a:rPr>
            <a:t>Stereotypes</a:t>
          </a:r>
        </a:p>
        <a:p>
          <a:pPr marL="0" lvl="0" indent="0" algn="ctr" defTabSz="1466850">
            <a:lnSpc>
              <a:spcPct val="90000"/>
            </a:lnSpc>
            <a:spcBef>
              <a:spcPct val="0"/>
            </a:spcBef>
            <a:spcAft>
              <a:spcPct val="35000"/>
            </a:spcAft>
            <a:buNone/>
          </a:pPr>
          <a:r>
            <a:rPr lang="en-US" sz="3600" i="1" kern="1200" dirty="0">
              <a:latin typeface="Arial" panose="020B0604020202020204" pitchFamily="34" charset="0"/>
              <a:cs typeface="Arial" panose="020B0604020202020204" pitchFamily="34" charset="0"/>
            </a:rPr>
            <a:t>Ideas</a:t>
          </a:r>
        </a:p>
      </dsp:txBody>
      <dsp:txXfrm>
        <a:off x="1846" y="2013584"/>
        <a:ext cx="2872786" cy="2013584"/>
      </dsp:txXfrm>
    </dsp:sp>
    <dsp:sp modelId="{753AD1D2-1230-4C06-8350-337EF340C521}">
      <dsp:nvSpPr>
        <dsp:cNvPr id="0" name=""/>
        <dsp:cNvSpPr/>
      </dsp:nvSpPr>
      <dsp:spPr>
        <a:xfrm>
          <a:off x="600085" y="302037"/>
          <a:ext cx="1676309" cy="1676309"/>
        </a:xfrm>
        <a:prstGeom prst="ellipse">
          <a:avLst/>
        </a:prstGeom>
        <a:blipFill>
          <a:blip xmlns:r="http://schemas.openxmlformats.org/officeDocument/2006/relationships" r:embed="rId1" cstate="email">
            <a:extLst>
              <a:ext uri="{28A0092B-C50C-407E-A947-70E740481C1C}">
                <a14:useLocalDpi xmlns:a14="http://schemas.microsoft.com/office/drawing/2010/main" val="0"/>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7923BFE-4F7B-4820-81E8-99594DF8BA29}">
      <dsp:nvSpPr>
        <dsp:cNvPr id="0" name=""/>
        <dsp:cNvSpPr/>
      </dsp:nvSpPr>
      <dsp:spPr>
        <a:xfrm>
          <a:off x="2960816" y="0"/>
          <a:ext cx="2872786" cy="5033960"/>
        </a:xfrm>
        <a:prstGeom prst="roundRect">
          <a:avLst>
            <a:gd name="adj" fmla="val 10000"/>
          </a:avLst>
        </a:prstGeom>
        <a:solidFill>
          <a:srgbClr val="CD482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34696" tIns="234696" rIns="234696" bIns="234696" numCol="1" spcCol="1270" anchor="ctr" anchorCtr="0">
          <a:noAutofit/>
        </a:bodyPr>
        <a:lstStyle/>
        <a:p>
          <a:pPr marL="0" lvl="0" indent="0" algn="ctr" defTabSz="1466850">
            <a:lnSpc>
              <a:spcPct val="90000"/>
            </a:lnSpc>
            <a:spcBef>
              <a:spcPct val="0"/>
            </a:spcBef>
            <a:spcAft>
              <a:spcPct val="35000"/>
            </a:spcAft>
            <a:buNone/>
          </a:pPr>
          <a:r>
            <a:rPr lang="en-US" sz="3300" b="1" i="0" kern="1200" dirty="0">
              <a:latin typeface="Arial" panose="020B0604020202020204" pitchFamily="34" charset="0"/>
              <a:cs typeface="Arial" panose="020B0604020202020204" pitchFamily="34" charset="0"/>
            </a:rPr>
            <a:t>Prejudice</a:t>
          </a:r>
        </a:p>
        <a:p>
          <a:pPr marL="0" lvl="0" indent="0" algn="ctr" defTabSz="1466850">
            <a:lnSpc>
              <a:spcPct val="90000"/>
            </a:lnSpc>
            <a:spcBef>
              <a:spcPct val="0"/>
            </a:spcBef>
            <a:spcAft>
              <a:spcPct val="35000"/>
            </a:spcAft>
            <a:buNone/>
          </a:pPr>
          <a:r>
            <a:rPr lang="en-US" sz="3600" i="1" kern="1200" dirty="0"/>
            <a:t>Beliefs</a:t>
          </a:r>
        </a:p>
      </dsp:txBody>
      <dsp:txXfrm>
        <a:off x="2960816" y="2013584"/>
        <a:ext cx="2872786" cy="2013584"/>
      </dsp:txXfrm>
    </dsp:sp>
    <dsp:sp modelId="{2A2EF5A5-C724-4014-B9ED-ED3756652EB2}">
      <dsp:nvSpPr>
        <dsp:cNvPr id="0" name=""/>
        <dsp:cNvSpPr/>
      </dsp:nvSpPr>
      <dsp:spPr>
        <a:xfrm>
          <a:off x="3559055" y="302037"/>
          <a:ext cx="1676309" cy="1676309"/>
        </a:xfrm>
        <a:prstGeom prst="ellipse">
          <a:avLst/>
        </a:prstGeom>
        <a:blipFill>
          <a:blip xmlns:r="http://schemas.openxmlformats.org/officeDocument/2006/relationships" r:embed="rId2" cstate="email">
            <a:extLst>
              <a:ext uri="{28A0092B-C50C-407E-A947-70E740481C1C}">
                <a14:useLocalDpi xmlns:a14="http://schemas.microsoft.com/office/drawing/2010/main" val="0"/>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5ED7F1F-32A0-41B2-B87D-974AB558F3D5}">
      <dsp:nvSpPr>
        <dsp:cNvPr id="0" name=""/>
        <dsp:cNvSpPr/>
      </dsp:nvSpPr>
      <dsp:spPr>
        <a:xfrm>
          <a:off x="5919786" y="0"/>
          <a:ext cx="2872786" cy="5033960"/>
        </a:xfrm>
        <a:prstGeom prst="roundRect">
          <a:avLst>
            <a:gd name="adj" fmla="val 10000"/>
          </a:avLst>
        </a:prstGeom>
        <a:solidFill>
          <a:srgbClr val="91993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en-US" sz="2800" b="1" kern="1200" dirty="0">
              <a:latin typeface="Arial" panose="020B0604020202020204" pitchFamily="34" charset="0"/>
              <a:cs typeface="Arial" panose="020B0604020202020204" pitchFamily="34" charset="0"/>
            </a:rPr>
            <a:t>Discrimination</a:t>
          </a:r>
          <a:r>
            <a:rPr lang="en-US" sz="2800" kern="1200" dirty="0"/>
            <a:t> </a:t>
          </a:r>
          <a:r>
            <a:rPr lang="en-US" sz="3600" i="1" kern="1200" dirty="0"/>
            <a:t>Actions</a:t>
          </a:r>
        </a:p>
      </dsp:txBody>
      <dsp:txXfrm>
        <a:off x="5919786" y="2013584"/>
        <a:ext cx="2872786" cy="2013584"/>
      </dsp:txXfrm>
    </dsp:sp>
    <dsp:sp modelId="{0C0B39DB-8141-4358-8856-445825889F45}">
      <dsp:nvSpPr>
        <dsp:cNvPr id="0" name=""/>
        <dsp:cNvSpPr/>
      </dsp:nvSpPr>
      <dsp:spPr>
        <a:xfrm>
          <a:off x="6518025" y="302037"/>
          <a:ext cx="1676309" cy="1676309"/>
        </a:xfrm>
        <a:prstGeom prst="ellipse">
          <a:avLst/>
        </a:prstGeom>
        <a:blipFill>
          <a:blip xmlns:r="http://schemas.openxmlformats.org/officeDocument/2006/relationships" r:embed="rId3" cstate="email">
            <a:extLst>
              <a:ext uri="{28A0092B-C50C-407E-A947-70E740481C1C}">
                <a14:useLocalDpi xmlns:a14="http://schemas.microsoft.com/office/drawing/2010/main" val="0"/>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FF71F42-844A-4B75-8678-1ADC1F4A3C50}">
      <dsp:nvSpPr>
        <dsp:cNvPr id="0" name=""/>
        <dsp:cNvSpPr/>
      </dsp:nvSpPr>
      <dsp:spPr>
        <a:xfrm>
          <a:off x="351776" y="4027168"/>
          <a:ext cx="8090866" cy="755094"/>
        </a:xfrm>
        <a:prstGeom prst="leftRightArrow">
          <a:avLst/>
        </a:prstGeom>
        <a:gradFill flip="none" rotWithShape="1">
          <a:gsLst>
            <a:gs pos="0">
              <a:srgbClr val="00467F"/>
            </a:gs>
            <a:gs pos="49000">
              <a:schemeClr val="accent2">
                <a:lumMod val="20000"/>
                <a:lumOff val="80000"/>
              </a:schemeClr>
            </a:gs>
            <a:gs pos="100000">
              <a:srgbClr val="91993C"/>
            </a:gs>
          </a:gsLst>
          <a:lin ang="600000" scaled="0"/>
          <a:tileRect/>
        </a:gra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ADF67FC-61AB-4258-A3FE-B0B53970572D}" type="datetimeFigureOut">
              <a:rPr lang="en-US" smtClean="0"/>
              <a:t>8/18/2021</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9968B0F-D69C-4828-BC66-34B028F6BC84}" type="slidenum">
              <a:rPr lang="en-US" smtClean="0"/>
              <a:t>‹#›</a:t>
            </a:fld>
            <a:endParaRPr lang="en-US"/>
          </a:p>
        </p:txBody>
      </p:sp>
    </p:spTree>
    <p:extLst>
      <p:ext uri="{BB962C8B-B14F-4D97-AF65-F5344CB8AC3E}">
        <p14:creationId xmlns:p14="http://schemas.microsoft.com/office/powerpoint/2010/main" val="21580409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recoveryanswers.org/addiction-ary/"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s://www.addictionpolicy.org/" TargetMode="External"/><Relationship Id="rId2" Type="http://schemas.openxmlformats.org/officeDocument/2006/relationships/slide" Target="../slides/slide51.xml"/><Relationship Id="rId1" Type="http://schemas.openxmlformats.org/officeDocument/2006/relationships/notesMaster" Target="../notesMasters/notesMaster1.xml"/><Relationship Id="rId5" Type="http://schemas.openxmlformats.org/officeDocument/2006/relationships/hyperlink" Target="https://chrisandvickycornellfoundation.org/" TargetMode="External"/><Relationship Id="rId4" Type="http://schemas.openxmlformats.org/officeDocument/2006/relationships/hyperlink" Target="https://www.stopstigma.org/" TargetMode="Externa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s://recoveryreinvented.com/prevention/" TargetMode="External"/><Relationship Id="rId2" Type="http://schemas.openxmlformats.org/officeDocument/2006/relationships/slide" Target="../slides/slide52.xml"/><Relationship Id="rId1" Type="http://schemas.openxmlformats.org/officeDocument/2006/relationships/notesMaster" Target="../notesMasters/notesMaster1.xml"/><Relationship Id="rId4" Type="http://schemas.openxmlformats.org/officeDocument/2006/relationships/hyperlink" Target="https://recoveryreinvented.com/treatment-recovery/" TargetMode="Externa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10000"/>
              </a:lnSpc>
              <a:spcBef>
                <a:spcPct val="0"/>
              </a:spcBef>
              <a:spcAft>
                <a:spcPts val="0"/>
              </a:spcAft>
              <a:buClrTx/>
              <a:buSzTx/>
              <a:buFontTx/>
              <a:buNone/>
              <a:tabLst/>
              <a:defRPr/>
            </a:pPr>
            <a:r>
              <a:rPr lang="en-US" sz="1200" dirty="0"/>
              <a:t>Welcome to this recorded webinar on Preventing and Reducing Stigma </a:t>
            </a:r>
          </a:p>
          <a:p>
            <a:pPr marL="0" marR="0" lvl="0" indent="0" algn="l" defTabSz="914400" rtl="0" eaLnBrk="1" fontAlgn="auto" latinLnBrk="0" hangingPunct="1">
              <a:lnSpc>
                <a:spcPct val="110000"/>
              </a:lnSpc>
              <a:spcBef>
                <a:spcPct val="0"/>
              </a:spcBef>
              <a:spcAft>
                <a:spcPts val="0"/>
              </a:spcAft>
              <a:buClrTx/>
              <a:buSzTx/>
              <a:buFontTx/>
              <a:buNone/>
              <a:tabLst/>
              <a:defRPr/>
            </a:pPr>
            <a:endParaRPr lang="en-US" sz="1200" dirty="0"/>
          </a:p>
          <a:p>
            <a:pPr marL="0" marR="0" lvl="0" indent="0" algn="l" defTabSz="914400" rtl="0" eaLnBrk="1" fontAlgn="auto" latinLnBrk="0" hangingPunct="1">
              <a:lnSpc>
                <a:spcPct val="110000"/>
              </a:lnSpc>
              <a:spcBef>
                <a:spcPct val="0"/>
              </a:spcBef>
              <a:spcAft>
                <a:spcPts val="0"/>
              </a:spcAft>
              <a:buClrTx/>
              <a:buSzTx/>
              <a:buFontTx/>
              <a:buNone/>
              <a:tabLst/>
              <a:defRPr/>
            </a:pPr>
            <a:r>
              <a:rPr lang="en-US" sz="1200" dirty="0"/>
              <a:t>You may be listening today simply to increase your understanding of stigma and how to reduce it,  others of you may be listening as trainers or community mobilizers to prepare yourselves to take action that include making presentations of your own </a:t>
            </a:r>
          </a:p>
          <a:p>
            <a:pPr marL="0" marR="0" lvl="0" indent="0" algn="l" defTabSz="914400" rtl="0" eaLnBrk="1" fontAlgn="auto" latinLnBrk="0" hangingPunct="1">
              <a:lnSpc>
                <a:spcPct val="110000"/>
              </a:lnSpc>
              <a:spcBef>
                <a:spcPct val="0"/>
              </a:spcBef>
              <a:spcAft>
                <a:spcPts val="0"/>
              </a:spcAft>
              <a:buClrTx/>
              <a:buSzTx/>
              <a:buFontTx/>
              <a:buNone/>
              <a:tabLst/>
              <a:defRPr/>
            </a:pPr>
            <a:endParaRPr lang="en-US" sz="1200" dirty="0"/>
          </a:p>
          <a:p>
            <a:pPr marL="0" marR="0" lvl="0" indent="0" algn="l" defTabSz="914400" rtl="0" eaLnBrk="1" fontAlgn="auto" latinLnBrk="0" hangingPunct="1">
              <a:lnSpc>
                <a:spcPct val="110000"/>
              </a:lnSpc>
              <a:spcBef>
                <a:spcPct val="0"/>
              </a:spcBef>
              <a:spcAft>
                <a:spcPts val="0"/>
              </a:spcAft>
              <a:buClrTx/>
              <a:buSzTx/>
              <a:buFontTx/>
              <a:buNone/>
              <a:tabLst/>
              <a:defRPr/>
            </a:pPr>
            <a:r>
              <a:rPr lang="en-US" sz="1200" dirty="0"/>
              <a:t>For those of you who are trainers, keep know that the slides you are about to see can be downloaded and customized  for your own use. </a:t>
            </a:r>
          </a:p>
          <a:p>
            <a:pPr marL="0" marR="0" lvl="0" indent="0" algn="l" defTabSz="914400" rtl="0" eaLnBrk="1" fontAlgn="auto" latinLnBrk="0" hangingPunct="1">
              <a:lnSpc>
                <a:spcPct val="110000"/>
              </a:lnSpc>
              <a:spcBef>
                <a:spcPct val="0"/>
              </a:spcBef>
              <a:spcAft>
                <a:spcPts val="0"/>
              </a:spcAft>
              <a:buClrTx/>
              <a:buSzTx/>
              <a:buFontTx/>
              <a:buNone/>
              <a:tabLst/>
              <a:defRPr/>
            </a:pPr>
            <a:r>
              <a:rPr lang="en-US" sz="1200" dirty="0"/>
              <a:t>As you can see on this title, you can add your local organization or town, and who is presenting </a:t>
            </a:r>
          </a:p>
          <a:p>
            <a:pPr marL="0" marR="0" lvl="0" indent="0" algn="l" defTabSz="914400" rtl="0" eaLnBrk="1" fontAlgn="auto" latinLnBrk="0" hangingPunct="1">
              <a:lnSpc>
                <a:spcPct val="110000"/>
              </a:lnSpc>
              <a:spcBef>
                <a:spcPct val="0"/>
              </a:spcBef>
              <a:spcAft>
                <a:spcPts val="0"/>
              </a:spcAft>
              <a:buClrTx/>
              <a:buSzTx/>
              <a:buFontTx/>
              <a:buNone/>
              <a:tabLst/>
              <a:defRPr/>
            </a:pPr>
            <a:endParaRPr lang="en-US" sz="1200" dirty="0"/>
          </a:p>
          <a:p>
            <a:pPr marL="0" marR="0" lvl="0" indent="0" algn="l" defTabSz="914400" rtl="0" eaLnBrk="1" fontAlgn="auto" latinLnBrk="0" hangingPunct="1">
              <a:lnSpc>
                <a:spcPct val="110000"/>
              </a:lnSpc>
              <a:spcBef>
                <a:spcPct val="0"/>
              </a:spcBef>
              <a:spcAft>
                <a:spcPts val="0"/>
              </a:spcAft>
              <a:buClrTx/>
              <a:buSzTx/>
              <a:buFontTx/>
              <a:buNone/>
              <a:tabLst/>
              <a:defRPr/>
            </a:pPr>
            <a:r>
              <a:rPr lang="en-US" sz="1200" dirty="0"/>
              <a:t>In addition, you will find slide sets focused on individual community sectors or types of professionals such as criminal justice or prevention specialists</a:t>
            </a:r>
          </a:p>
          <a:p>
            <a:pPr marL="0" marR="0" lvl="0" indent="0" algn="l" defTabSz="914400" rtl="0" eaLnBrk="1" fontAlgn="auto" latinLnBrk="0" hangingPunct="1">
              <a:lnSpc>
                <a:spcPct val="110000"/>
              </a:lnSpc>
              <a:spcBef>
                <a:spcPct val="0"/>
              </a:spcBef>
              <a:spcAft>
                <a:spcPts val="0"/>
              </a:spcAft>
              <a:buClrTx/>
              <a:buSzTx/>
              <a:buFontTx/>
              <a:buNone/>
              <a:tabLst/>
              <a:defRPr/>
            </a:pPr>
            <a:endParaRPr lang="en-US" sz="1200" dirty="0"/>
          </a:p>
          <a:p>
            <a:pPr marL="0" marR="0" lvl="0" indent="0" algn="l" defTabSz="914400" rtl="0" eaLnBrk="1" fontAlgn="auto" latinLnBrk="0" hangingPunct="1">
              <a:lnSpc>
                <a:spcPct val="110000"/>
              </a:lnSpc>
              <a:spcBef>
                <a:spcPct val="0"/>
              </a:spcBef>
              <a:spcAft>
                <a:spcPts val="0"/>
              </a:spcAft>
              <a:buClrTx/>
              <a:buSzTx/>
              <a:buFontTx/>
              <a:buNone/>
              <a:tabLst/>
              <a:defRPr/>
            </a:pPr>
            <a:r>
              <a:rPr lang="en-US" sz="1200" dirty="0"/>
              <a:t>We are so glad you joined us to learn about this important topic. </a:t>
            </a:r>
          </a:p>
          <a:p>
            <a:pPr eaLnBrk="1" hangingPunct="1">
              <a:lnSpc>
                <a:spcPct val="110000"/>
              </a:lnSpc>
              <a:spcBef>
                <a:spcPct val="0"/>
              </a:spcBef>
            </a:pPr>
            <a:endParaRPr lang="en-US" altLang="en-US" sz="1200" b="1" dirty="0">
              <a:latin typeface="Arial" panose="020B0604020202020204" pitchFamily="34" charset="0"/>
              <a:cs typeface="Arial" panose="020B0604020202020204" pitchFamily="34" charset="0"/>
            </a:endParaRPr>
          </a:p>
          <a:p>
            <a:pPr algn="l" rtl="0" fontAlgn="base"/>
            <a:r>
              <a:rPr lang="en-US" sz="1800" b="1" i="0" u="sng" dirty="0">
                <a:solidFill>
                  <a:srgbClr val="000000"/>
                </a:solidFill>
                <a:effectLst/>
                <a:latin typeface="Times New Roman" panose="02020603050405020304" pitchFamily="18" charset="0"/>
              </a:rPr>
              <a:t>The Role for Prevention in the Prevention and Reduction of Stigma</a:t>
            </a:r>
            <a:r>
              <a:rPr lang="en-US" sz="1800" b="0" i="0" dirty="0">
                <a:solidFill>
                  <a:srgbClr val="000000"/>
                </a:solidFill>
                <a:effectLst/>
                <a:latin typeface="WordVisiCarriageReturn_MSFontService"/>
              </a:rPr>
              <a:t> </a:t>
            </a:r>
            <a:br>
              <a:rPr lang="en-US" sz="1800" b="0" i="0" dirty="0">
                <a:solidFill>
                  <a:srgbClr val="000000"/>
                </a:solidFill>
                <a:effectLst/>
                <a:latin typeface="WordVisiCarriageReturn_MSFontService"/>
              </a:rPr>
            </a:br>
            <a:r>
              <a:rPr lang="en-US" sz="1800" b="0" i="0" dirty="0">
                <a:solidFill>
                  <a:srgbClr val="000000"/>
                </a:solidFill>
                <a:effectLst/>
                <a:latin typeface="Times New Roman" panose="02020603050405020304" pitchFamily="18" charset="0"/>
              </a:rPr>
              <a:t>December 8, 10:00-11:30 a.m. </a:t>
            </a:r>
            <a:endParaRPr lang="en-US" b="0" i="0" dirty="0">
              <a:solidFill>
                <a:srgbClr val="000000"/>
              </a:solidFill>
              <a:effectLst/>
              <a:latin typeface="Segoe UI" panose="020B0502040204020203" pitchFamily="34" charset="0"/>
            </a:endParaRPr>
          </a:p>
          <a:p>
            <a:pPr algn="l" rtl="0" fontAlgn="base"/>
            <a:r>
              <a:rPr lang="en-US" sz="1800" b="0" i="0" dirty="0">
                <a:solidFill>
                  <a:srgbClr val="000000"/>
                </a:solidFill>
                <a:effectLst/>
                <a:latin typeface="Times New Roman" panose="02020603050405020304" pitchFamily="18" charset="0"/>
              </a:rPr>
              <a:t>Stigma disproportionately influences health outcomes and mental well-being for individuals with mental health or substance use disorder (SUD). Fear of being judged and/or discriminated against can prevent people from getting the help they need. As prevention practitioners, we are in a unique position to reduce the stigma surrounding substance misuse. The language we use to discuss substance use disorders (SUDs) either formally, as part of prevention messaging, or informally, in conversations with colleagues and stakeholders, can either increase or decrease SUD stigma. </a:t>
            </a:r>
            <a:endParaRPr lang="en-US" b="0" i="0" dirty="0">
              <a:solidFill>
                <a:srgbClr val="000000"/>
              </a:solidFill>
              <a:effectLst/>
              <a:latin typeface="Segoe UI" panose="020B0502040204020203" pitchFamily="34" charset="0"/>
            </a:endParaRPr>
          </a:p>
          <a:p>
            <a:pPr algn="l" rtl="0" fontAlgn="base"/>
            <a:r>
              <a:rPr lang="en-US" sz="1800" b="0" i="0" dirty="0">
                <a:solidFill>
                  <a:srgbClr val="000000"/>
                </a:solidFill>
                <a:effectLst/>
                <a:latin typeface="Times New Roman" panose="02020603050405020304" pitchFamily="18" charset="0"/>
              </a:rPr>
              <a:t> </a:t>
            </a:r>
            <a:endParaRPr lang="en-US" b="0" i="0" dirty="0">
              <a:solidFill>
                <a:srgbClr val="000000"/>
              </a:solidFill>
              <a:effectLst/>
              <a:latin typeface="Segoe UI" panose="020B0502040204020203" pitchFamily="34" charset="0"/>
            </a:endParaRPr>
          </a:p>
          <a:p>
            <a:pPr algn="l" rtl="0" fontAlgn="base"/>
            <a:r>
              <a:rPr lang="en-US" sz="1800" b="1" i="0" dirty="0">
                <a:solidFill>
                  <a:srgbClr val="000000"/>
                </a:solidFill>
                <a:effectLst/>
                <a:latin typeface="Times New Roman" panose="02020603050405020304" pitchFamily="18" charset="0"/>
              </a:rPr>
              <a:t>Objectives</a:t>
            </a:r>
            <a:r>
              <a:rPr lang="en-US" sz="1800" b="0" i="0" dirty="0">
                <a:solidFill>
                  <a:srgbClr val="000000"/>
                </a:solidFill>
                <a:effectLst/>
                <a:latin typeface="Times New Roman" panose="02020603050405020304" pitchFamily="18" charset="0"/>
              </a:rPr>
              <a:t> </a:t>
            </a:r>
            <a:endParaRPr lang="en-US" b="0" i="0" dirty="0">
              <a:solidFill>
                <a:srgbClr val="000000"/>
              </a:solidFill>
              <a:effectLst/>
              <a:latin typeface="Segoe UI" panose="020B0502040204020203" pitchFamily="34" charset="0"/>
            </a:endParaRPr>
          </a:p>
          <a:p>
            <a:pPr algn="l" rtl="0" fontAlgn="base"/>
            <a:r>
              <a:rPr lang="en-US" sz="1800" b="0" i="0" dirty="0">
                <a:solidFill>
                  <a:srgbClr val="000000"/>
                </a:solidFill>
                <a:effectLst/>
                <a:latin typeface="Symbol" panose="05050102010706020507" pitchFamily="18" charset="2"/>
              </a:rPr>
              <a:t> </a:t>
            </a:r>
            <a:r>
              <a:rPr lang="en-US" sz="1800" b="0" i="0" dirty="0">
                <a:solidFill>
                  <a:srgbClr val="000000"/>
                </a:solidFill>
                <a:effectLst/>
                <a:latin typeface="Times New Roman" panose="02020603050405020304" pitchFamily="18" charset="0"/>
              </a:rPr>
              <a:t>Describe three levels of stigma </a:t>
            </a:r>
            <a:endParaRPr lang="en-US" b="0" i="0" dirty="0">
              <a:solidFill>
                <a:srgbClr val="000000"/>
              </a:solidFill>
              <a:effectLst/>
              <a:latin typeface="Segoe UI" panose="020B0502040204020203" pitchFamily="34" charset="0"/>
            </a:endParaRPr>
          </a:p>
          <a:p>
            <a:pPr algn="l" rtl="0" fontAlgn="base"/>
            <a:r>
              <a:rPr lang="en-US" sz="1800" b="0" i="0" dirty="0">
                <a:solidFill>
                  <a:srgbClr val="000000"/>
                </a:solidFill>
                <a:effectLst/>
                <a:latin typeface="Symbol" panose="05050102010706020507" pitchFamily="18" charset="2"/>
              </a:rPr>
              <a:t> </a:t>
            </a:r>
            <a:r>
              <a:rPr lang="en-US" sz="1800" b="0" i="0" dirty="0">
                <a:solidFill>
                  <a:srgbClr val="000000"/>
                </a:solidFill>
                <a:effectLst/>
                <a:latin typeface="Times New Roman" panose="02020603050405020304" pitchFamily="18" charset="0"/>
              </a:rPr>
              <a:t>Articulate the importance of non-stigmatizing language </a:t>
            </a:r>
            <a:endParaRPr lang="en-US" b="0" i="0" dirty="0">
              <a:solidFill>
                <a:srgbClr val="000000"/>
              </a:solidFill>
              <a:effectLst/>
              <a:latin typeface="Segoe UI" panose="020B0502040204020203" pitchFamily="34" charset="0"/>
            </a:endParaRPr>
          </a:p>
          <a:p>
            <a:pPr algn="l" rtl="0" fontAlgn="base"/>
            <a:r>
              <a:rPr lang="en-US" sz="1800" b="0" i="0" dirty="0">
                <a:solidFill>
                  <a:srgbClr val="000000"/>
                </a:solidFill>
                <a:effectLst/>
                <a:latin typeface="Symbol" panose="05050102010706020507" pitchFamily="18" charset="2"/>
              </a:rPr>
              <a:t> </a:t>
            </a:r>
            <a:r>
              <a:rPr lang="en-US" sz="1800" b="0" i="0" dirty="0">
                <a:solidFill>
                  <a:srgbClr val="000000"/>
                </a:solidFill>
                <a:effectLst/>
                <a:latin typeface="Times New Roman" panose="02020603050405020304" pitchFamily="18" charset="0"/>
              </a:rPr>
              <a:t>List evidence-based strategies for stigma prevention or reduction </a:t>
            </a:r>
            <a:endParaRPr lang="en-US" b="0" i="0" dirty="0">
              <a:solidFill>
                <a:srgbClr val="000000"/>
              </a:solidFill>
              <a:effectLst/>
              <a:latin typeface="Segoe UI" panose="020B0502040204020203" pitchFamily="34" charset="0"/>
            </a:endParaRPr>
          </a:p>
          <a:p>
            <a:pPr algn="l" rtl="0" fontAlgn="base"/>
            <a:r>
              <a:rPr lang="en-US" sz="1800" b="0" i="0" dirty="0">
                <a:solidFill>
                  <a:srgbClr val="000000"/>
                </a:solidFill>
                <a:effectLst/>
                <a:latin typeface="Times New Roman" panose="02020603050405020304" pitchFamily="18" charset="0"/>
              </a:rPr>
              <a:t> </a:t>
            </a:r>
            <a:endParaRPr lang="en-US" b="0" i="0" dirty="0">
              <a:solidFill>
                <a:srgbClr val="000000"/>
              </a:solidFill>
              <a:effectLst/>
              <a:latin typeface="Segoe UI" panose="020B0502040204020203" pitchFamily="34" charset="0"/>
            </a:endParaRPr>
          </a:p>
          <a:p>
            <a:pPr algn="l" rtl="0" fontAlgn="base"/>
            <a:r>
              <a:rPr lang="en-US" sz="1800" b="1" i="0" dirty="0">
                <a:solidFill>
                  <a:srgbClr val="000000"/>
                </a:solidFill>
                <a:effectLst/>
                <a:latin typeface="Times New Roman" panose="02020603050405020304" pitchFamily="18" charset="0"/>
              </a:rPr>
              <a:t>Timeline:</a:t>
            </a:r>
            <a:r>
              <a:rPr lang="en-US" sz="1800" b="0" i="0" dirty="0">
                <a:solidFill>
                  <a:srgbClr val="000000"/>
                </a:solidFill>
                <a:effectLst/>
                <a:latin typeface="Times New Roman" panose="02020603050405020304" pitchFamily="18" charset="0"/>
              </a:rPr>
              <a:t> </a:t>
            </a:r>
            <a:endParaRPr lang="en-US" b="0" i="0" dirty="0">
              <a:solidFill>
                <a:srgbClr val="000000"/>
              </a:solidFill>
              <a:effectLst/>
              <a:latin typeface="Segoe UI" panose="020B0502040204020203" pitchFamily="34" charset="0"/>
            </a:endParaRPr>
          </a:p>
          <a:p>
            <a:pPr algn="l" rtl="0" fontAlgn="base"/>
            <a:r>
              <a:rPr lang="en-US" sz="1800" b="0" i="0" dirty="0">
                <a:solidFill>
                  <a:srgbClr val="000000"/>
                </a:solidFill>
                <a:effectLst/>
                <a:latin typeface="Times New Roman" panose="02020603050405020304" pitchFamily="18" charset="0"/>
              </a:rPr>
              <a:t>November 23: Materials to Mel </a:t>
            </a:r>
            <a:endParaRPr lang="en-US" b="0" i="0" dirty="0">
              <a:solidFill>
                <a:srgbClr val="000000"/>
              </a:solidFill>
              <a:effectLst/>
              <a:latin typeface="Segoe UI" panose="020B0502040204020203" pitchFamily="34" charset="0"/>
            </a:endParaRPr>
          </a:p>
          <a:p>
            <a:pPr algn="l" rtl="0" fontAlgn="base"/>
            <a:r>
              <a:rPr lang="en-US" sz="1800" b="0" i="0" dirty="0">
                <a:solidFill>
                  <a:srgbClr val="000000"/>
                </a:solidFill>
                <a:effectLst/>
                <a:latin typeface="Times New Roman" panose="02020603050405020304" pitchFamily="18" charset="0"/>
              </a:rPr>
              <a:t>December 3: Materials to Shannon </a:t>
            </a:r>
            <a:endParaRPr lang="en-US" b="0" i="0" dirty="0">
              <a:solidFill>
                <a:srgbClr val="000000"/>
              </a:solidFill>
              <a:effectLst/>
              <a:latin typeface="Segoe UI" panose="020B0502040204020203" pitchFamily="34" charset="0"/>
            </a:endParaRPr>
          </a:p>
          <a:p>
            <a:pPr algn="l" rtl="0" fontAlgn="base"/>
            <a:r>
              <a:rPr lang="en-US" sz="1800" b="0" i="0" dirty="0">
                <a:solidFill>
                  <a:srgbClr val="000000"/>
                </a:solidFill>
                <a:effectLst/>
                <a:latin typeface="Times New Roman" panose="02020603050405020304" pitchFamily="18" charset="0"/>
              </a:rPr>
              <a:t>December 4: Tech run through </a:t>
            </a:r>
            <a:endParaRPr lang="en-US" b="0" i="0" dirty="0">
              <a:solidFill>
                <a:srgbClr val="000000"/>
              </a:solidFill>
              <a:effectLst/>
              <a:latin typeface="Segoe UI" panose="020B0502040204020203" pitchFamily="34" charset="0"/>
            </a:endParaRPr>
          </a:p>
          <a:p>
            <a:pPr algn="l" rtl="0" fontAlgn="base"/>
            <a:r>
              <a:rPr lang="en-US" sz="1800" b="0" i="0" dirty="0">
                <a:solidFill>
                  <a:srgbClr val="000000"/>
                </a:solidFill>
                <a:effectLst/>
                <a:latin typeface="Times New Roman" panose="02020603050405020304" pitchFamily="18" charset="0"/>
              </a:rPr>
              <a:t>December 7: Materials to state </a:t>
            </a:r>
            <a:endParaRPr lang="en-US" b="0" i="0" dirty="0">
              <a:solidFill>
                <a:srgbClr val="000000"/>
              </a:solidFill>
              <a:effectLst/>
              <a:latin typeface="Segoe UI" panose="020B0502040204020203" pitchFamily="34" charset="0"/>
            </a:endParaRPr>
          </a:p>
          <a:p>
            <a:pPr algn="l" rtl="0" fontAlgn="base"/>
            <a:r>
              <a:rPr lang="en-US" sz="1800" b="0" i="0" dirty="0">
                <a:solidFill>
                  <a:srgbClr val="000000"/>
                </a:solidFill>
                <a:effectLst/>
                <a:latin typeface="Times New Roman" panose="02020603050405020304" pitchFamily="18" charset="0"/>
              </a:rPr>
              <a:t>December 8: Webinar </a:t>
            </a:r>
            <a:endParaRPr lang="en-US" b="0" i="0" dirty="0">
              <a:solidFill>
                <a:srgbClr val="000000"/>
              </a:solidFill>
              <a:effectLst/>
              <a:latin typeface="Segoe UI" panose="020B0502040204020203" pitchFamily="34" charset="0"/>
            </a:endParaRPr>
          </a:p>
          <a:p>
            <a:pPr eaLnBrk="1" hangingPunct="1">
              <a:lnSpc>
                <a:spcPct val="110000"/>
              </a:lnSpc>
              <a:spcBef>
                <a:spcPct val="0"/>
              </a:spcBef>
            </a:pPr>
            <a:endParaRPr lang="en-US" altLang="en-US" sz="1200" b="1" dirty="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6802F050-95FB-194D-B32C-D0852D396D75}" type="slidenum">
              <a:rPr lang="en-US" smtClean="0"/>
              <a:t>1</a:t>
            </a:fld>
            <a:endParaRPr lang="en-US" dirty="0"/>
          </a:p>
        </p:txBody>
      </p:sp>
    </p:spTree>
    <p:extLst>
      <p:ext uri="{BB962C8B-B14F-4D97-AF65-F5344CB8AC3E}">
        <p14:creationId xmlns:p14="http://schemas.microsoft.com/office/powerpoint/2010/main" val="3269562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In addition to impacts on recovery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Research indicates that stigma contributes to a host of adverse outcomes for stigmatized populations including people with mental health substance use disorders, The impact of stigma </a:t>
            </a:r>
            <a:r>
              <a:rPr lang="en-US" b="0" i="0" dirty="0">
                <a:solidFill>
                  <a:srgbClr val="000000"/>
                </a:solidFill>
                <a:effectLst/>
                <a:latin typeface="Times New Roman" panose="02020603050405020304" pitchFamily="18" charset="0"/>
              </a:rPr>
              <a:t>both disadvantages the stigmatized individuals and is a major source of stress in their lives.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00000"/>
                </a:solidFill>
                <a:effectLst/>
                <a:latin typeface="Times New Roman" panose="02020603050405020304" pitchFamily="18" charset="0"/>
              </a:rPr>
              <a:t>In face many argue that stigma is in fact a central driver of morbidity and mortality at a population level.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000000"/>
              </a:solidFill>
              <a:effectLst/>
              <a:latin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00000"/>
                </a:solidFill>
                <a:effectLst/>
                <a:latin typeface="Times New Roman" panose="02020603050405020304" pitchFamily="18" charset="0"/>
              </a:rPr>
              <a:t>And Emerging evidence indicates that stigma can be discussed as a fundamental cause of health inequalities.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000000"/>
              </a:solidFill>
              <a:effectLst/>
              <a:latin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00000"/>
                </a:solidFill>
                <a:effectLst/>
                <a:latin typeface="Times New Roman" panose="02020603050405020304" pitchFamily="18" charset="0"/>
              </a:rPr>
              <a:t>So here’s how to talk about that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000000"/>
              </a:solidFill>
              <a:effectLst/>
              <a:latin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00000"/>
                </a:solidFill>
                <a:effectLst/>
                <a:latin typeface="Times New Roman" panose="02020603050405020304" pitchFamily="18" charset="0"/>
              </a:rPr>
              <a:t>Let people know that because Stigma does this through a few mechanisms  …</a:t>
            </a:r>
          </a:p>
          <a:p>
            <a:pPr marL="228600" marR="0" lvl="0" indent="-228600" algn="l" defTabSz="914400" rtl="0" eaLnBrk="1" fontAlgn="auto" latinLnBrk="0" hangingPunct="1">
              <a:lnSpc>
                <a:spcPct val="100000"/>
              </a:lnSpc>
              <a:spcBef>
                <a:spcPts val="0"/>
              </a:spcBef>
              <a:spcAft>
                <a:spcPts val="0"/>
              </a:spcAft>
              <a:buClrTx/>
              <a:buSzTx/>
              <a:buFontTx/>
              <a:buAutoNum type="arabicParenBoth"/>
              <a:tabLst/>
              <a:defRPr/>
            </a:pPr>
            <a:r>
              <a:rPr lang="en-US" b="0" i="0" dirty="0">
                <a:solidFill>
                  <a:srgbClr val="000000"/>
                </a:solidFill>
                <a:effectLst/>
                <a:latin typeface="Times New Roman" panose="02020603050405020304" pitchFamily="18" charset="0"/>
              </a:rPr>
              <a:t>Stigma influences several physical and mental health outcomes that affect millions of people in the United States</a:t>
            </a:r>
          </a:p>
          <a:p>
            <a:pPr marL="228600" marR="0" lvl="0" indent="-228600" algn="l" defTabSz="914400" rtl="0" eaLnBrk="1" fontAlgn="auto" latinLnBrk="0" hangingPunct="1">
              <a:lnSpc>
                <a:spcPct val="100000"/>
              </a:lnSpc>
              <a:spcBef>
                <a:spcPts val="0"/>
              </a:spcBef>
              <a:spcAft>
                <a:spcPts val="0"/>
              </a:spcAft>
              <a:buClrTx/>
              <a:buSzTx/>
              <a:buFontTx/>
              <a:buAutoNum type="arabicParenBoth"/>
              <a:tabLst/>
              <a:defRPr/>
            </a:pPr>
            <a:r>
              <a:rPr lang="en-US" b="0" i="0" dirty="0">
                <a:solidFill>
                  <a:srgbClr val="000000"/>
                </a:solidFill>
                <a:effectLst/>
                <a:latin typeface="Times New Roman" panose="02020603050405020304" pitchFamily="18" charset="0"/>
              </a:rPr>
              <a:t>Further It disrupts or inhibits access to multiple resources—structural, interpersonal, and psychological—that could otherwise be used to avoid or minimize poor health</a:t>
            </a:r>
            <a:endParaRPr lang="en-US" alt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Including: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b="0" u="none" dirty="0"/>
              <a:t>Diminished self-esteem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b="0" u="none" dirty="0"/>
              <a:t>Can affect personal relationships at a time they are needed most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b="0" u="none" dirty="0"/>
              <a:t>Increase involvement in risky behavior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b="0" u="none"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00000"/>
                </a:solidFill>
                <a:effectLst/>
                <a:latin typeface="Times New Roman" panose="02020603050405020304" pitchFamily="18" charset="0"/>
              </a:rPr>
              <a:t>Inequalities between stigmatized and non- stigmatized groups are by no means inevitable, We will talk later in this recording about what can all do about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b="0" i="0" u="none" dirty="0">
              <a:solidFill>
                <a:srgbClr val="000000"/>
              </a:solidFill>
              <a:effectLst/>
              <a:latin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000000"/>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00000"/>
                </a:solidFill>
                <a:effectLst/>
                <a:latin typeface="arial" panose="020B0604020202020204" pitchFamily="34" charset="0"/>
              </a:rPr>
              <a:t>Stigma as a Fundamental Cause of Population Health Inequalities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00000"/>
                </a:solidFill>
                <a:effectLst/>
                <a:latin typeface="Times New Roman" panose="02020603050405020304" pitchFamily="18" charset="0"/>
              </a:rPr>
              <a:t>https://www.ncbi.nlm.nih.gov/pmc/articles/PMC3682466/</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b="0" u="none" dirty="0"/>
          </a:p>
          <a:p>
            <a:endParaRPr lang="en-US" dirty="0"/>
          </a:p>
        </p:txBody>
      </p:sp>
      <p:sp>
        <p:nvSpPr>
          <p:cNvPr id="4" name="Slide Number Placeholder 3"/>
          <p:cNvSpPr>
            <a:spLocks noGrp="1"/>
          </p:cNvSpPr>
          <p:nvPr>
            <p:ph type="sldNum" sz="quarter" idx="5"/>
          </p:nvPr>
        </p:nvSpPr>
        <p:spPr/>
        <p:txBody>
          <a:bodyPr/>
          <a:lstStyle/>
          <a:p>
            <a:fld id="{69968B0F-D69C-4828-BC66-34B028F6BC84}" type="slidenum">
              <a:rPr lang="en-US" smtClean="0"/>
              <a:t>10</a:t>
            </a:fld>
            <a:endParaRPr lang="en-US"/>
          </a:p>
        </p:txBody>
      </p:sp>
    </p:spTree>
    <p:extLst>
      <p:ext uri="{BB962C8B-B14F-4D97-AF65-F5344CB8AC3E}">
        <p14:creationId xmlns:p14="http://schemas.microsoft.com/office/powerpoint/2010/main" val="6348464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lets clarify what we mean by person first language</a:t>
            </a:r>
          </a:p>
          <a:p>
            <a:endParaRPr lang="en-US" dirty="0"/>
          </a:p>
          <a:p>
            <a:r>
              <a:rPr lang="en-US" dirty="0"/>
              <a:t>The language we use to discuss mental health and substance use disorders (SUDs) either formally, as part of our organization or professions messaging, or informally, in conversations with colleagues and stakeholders, can either increase or decrease stigma. </a:t>
            </a:r>
          </a:p>
          <a:p>
            <a:r>
              <a:rPr lang="en-US" dirty="0"/>
              <a:t>In the context of the growing opioid crisis, the language we use becomes particularly important as many of us now find ourselves working in partnership with people who actively misuse substances. </a:t>
            </a:r>
          </a:p>
          <a:p>
            <a:endParaRPr lang="en-US" dirty="0"/>
          </a:p>
          <a:p>
            <a:r>
              <a:rPr lang="en-US" dirty="0"/>
              <a:t>Remembering that Public stigma is driven by stereotypes about people, in this case with opioid use disorders, such as their perceived dangerousness or perceived moral failings, which translate into negative attitudes toward people with opioid use disorders.  Unchecked these stereotypes can  become encoded in cultural norms, laws, and lead to discriminatory policies.</a:t>
            </a:r>
          </a:p>
          <a:p>
            <a:endParaRPr lang="en-US" dirty="0"/>
          </a:p>
          <a:p>
            <a:r>
              <a:rPr lang="en-US" b="1" dirty="0"/>
              <a:t>Here’s how this can happen</a:t>
            </a:r>
          </a:p>
          <a:p>
            <a:r>
              <a:rPr lang="en-US" dirty="0"/>
              <a:t>One community I have worked with recently provides an example</a:t>
            </a:r>
          </a:p>
          <a:p>
            <a:r>
              <a:rPr lang="en-US" dirty="0"/>
              <a:t>In this small town local leaders came up with what I think is a discriminatory policy solution in response to both compassion and real resource fatigue</a:t>
            </a:r>
          </a:p>
          <a:p>
            <a:r>
              <a:rPr lang="en-US" dirty="0"/>
              <a:t>After years of dedicating resources through first responders administering naloxone as large part of their day realized they were doing overdose reversals with some of the same individuals again and again.  </a:t>
            </a:r>
          </a:p>
          <a:p>
            <a:endParaRPr lang="en-US" dirty="0"/>
          </a:p>
          <a:p>
            <a:r>
              <a:rPr lang="en-US" b="1" dirty="0"/>
              <a:t>The solution</a:t>
            </a:r>
            <a:r>
              <a:rPr lang="en-US" dirty="0"/>
              <a:t> was to set a limit on how many times and under what conditions local first responders would administer naloxone.  One aspect of this proposed policy was to require individuals to give back and perform community service if they had a second or third overdose reversal.    I don’t think we would treat others this way.  This policy seemed grounded in a negative inaccurate belief or stereotype about individuals with OUD.  Implies that they have control and that’s its somehow their fault.  Two of the most pervasive conditions that we must work against in the perpetuation of stigma.</a:t>
            </a:r>
          </a:p>
          <a:p>
            <a:endParaRPr lang="en-US" dirty="0"/>
          </a:p>
          <a:p>
            <a:r>
              <a:rPr lang="en-US" b="1" dirty="0"/>
              <a:t>Before we leave this conversatio</a:t>
            </a:r>
            <a:r>
              <a:rPr lang="en-US" dirty="0"/>
              <a:t>n  Now take a moment to consider the significant challenges in rural America in relation to the opioid crisis.  Limited resource, access to opioid specific treatment, and the geography the distance people are from one another.   Are there other solutions we could offer these local leaders.   We will talk about how address public stigma later in this recording.</a:t>
            </a:r>
          </a:p>
        </p:txBody>
      </p:sp>
      <p:sp>
        <p:nvSpPr>
          <p:cNvPr id="4" name="Slide Number Placeholder 3"/>
          <p:cNvSpPr>
            <a:spLocks noGrp="1"/>
          </p:cNvSpPr>
          <p:nvPr>
            <p:ph type="sldNum" sz="quarter" idx="5"/>
          </p:nvPr>
        </p:nvSpPr>
        <p:spPr/>
        <p:txBody>
          <a:bodyPr/>
          <a:lstStyle/>
          <a:p>
            <a:fld id="{69968B0F-D69C-4828-BC66-34B028F6BC84}" type="slidenum">
              <a:rPr lang="en-US" smtClean="0"/>
              <a:t>11</a:t>
            </a:fld>
            <a:endParaRPr lang="en-US"/>
          </a:p>
        </p:txBody>
      </p:sp>
    </p:spTree>
    <p:extLst>
      <p:ext uri="{BB962C8B-B14F-4D97-AF65-F5344CB8AC3E}">
        <p14:creationId xmlns:p14="http://schemas.microsoft.com/office/powerpoint/2010/main" val="12553191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t>Back up is that position statement we talked about at the beginning.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t>This serves as a great example of some simple steps you can take.  Consider developing a position of your coalition, your agency, your organization and then disseminate that message through all the channels already in place.  That can include your agency brochures and all your training materials.</a:t>
            </a:r>
          </a:p>
          <a:p>
            <a:endParaRPr lang="en-US" sz="1200" b="1" u="sng" dirty="0"/>
          </a:p>
        </p:txBody>
      </p:sp>
      <p:sp>
        <p:nvSpPr>
          <p:cNvPr id="4" name="Slide Number Placeholder 3"/>
          <p:cNvSpPr>
            <a:spLocks noGrp="1"/>
          </p:cNvSpPr>
          <p:nvPr>
            <p:ph type="sldNum" sz="quarter" idx="10"/>
          </p:nvPr>
        </p:nvSpPr>
        <p:spPr/>
        <p:txBody>
          <a:bodyPr/>
          <a:lstStyle/>
          <a:p>
            <a:fld id="{60B8AABF-EA60-436A-A286-C5E91E316DF5}" type="slidenum">
              <a:rPr lang="en-US" smtClean="0"/>
              <a:t>12</a:t>
            </a:fld>
            <a:endParaRPr lang="en-US" dirty="0"/>
          </a:p>
        </p:txBody>
      </p:sp>
    </p:spTree>
    <p:extLst>
      <p:ext uri="{BB962C8B-B14F-4D97-AF65-F5344CB8AC3E}">
        <p14:creationId xmlns:p14="http://schemas.microsoft.com/office/powerpoint/2010/main" val="1823211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65138" eaLnBrk="1" hangingPunct="1"/>
            <a:r>
              <a:rPr lang="en-US" altLang="en-US" sz="1200" dirty="0">
                <a:latin typeface="+mn-lt"/>
                <a:cs typeface="+mn-cs"/>
              </a:rPr>
              <a:t>Blame – are they responsible for causing their problem/disorder</a:t>
            </a:r>
          </a:p>
          <a:p>
            <a:pPr marL="465138" eaLnBrk="1" hangingPunct="1"/>
            <a:r>
              <a:rPr lang="en-US" altLang="en-US" sz="1200" dirty="0">
                <a:latin typeface="+mn-lt"/>
                <a:cs typeface="+mn-cs"/>
              </a:rPr>
              <a:t>Prognostic pessimism/optimism – will they even recover “be normal”, “trustworthy”</a:t>
            </a:r>
          </a:p>
          <a:p>
            <a:pPr marL="465138" eaLnBrk="1" hangingPunct="1"/>
            <a:r>
              <a:rPr lang="en-US" altLang="en-US" sz="1200" dirty="0">
                <a:latin typeface="+mn-lt"/>
                <a:cs typeface="+mn-cs"/>
              </a:rPr>
              <a:t>Social Distance – would I have them marry into my family, share an apartment with them, have them as a babysitter?</a:t>
            </a:r>
          </a:p>
          <a:p>
            <a:pPr marL="465138" eaLnBrk="1" hangingPunct="1"/>
            <a:r>
              <a:rPr lang="en-US" altLang="en-US" sz="1200" dirty="0">
                <a:latin typeface="+mn-lt"/>
                <a:cs typeface="+mn-cs"/>
              </a:rPr>
              <a:t>Dangerousness – are they unpredictably volatile, a threat to my/other safety?</a:t>
            </a:r>
          </a:p>
          <a:p>
            <a:endParaRPr lang="en-US" dirty="0"/>
          </a:p>
        </p:txBody>
      </p:sp>
      <p:sp>
        <p:nvSpPr>
          <p:cNvPr id="4" name="Slide Number Placeholder 3"/>
          <p:cNvSpPr>
            <a:spLocks noGrp="1"/>
          </p:cNvSpPr>
          <p:nvPr>
            <p:ph type="sldNum" sz="quarter" idx="5"/>
          </p:nvPr>
        </p:nvSpPr>
        <p:spPr/>
        <p:txBody>
          <a:bodyPr/>
          <a:lstStyle/>
          <a:p>
            <a:fld id="{69968B0F-D69C-4828-BC66-34B028F6BC84}" type="slidenum">
              <a:rPr lang="en-US" smtClean="0"/>
              <a:t>13</a:t>
            </a:fld>
            <a:endParaRPr lang="en-US"/>
          </a:p>
        </p:txBody>
      </p:sp>
    </p:spTree>
    <p:extLst>
      <p:ext uri="{BB962C8B-B14F-4D97-AF65-F5344CB8AC3E}">
        <p14:creationId xmlns:p14="http://schemas.microsoft.com/office/powerpoint/2010/main" val="13785336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a:extLst>
              <a:ext uri="{FF2B5EF4-FFF2-40B4-BE49-F238E27FC236}">
                <a16:creationId xmlns:a16="http://schemas.microsoft.com/office/drawing/2014/main" id="{C30818DE-6808-4290-8472-9A28D89E6CB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Notes Placeholder 2">
            <a:extLst>
              <a:ext uri="{FF2B5EF4-FFF2-40B4-BE49-F238E27FC236}">
                <a16:creationId xmlns:a16="http://schemas.microsoft.com/office/drawing/2014/main" id="{E24EB06F-0240-4B04-9CDF-6E50252B99B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79400" indent="0" eaLnBrk="1" hangingPunct="1">
              <a:buNone/>
              <a:defRPr/>
            </a:pPr>
            <a:r>
              <a:rPr lang="en-US" sz="1200" dirty="0">
                <a:latin typeface="+mn-lt"/>
                <a:cs typeface="+mn-cs"/>
              </a:rPr>
              <a:t>Compared to other psychiatric disorders,             SUD is more stigmatized</a:t>
            </a:r>
          </a:p>
          <a:p>
            <a:pPr marL="508000" eaLnBrk="1" hangingPunct="1">
              <a:defRPr/>
            </a:pPr>
            <a:r>
              <a:rPr lang="en-US" sz="1200" dirty="0">
                <a:latin typeface="+mn-lt"/>
                <a:cs typeface="+mn-cs"/>
              </a:rPr>
              <a:t>Compared to other psychiatric disorders, people with SUD are perceived as more to blame for their disorder</a:t>
            </a:r>
          </a:p>
          <a:p>
            <a:pPr marL="508000" eaLnBrk="1" hangingPunct="1">
              <a:defRPr/>
            </a:pPr>
            <a:r>
              <a:rPr lang="en-US" sz="1200" dirty="0">
                <a:latin typeface="+mn-lt"/>
                <a:cs typeface="+mn-cs"/>
              </a:rPr>
              <a:t>Patients themselves who hold more stigmatizing beliefs about SUD are less likely to seek treatment</a:t>
            </a:r>
          </a:p>
          <a:p>
            <a:pPr marL="508000" eaLnBrk="1" hangingPunct="1">
              <a:defRPr/>
            </a:pPr>
            <a:r>
              <a:rPr lang="en-US" sz="1200" dirty="0">
                <a:latin typeface="+mn-lt"/>
                <a:cs typeface="+mn-cs"/>
              </a:rPr>
              <a:t>Describing SUD as treatable helps</a:t>
            </a:r>
          </a:p>
          <a:p>
            <a:endParaRPr lang="en-US" altLang="en-US" dirty="0"/>
          </a:p>
          <a:p>
            <a:r>
              <a:rPr lang="en-US" altLang="en-US" dirty="0"/>
              <a:t>A large body of research indicates that this stigma is persistent, pervasive, and rooted in the belief that addiction is a personal choice reflecting a lack of willpower and a moral failing. Though the severity of the stigma varies with the particular drug being used, evidence shows that stigmatizing beliefs underlie views about addiction in general.</a:t>
            </a:r>
          </a:p>
        </p:txBody>
      </p:sp>
      <p:sp>
        <p:nvSpPr>
          <p:cNvPr id="58372" name="Slide Number Placeholder 3">
            <a:extLst>
              <a:ext uri="{FF2B5EF4-FFF2-40B4-BE49-F238E27FC236}">
                <a16:creationId xmlns:a16="http://schemas.microsoft.com/office/drawing/2014/main" id="{D11B3A5D-75A3-4345-AAA8-60D6246F10B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D5D826B2-55C7-4B32-BD5E-EEFD3F7A0896}"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457200" rtl="0" eaLnBrk="1" fontAlgn="base" latinLnBrk="0" hangingPunct="1">
                <a:lnSpc>
                  <a:spcPct val="100000"/>
                </a:lnSpc>
                <a:spcBef>
                  <a:spcPct val="0"/>
                </a:spcBef>
                <a:spcAft>
                  <a:spcPct val="0"/>
                </a:spcAft>
                <a:buClrTx/>
                <a:buSzTx/>
                <a:buFontTx/>
                <a:buNone/>
                <a:tabLst/>
                <a:defRPr/>
              </a:pPr>
              <a:t>14</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spcBef>
                <a:spcPct val="0"/>
              </a:spcBef>
              <a:spcAft>
                <a:spcPts val="600"/>
              </a:spcAft>
              <a:buClrTx/>
              <a:buSzTx/>
              <a:buFontTx/>
              <a:buNone/>
              <a:tabLst/>
              <a:defRPr/>
            </a:pPr>
            <a:r>
              <a:rPr kumimoji="0" lang="en-US" b="1" i="0" u="none" strike="noStrike" kern="1200" cap="all" spc="0" normalizeH="0" baseline="0" noProof="0" dirty="0">
                <a:ln>
                  <a:noFill/>
                </a:ln>
                <a:solidFill>
                  <a:srgbClr val="FFFFFF"/>
                </a:solidFill>
                <a:effectLst/>
                <a:uLnTx/>
                <a:uFillTx/>
                <a:latin typeface="Arial" panose="020B0604020202020204" pitchFamily="34" charset="0"/>
                <a:cs typeface="Arial" panose="020B0604020202020204" pitchFamily="34" charset="0"/>
              </a:rPr>
              <a:t>JOHN F. KELLY, PH.D., ABPP</a:t>
            </a:r>
            <a:endParaRPr kumimoji="0" lang="en-US"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l" defTabSz="457200" rtl="0" eaLnBrk="0" fontAlgn="base" latinLnBrk="0" hangingPunct="0">
              <a:spcBef>
                <a:spcPct val="0"/>
              </a:spcBef>
              <a:spcAft>
                <a:spcPts val="60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Founder and Director of the Recovery Research Institute (RRI) at Massachusetts General Hospital</a:t>
            </a:r>
          </a:p>
          <a:p>
            <a:pPr marL="0" marR="0" lvl="0" indent="0" algn="l" defTabSz="457200" rtl="0" eaLnBrk="0" fontAlgn="base" latinLnBrk="0" hangingPunct="0">
              <a:spcBef>
                <a:spcPct val="0"/>
              </a:spcBef>
              <a:spcAft>
                <a:spcPts val="60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l" defTabSz="457200" rtl="0" eaLnBrk="0" fontAlgn="base" latinLnBrk="0" hangingPunct="0">
              <a:spcBef>
                <a:spcPct val="0"/>
              </a:spcBef>
              <a:spcAft>
                <a:spcPts val="60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Kelly has helped us to understand the impact of the word abuse and in particular how it leads the use of term abuser</a:t>
            </a:r>
          </a:p>
          <a:p>
            <a:pPr marL="0" indent="0" eaLnBrk="1" hangingPunct="1">
              <a:buNone/>
            </a:pPr>
            <a:endParaRPr lang="en-US" altLang="en-US" sz="1200" dirty="0"/>
          </a:p>
          <a:p>
            <a:pPr marL="0" indent="0" eaLnBrk="1" hangingPunct="1">
              <a:buNone/>
            </a:pPr>
            <a:r>
              <a:rPr lang="en-US" altLang="en-US" sz="1200" dirty="0"/>
              <a:t>The word ‘abuser' implies volitional acts of willful misconduct, and is associated with things like child abuse," </a:t>
            </a:r>
          </a:p>
          <a:p>
            <a:pPr marL="0" indent="0" eaLnBrk="1" hangingPunct="1">
              <a:buNone/>
            </a:pPr>
            <a:endParaRPr lang="en-US" altLang="en-US" sz="1200" dirty="0"/>
          </a:p>
          <a:p>
            <a:pPr marL="0" indent="0" eaLnBrk="1" hangingPunct="1">
              <a:buNone/>
            </a:pPr>
            <a:r>
              <a:rPr lang="en-US" altLang="en-US" sz="1200" dirty="0"/>
              <a:t>‘substance use disorder' conveys something very different — a medical disorder. </a:t>
            </a:r>
          </a:p>
          <a:p>
            <a:pPr marL="0" indent="0" eaLnBrk="1" hangingPunct="1">
              <a:buNone/>
            </a:pPr>
            <a:endParaRPr lang="en-US" altLang="en-US" sz="1200" b="1" i="1" dirty="0">
              <a:solidFill>
                <a:srgbClr val="CC4927"/>
              </a:solidFill>
              <a:latin typeface="Palatino "/>
            </a:endParaRPr>
          </a:p>
          <a:p>
            <a:pPr marL="0" indent="0" eaLnBrk="1" hangingPunct="1">
              <a:buNone/>
            </a:pPr>
            <a:r>
              <a:rPr lang="en-US" altLang="en-US" sz="1200" b="1" i="1" dirty="0">
                <a:solidFill>
                  <a:srgbClr val="CC4927"/>
                </a:solidFill>
                <a:latin typeface="Palatino "/>
              </a:rPr>
              <a:t>Substance use is the only thing we talk about this way.</a:t>
            </a:r>
          </a:p>
          <a:p>
            <a:r>
              <a:rPr lang="en-US" dirty="0"/>
              <a:t>He often cites the example that People with eating-related conditions are always referred to as “having an eating disorder”, never as “food abusers”.</a:t>
            </a:r>
          </a:p>
        </p:txBody>
      </p:sp>
      <p:sp>
        <p:nvSpPr>
          <p:cNvPr id="4" name="Slide Number Placeholder 3"/>
          <p:cNvSpPr>
            <a:spLocks noGrp="1"/>
          </p:cNvSpPr>
          <p:nvPr>
            <p:ph type="sldNum" sz="quarter" idx="5"/>
          </p:nvPr>
        </p:nvSpPr>
        <p:spPr/>
        <p:txBody>
          <a:bodyPr/>
          <a:lstStyle/>
          <a:p>
            <a:fld id="{69968B0F-D69C-4828-BC66-34B028F6BC84}" type="slidenum">
              <a:rPr lang="en-US" smtClean="0"/>
              <a:t>15</a:t>
            </a:fld>
            <a:endParaRPr lang="en-US"/>
          </a:p>
        </p:txBody>
      </p:sp>
    </p:spTree>
    <p:extLst>
      <p:ext uri="{BB962C8B-B14F-4D97-AF65-F5344CB8AC3E}">
        <p14:creationId xmlns:p14="http://schemas.microsoft.com/office/powerpoint/2010/main" val="16609213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a:extLst>
              <a:ext uri="{FF2B5EF4-FFF2-40B4-BE49-F238E27FC236}">
                <a16:creationId xmlns:a16="http://schemas.microsoft.com/office/drawing/2014/main" id="{D54BC1D1-3161-4648-90B9-EF0C729F6E9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Notes Placeholder 2">
            <a:extLst>
              <a:ext uri="{FF2B5EF4-FFF2-40B4-BE49-F238E27FC236}">
                <a16:creationId xmlns:a16="http://schemas.microsoft.com/office/drawing/2014/main" id="{88D0CD5B-75BA-4CD5-A88F-969E388C91A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indent="0" eaLnBrk="1" hangingPunct="1">
              <a:buNone/>
              <a:defRPr/>
            </a:pPr>
            <a:r>
              <a:rPr lang="en-US" sz="1200" dirty="0"/>
              <a:t>Now lets take a look at what Kelly Found:</a:t>
            </a:r>
          </a:p>
          <a:p>
            <a:pPr marL="0" indent="0" eaLnBrk="1" hangingPunct="1">
              <a:buNone/>
              <a:defRPr/>
            </a:pPr>
            <a:endParaRPr lang="en-US" sz="1200" dirty="0"/>
          </a:p>
          <a:p>
            <a:pPr marL="0" indent="0" eaLnBrk="1" hangingPunct="1">
              <a:buNone/>
              <a:defRPr/>
            </a:pPr>
            <a:r>
              <a:rPr lang="en-US" altLang="en-US" dirty="0">
                <a:solidFill>
                  <a:srgbClr val="000000"/>
                </a:solidFill>
                <a:latin typeface="&amp;quot"/>
              </a:rPr>
              <a:t>In the study, he surveyed more than 500 mental health care providers. Each clinician read one of two vignettes about a character with a substance use problem who was in a court-mandated treatment program but had relapsed and had positive urine tests. The vignettes were identical except that in one, the character was described as a "substance abuser" and in the other as someone with a "substance use disorder." He found that the clinicians who read the vignette about the "substance abuser" were significantly more likely to say that the character was personally responsible for his actions and should be punished for them (</a:t>
            </a:r>
            <a:r>
              <a:rPr lang="en-US" altLang="en-US" i="1" dirty="0">
                <a:solidFill>
                  <a:srgbClr val="000000"/>
                </a:solidFill>
                <a:latin typeface="&amp;quot"/>
              </a:rPr>
              <a:t>International Journal of Drug Policy</a:t>
            </a:r>
            <a:r>
              <a:rPr lang="en-US" altLang="en-US" dirty="0">
                <a:solidFill>
                  <a:srgbClr val="000000"/>
                </a:solidFill>
                <a:latin typeface="&amp;quot"/>
              </a:rPr>
              <a:t>, 2010).</a:t>
            </a:r>
          </a:p>
          <a:p>
            <a:endParaRPr lang="en-US" altLang="en-US" dirty="0">
              <a:solidFill>
                <a:srgbClr val="000000"/>
              </a:solidFill>
              <a:latin typeface="&amp;quot"/>
            </a:endParaRPr>
          </a:p>
          <a:p>
            <a:r>
              <a:rPr lang="en-US" altLang="en-US" dirty="0">
                <a:solidFill>
                  <a:srgbClr val="000000"/>
                </a:solidFill>
                <a:latin typeface="&amp;quot"/>
              </a:rPr>
              <a:t>Participants in the study also felt that substance abuser as compared to the individual with a substance use disorder  was  </a:t>
            </a:r>
          </a:p>
          <a:p>
            <a:endParaRPr lang="en-US" altLang="en-US" dirty="0">
              <a:solidFill>
                <a:srgbClr val="000000"/>
              </a:solidFill>
              <a:latin typeface="&amp;quot"/>
            </a:endParaRPr>
          </a:p>
          <a:p>
            <a:r>
              <a:rPr lang="en-US" altLang="en-US" dirty="0">
                <a:solidFill>
                  <a:srgbClr val="000000"/>
                </a:solidFill>
                <a:latin typeface="&amp;quot"/>
              </a:rPr>
              <a:t>Less likely to benefit from treatment,  more likely to benefit from punishment, be socially threatening , and more likely to be blamed and more able to control their use without help.  Take a moment and think about all the implications of those beliefs and how they could contribute to all three levels of stigma we talked about earlier </a:t>
            </a:r>
          </a:p>
          <a:p>
            <a:endParaRPr lang="en-US" altLang="en-US" dirty="0">
              <a:solidFill>
                <a:srgbClr val="000000"/>
              </a:solidFill>
              <a:latin typeface="&amp;quot"/>
            </a:endParaRPr>
          </a:p>
          <a:p>
            <a:r>
              <a:rPr lang="en-US" altLang="en-US" dirty="0">
                <a:solidFill>
                  <a:srgbClr val="000000"/>
                </a:solidFill>
                <a:latin typeface="&amp;quot"/>
              </a:rPr>
              <a:t>Kelly suggests, in addition to "substance use disorder," using such non-stigmatizing words as "misuse," "hazardous use," "harmful use" and "unhealthy use."</a:t>
            </a:r>
          </a:p>
          <a:p>
            <a:endParaRPr lang="en-US" altLang="en-US" dirty="0"/>
          </a:p>
          <a:p>
            <a:pPr marL="0" indent="0" eaLnBrk="1" hangingPunct="1">
              <a:buNone/>
              <a:defRPr/>
            </a:pPr>
            <a:r>
              <a:rPr lang="en-US" sz="1200" dirty="0"/>
              <a:t>https://www.recoveryanswers.org/research-post/the-real-stigma-of-substance-use-disorders/</a:t>
            </a:r>
          </a:p>
          <a:p>
            <a:pPr marL="0" indent="0" eaLnBrk="1" hangingPunct="1">
              <a:buNone/>
              <a:defRPr/>
            </a:pPr>
            <a:endParaRPr lang="en-US" altLang="en-US" sz="1200" dirty="0">
              <a:solidFill>
                <a:srgbClr val="000000"/>
              </a:solidFill>
              <a:latin typeface="&amp;quot"/>
            </a:endParaRPr>
          </a:p>
          <a:p>
            <a:endParaRPr lang="en-US" altLang="en-US" dirty="0"/>
          </a:p>
        </p:txBody>
      </p:sp>
      <p:sp>
        <p:nvSpPr>
          <p:cNvPr id="62468" name="Slide Number Placeholder 3">
            <a:extLst>
              <a:ext uri="{FF2B5EF4-FFF2-40B4-BE49-F238E27FC236}">
                <a16:creationId xmlns:a16="http://schemas.microsoft.com/office/drawing/2014/main" id="{F3F51EB9-A6CE-4909-972C-FB59C4A3AB3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D6BC6840-9E06-43DD-B679-4ACB6A12B168}"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457200" rtl="0" eaLnBrk="1" fontAlgn="base" latinLnBrk="0" hangingPunct="1">
                <a:lnSpc>
                  <a:spcPct val="100000"/>
                </a:lnSpc>
                <a:spcBef>
                  <a:spcPct val="0"/>
                </a:spcBef>
                <a:spcAft>
                  <a:spcPct val="0"/>
                </a:spcAft>
                <a:buClrTx/>
                <a:buSzTx/>
                <a:buFontTx/>
                <a:buNone/>
                <a:tabLst/>
                <a:defRPr/>
              </a:pPr>
              <a:t>16</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a graph showing what we just talked about comparing the use of labels.</a:t>
            </a:r>
          </a:p>
          <a:p>
            <a:endParaRPr lang="en-US" dirty="0"/>
          </a:p>
          <a:p>
            <a:r>
              <a:rPr lang="en-US" dirty="0"/>
              <a:t>Look that significant differences where participants landed on punishment and exoneration.</a:t>
            </a:r>
          </a:p>
          <a:p>
            <a:r>
              <a:rPr lang="en-US" dirty="0"/>
              <a:t>And self regulation,  almost twice as likely to believe that abuser could self regulate as opposed to an individual with a disorder</a:t>
            </a:r>
          </a:p>
        </p:txBody>
      </p:sp>
      <p:sp>
        <p:nvSpPr>
          <p:cNvPr id="4" name="Slide Number Placeholder 3"/>
          <p:cNvSpPr>
            <a:spLocks noGrp="1"/>
          </p:cNvSpPr>
          <p:nvPr>
            <p:ph type="sldNum" sz="quarter" idx="5"/>
          </p:nvPr>
        </p:nvSpPr>
        <p:spPr/>
        <p:txBody>
          <a:bodyPr/>
          <a:lstStyle/>
          <a:p>
            <a:fld id="{69968B0F-D69C-4828-BC66-34B028F6BC84}" type="slidenum">
              <a:rPr lang="en-US" smtClean="0"/>
              <a:t>17</a:t>
            </a:fld>
            <a:endParaRPr lang="en-US"/>
          </a:p>
        </p:txBody>
      </p:sp>
    </p:spTree>
    <p:extLst>
      <p:ext uri="{BB962C8B-B14F-4D97-AF65-F5344CB8AC3E}">
        <p14:creationId xmlns:p14="http://schemas.microsoft.com/office/powerpoint/2010/main" val="42786435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a:extLst>
              <a:ext uri="{FF2B5EF4-FFF2-40B4-BE49-F238E27FC236}">
                <a16:creationId xmlns:a16="http://schemas.microsoft.com/office/drawing/2014/main" id="{B149DDE2-E968-4EC0-83AC-CF189733115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Notes Placeholder 2">
            <a:extLst>
              <a:ext uri="{FF2B5EF4-FFF2-40B4-BE49-F238E27FC236}">
                <a16:creationId xmlns:a16="http://schemas.microsoft.com/office/drawing/2014/main" id="{640172D5-0059-4764-B98C-FCF327ABB68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This image presents us with a way of thinking about conditions in our community</a:t>
            </a:r>
          </a:p>
          <a:p>
            <a:endParaRPr lang="en-US" altLang="en-US" dirty="0"/>
          </a:p>
          <a:p>
            <a:r>
              <a:rPr lang="en-US" altLang="en-US" dirty="0"/>
              <a:t>Starting on the right  If people in our community believe that individuals with substance use disorders are at fault and could stop if they wanted to – we are likely to see lots of public stigma, prejudice and discrimination.</a:t>
            </a:r>
          </a:p>
          <a:p>
            <a:endParaRPr lang="en-US" altLang="en-US" dirty="0"/>
          </a:p>
          <a:p>
            <a:r>
              <a:rPr lang="en-US" altLang="en-US" dirty="0"/>
              <a:t>If we can increase community members understanding of addiction thereby reducing perceived fault and control, we can expect to see less public stigma and </a:t>
            </a:r>
            <a:r>
              <a:rPr lang="en-US" altLang="en-US" dirty="0" err="1"/>
              <a:t>sdiscrimination</a:t>
            </a:r>
            <a:r>
              <a:rPr lang="en-US" altLang="en-US" dirty="0"/>
              <a:t>  </a:t>
            </a:r>
          </a:p>
          <a:p>
            <a:endParaRPr lang="en-US" altLang="en-US" dirty="0"/>
          </a:p>
          <a:p>
            <a:r>
              <a:rPr lang="en-US" altLang="en-US" dirty="0"/>
              <a:t>Clearly increasing the use of person first language can play a significant role in shifting community conditions in the right direction </a:t>
            </a:r>
          </a:p>
          <a:p>
            <a:endParaRPr lang="en-US" altLang="en-US" dirty="0"/>
          </a:p>
          <a:p>
            <a:endParaRPr lang="en-US" altLang="en-US" dirty="0"/>
          </a:p>
        </p:txBody>
      </p:sp>
      <p:sp>
        <p:nvSpPr>
          <p:cNvPr id="65540" name="Slide Number Placeholder 3">
            <a:extLst>
              <a:ext uri="{FF2B5EF4-FFF2-40B4-BE49-F238E27FC236}">
                <a16:creationId xmlns:a16="http://schemas.microsoft.com/office/drawing/2014/main" id="{F6F53214-4BC9-4E88-A772-6B958350B24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8AF34580-4909-403F-BAE7-4E531C35CE46}"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457200" rtl="0" eaLnBrk="1" fontAlgn="base" latinLnBrk="0" hangingPunct="1">
                <a:lnSpc>
                  <a:spcPct val="100000"/>
                </a:lnSpc>
                <a:spcBef>
                  <a:spcPct val="0"/>
                </a:spcBef>
                <a:spcAft>
                  <a:spcPct val="0"/>
                </a:spcAft>
                <a:buClrTx/>
                <a:buSzTx/>
                <a:buFontTx/>
                <a:buNone/>
                <a:tabLst/>
                <a:defRPr/>
              </a:pPr>
              <a:t>18</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a:extLst>
              <a:ext uri="{FF2B5EF4-FFF2-40B4-BE49-F238E27FC236}">
                <a16:creationId xmlns:a16="http://schemas.microsoft.com/office/drawing/2014/main" id="{7513FA1C-EEC4-47EE-8DE4-97BADDF83D2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7" name="Notes Placeholder 2">
            <a:extLst>
              <a:ext uri="{FF2B5EF4-FFF2-40B4-BE49-F238E27FC236}">
                <a16:creationId xmlns:a16="http://schemas.microsoft.com/office/drawing/2014/main" id="{AD3F0679-8328-4394-B02F-B396306C076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Present your colleagues with information about language and offer alternatives for non stigmatizing language</a:t>
            </a:r>
          </a:p>
          <a:p>
            <a:endParaRPr lang="en-US" altLang="en-US" dirty="0"/>
          </a:p>
          <a:p>
            <a:r>
              <a:rPr lang="en-US" altLang="en-US" dirty="0"/>
              <a:t>Which of the stigmatizing words have you heard used where you live or work.</a:t>
            </a:r>
          </a:p>
          <a:p>
            <a:endParaRPr lang="en-US" altLang="en-US" dirty="0"/>
          </a:p>
          <a:p>
            <a:r>
              <a:rPr lang="en-US" altLang="en-US" dirty="0"/>
              <a:t>Remember we talked about earlier that often the use of stigmatizing language is not intentional </a:t>
            </a:r>
          </a:p>
          <a:p>
            <a:r>
              <a:rPr lang="en-US" altLang="en-US" dirty="0"/>
              <a:t>IT bears repeating that we don’t want to put ourselves in the position of enforcers of political correctness.</a:t>
            </a:r>
          </a:p>
          <a:p>
            <a:r>
              <a:rPr lang="en-US" altLang="en-US" dirty="0"/>
              <a:t>At the same time we all need to take a role in reframing the conversations and language that perpetuates stigma.</a:t>
            </a:r>
          </a:p>
          <a:p>
            <a:endParaRPr lang="en-US" altLang="en-US" dirty="0"/>
          </a:p>
          <a:p>
            <a:r>
              <a:rPr lang="en-US" altLang="en-US" dirty="0"/>
              <a:t>As we talked about,  pulling someone aside discreetly, privately to remind them about the importance of language is often more productive that embarrassing someone. .  </a:t>
            </a:r>
          </a:p>
        </p:txBody>
      </p:sp>
      <p:sp>
        <p:nvSpPr>
          <p:cNvPr id="67588" name="Slide Number Placeholder 3">
            <a:extLst>
              <a:ext uri="{FF2B5EF4-FFF2-40B4-BE49-F238E27FC236}">
                <a16:creationId xmlns:a16="http://schemas.microsoft.com/office/drawing/2014/main" id="{6BBA6932-B8E0-407B-8CA1-B23D38C27C2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51ACD67-DCE3-4E18-A793-61A684251ACA}" type="slidenum">
              <a:rPr kumimoji="0" lang="en-US"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392922E-6D6F-4735-863A-545579860B17}" type="slidenum">
              <a:rPr lang="en-US" smtClean="0"/>
              <a:t>2</a:t>
            </a:fld>
            <a:endParaRPr lang="en-US"/>
          </a:p>
        </p:txBody>
      </p:sp>
    </p:spTree>
    <p:extLst>
      <p:ext uri="{BB962C8B-B14F-4D97-AF65-F5344CB8AC3E}">
        <p14:creationId xmlns:p14="http://schemas.microsoft.com/office/powerpoint/2010/main" val="31713661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a:extLst>
              <a:ext uri="{FF2B5EF4-FFF2-40B4-BE49-F238E27FC236}">
                <a16:creationId xmlns:a16="http://schemas.microsoft.com/office/drawing/2014/main" id="{01449B8A-114C-47E3-96D3-61E4F09EE32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5" name="Notes Placeholder 2">
            <a:extLst>
              <a:ext uri="{FF2B5EF4-FFF2-40B4-BE49-F238E27FC236}">
                <a16:creationId xmlns:a16="http://schemas.microsoft.com/office/drawing/2014/main" id="{C0BDE786-E264-4B74-97FB-0A2B6018ACE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lumMod val="50000"/>
                  </a:prstClr>
                </a:solidFill>
                <a:effectLst/>
                <a:uLnTx/>
                <a:uFillTx/>
                <a:latin typeface="Palatino "/>
                <a:ea typeface="+mn-ea"/>
                <a:cs typeface="+mn-cs"/>
              </a:rPr>
              <a:t>The Recovery Research Institute's glossary of addiction-related term flags several entries with a “stigma alert” based on research that suggests they induce bias.  A sampling: </a:t>
            </a:r>
          </a:p>
          <a:p>
            <a:endParaRPr lang="en-US" altLang="en-US" dirty="0">
              <a:solidFill>
                <a:srgbClr val="000000"/>
              </a:solidFill>
              <a:latin typeface="Dinamit"/>
            </a:endParaRPr>
          </a:p>
          <a:p>
            <a:r>
              <a:rPr lang="en-US" altLang="en-US" dirty="0">
                <a:solidFill>
                  <a:srgbClr val="000000"/>
                </a:solidFill>
                <a:latin typeface="Dinamit"/>
              </a:rPr>
              <a:t>John Kelly helped to create the </a:t>
            </a:r>
            <a:r>
              <a:rPr lang="en-US" altLang="en-US" dirty="0">
                <a:solidFill>
                  <a:srgbClr val="000000"/>
                </a:solidFill>
                <a:latin typeface="Dinamit"/>
                <a:hlinkClick r:id="rId3"/>
              </a:rPr>
              <a:t>Addiction-</a:t>
            </a:r>
            <a:r>
              <a:rPr lang="en-US" altLang="en-US" dirty="0" err="1">
                <a:solidFill>
                  <a:srgbClr val="000000"/>
                </a:solidFill>
                <a:latin typeface="Dinamit"/>
                <a:hlinkClick r:id="rId3"/>
              </a:rPr>
              <a:t>ary</a:t>
            </a:r>
            <a:r>
              <a:rPr lang="en-US" altLang="en-US" dirty="0">
                <a:solidFill>
                  <a:srgbClr val="000000"/>
                </a:solidFill>
                <a:latin typeface="Dinamit"/>
              </a:rPr>
              <a:t>, a glossary of addiction-related terms to help medical professionals and the general public modify their language about addiction. Graphic by Rebecca Coleman/Harvard Staff</a:t>
            </a:r>
            <a:endParaRPr lang="en-US" altLang="en-US" dirty="0"/>
          </a:p>
        </p:txBody>
      </p:sp>
      <p:sp>
        <p:nvSpPr>
          <p:cNvPr id="69636" name="Slide Number Placeholder 3">
            <a:extLst>
              <a:ext uri="{FF2B5EF4-FFF2-40B4-BE49-F238E27FC236}">
                <a16:creationId xmlns:a16="http://schemas.microsoft.com/office/drawing/2014/main" id="{2C079ABD-FC4F-410E-B100-E39AC20223B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A7A3BBCF-D00F-470D-9A0C-58D7B0137488}"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457200" rtl="0" eaLnBrk="1" fontAlgn="base" latinLnBrk="0" hangingPunct="1">
                <a:lnSpc>
                  <a:spcPct val="100000"/>
                </a:lnSpc>
                <a:spcBef>
                  <a:spcPct val="0"/>
                </a:spcBef>
                <a:spcAft>
                  <a:spcPct val="0"/>
                </a:spcAft>
                <a:buClrTx/>
                <a:buSzTx/>
                <a:buFontTx/>
                <a:buNone/>
                <a:tabLst/>
                <a:defRPr/>
              </a:pPr>
              <a:t>20</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9968B0F-D69C-4828-BC66-34B028F6BC84}" type="slidenum">
              <a:rPr lang="en-US" smtClean="0"/>
              <a:t>21</a:t>
            </a:fld>
            <a:endParaRPr lang="en-US"/>
          </a:p>
        </p:txBody>
      </p:sp>
    </p:spTree>
    <p:extLst>
      <p:ext uri="{BB962C8B-B14F-4D97-AF65-F5344CB8AC3E}">
        <p14:creationId xmlns:p14="http://schemas.microsoft.com/office/powerpoint/2010/main" val="5340983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9968B0F-D69C-4828-BC66-34B028F6BC84}" type="slidenum">
              <a:rPr lang="en-US" smtClean="0"/>
              <a:t>23</a:t>
            </a:fld>
            <a:endParaRPr lang="en-US"/>
          </a:p>
        </p:txBody>
      </p:sp>
    </p:spTree>
    <p:extLst>
      <p:ext uri="{BB962C8B-B14F-4D97-AF65-F5344CB8AC3E}">
        <p14:creationId xmlns:p14="http://schemas.microsoft.com/office/powerpoint/2010/main" val="3771721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we are in the home stretch.</a:t>
            </a:r>
          </a:p>
          <a:p>
            <a:endParaRPr lang="en-US" dirty="0"/>
          </a:p>
          <a:p>
            <a:r>
              <a:rPr lang="en-US" dirty="0"/>
              <a:t>Before we talk about evidence based strategies, we think its important to identify what we call cross cutting practices.</a:t>
            </a:r>
          </a:p>
          <a:p>
            <a:r>
              <a:rPr lang="en-US" dirty="0"/>
              <a:t>These are based on principles that drive our work on stigma prevention </a:t>
            </a:r>
          </a:p>
          <a:p>
            <a:endParaRPr lang="en-US" dirty="0"/>
          </a:p>
          <a:p>
            <a:r>
              <a:rPr lang="en-US" dirty="0"/>
              <a:t>Things we can all do regardless of what we do where we work include the following </a:t>
            </a:r>
          </a:p>
          <a:p>
            <a:endParaRPr lang="en-US" dirty="0"/>
          </a:p>
          <a:p>
            <a:pPr marL="0" indent="0" eaLnBrk="1" fontAlgn="auto" hangingPunct="1">
              <a:spcAft>
                <a:spcPts val="0"/>
              </a:spcAft>
              <a:buFont typeface="Arial" panose="020B0604020202020204" pitchFamily="34" charset="0"/>
              <a:buNone/>
              <a:defRPr/>
            </a:pPr>
            <a:r>
              <a:rPr lang="en-US" sz="1200" b="1" dirty="0"/>
              <a:t>Increase</a:t>
            </a:r>
            <a:r>
              <a:rPr lang="en-US" sz="1200" dirty="0"/>
              <a:t> awareness and knowledge about SUD and mental health </a:t>
            </a:r>
          </a:p>
          <a:p>
            <a:pPr marL="0" indent="0" eaLnBrk="1" fontAlgn="auto" hangingPunct="1">
              <a:spcBef>
                <a:spcPts val="1800"/>
              </a:spcBef>
              <a:spcAft>
                <a:spcPts val="0"/>
              </a:spcAft>
              <a:buFont typeface="Arial" panose="020B0604020202020204" pitchFamily="34" charset="0"/>
              <a:buNone/>
              <a:defRPr/>
            </a:pPr>
            <a:r>
              <a:rPr lang="en-US" sz="1200" b="1" dirty="0"/>
              <a:t>Educate</a:t>
            </a:r>
            <a:r>
              <a:rPr lang="en-US" sz="1200" dirty="0"/>
              <a:t> about stigmatizing language and its impact on population health </a:t>
            </a:r>
          </a:p>
          <a:p>
            <a:endParaRPr lang="en-US" dirty="0"/>
          </a:p>
          <a:p>
            <a:endParaRPr lang="en-US" dirty="0"/>
          </a:p>
        </p:txBody>
      </p:sp>
      <p:sp>
        <p:nvSpPr>
          <p:cNvPr id="4" name="Slide Number Placeholder 3"/>
          <p:cNvSpPr>
            <a:spLocks noGrp="1"/>
          </p:cNvSpPr>
          <p:nvPr>
            <p:ph type="sldNum" sz="quarter" idx="5"/>
          </p:nvPr>
        </p:nvSpPr>
        <p:spPr/>
        <p:txBody>
          <a:bodyPr/>
          <a:lstStyle/>
          <a:p>
            <a:fld id="{69968B0F-D69C-4828-BC66-34B028F6BC84}" type="slidenum">
              <a:rPr lang="en-US" smtClean="0"/>
              <a:t>24</a:t>
            </a:fld>
            <a:endParaRPr lang="en-US"/>
          </a:p>
        </p:txBody>
      </p:sp>
    </p:spTree>
    <p:extLst>
      <p:ext uri="{BB962C8B-B14F-4D97-AF65-F5344CB8AC3E}">
        <p14:creationId xmlns:p14="http://schemas.microsoft.com/office/powerpoint/2010/main" val="16974733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Further we can</a:t>
            </a:r>
          </a:p>
          <a:p>
            <a:r>
              <a:rPr lang="en-US" dirty="0"/>
              <a:t> </a:t>
            </a:r>
          </a:p>
          <a:p>
            <a:pPr marL="0" indent="0" eaLnBrk="1" fontAlgn="auto" hangingPunct="1">
              <a:spcAft>
                <a:spcPts val="0"/>
              </a:spcAft>
              <a:buFont typeface="Arial" panose="020B0604020202020204" pitchFamily="34" charset="0"/>
              <a:buNone/>
              <a:defRPr/>
            </a:pPr>
            <a:r>
              <a:rPr lang="en-US" sz="1200" b="1" dirty="0"/>
              <a:t>Enhance</a:t>
            </a:r>
            <a:r>
              <a:rPr lang="en-US" sz="1200" dirty="0"/>
              <a:t> support and resources to entities who are working with SUD and mental health populations </a:t>
            </a:r>
          </a:p>
          <a:p>
            <a:pPr marL="0" indent="0" eaLnBrk="1" fontAlgn="auto" hangingPunct="1">
              <a:spcBef>
                <a:spcPts val="1800"/>
              </a:spcBef>
              <a:spcAft>
                <a:spcPts val="0"/>
              </a:spcAft>
              <a:buFont typeface="Arial" panose="020B0604020202020204" pitchFamily="34" charset="0"/>
              <a:buNone/>
              <a:defRPr/>
            </a:pPr>
            <a:r>
              <a:rPr lang="en-US" sz="1200" b="1" dirty="0"/>
              <a:t>Engage</a:t>
            </a:r>
            <a:r>
              <a:rPr lang="en-US" sz="1200" dirty="0"/>
              <a:t> various community partners and stakeholders in conversations about SUD and mental health </a:t>
            </a:r>
          </a:p>
          <a:p>
            <a:endParaRPr lang="en-US" dirty="0"/>
          </a:p>
        </p:txBody>
      </p:sp>
      <p:sp>
        <p:nvSpPr>
          <p:cNvPr id="4" name="Slide Number Placeholder 3"/>
          <p:cNvSpPr>
            <a:spLocks noGrp="1"/>
          </p:cNvSpPr>
          <p:nvPr>
            <p:ph type="sldNum" sz="quarter" idx="5"/>
          </p:nvPr>
        </p:nvSpPr>
        <p:spPr/>
        <p:txBody>
          <a:bodyPr/>
          <a:lstStyle/>
          <a:p>
            <a:fld id="{69968B0F-D69C-4828-BC66-34B028F6BC84}" type="slidenum">
              <a:rPr lang="en-US" smtClean="0"/>
              <a:t>25</a:t>
            </a:fld>
            <a:endParaRPr lang="en-US"/>
          </a:p>
        </p:txBody>
      </p:sp>
    </p:spTree>
    <p:extLst>
      <p:ext uri="{BB962C8B-B14F-4D97-AF65-F5344CB8AC3E}">
        <p14:creationId xmlns:p14="http://schemas.microsoft.com/office/powerpoint/2010/main" val="254187139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Finally, we can all work to</a:t>
            </a:r>
          </a:p>
          <a:p>
            <a:endParaRPr lang="en-US" dirty="0"/>
          </a:p>
          <a:p>
            <a:pPr marL="0" indent="0" eaLnBrk="1" fontAlgn="auto" hangingPunct="1">
              <a:spcAft>
                <a:spcPts val="0"/>
              </a:spcAft>
              <a:buFont typeface="Arial" panose="020B0604020202020204" pitchFamily="34" charset="0"/>
              <a:buNone/>
              <a:defRPr/>
            </a:pPr>
            <a:r>
              <a:rPr lang="en-US" sz="1200" b="1" dirty="0"/>
              <a:t>Provide</a:t>
            </a:r>
            <a:r>
              <a:rPr lang="en-US" sz="1200" dirty="0"/>
              <a:t> opportunities to interact with people with substance use or mental health disorders</a:t>
            </a:r>
          </a:p>
          <a:p>
            <a:pPr marL="0" indent="0" eaLnBrk="1" fontAlgn="auto" hangingPunct="1">
              <a:spcAft>
                <a:spcPts val="0"/>
              </a:spcAft>
              <a:buFont typeface="Arial" panose="020B0604020202020204" pitchFamily="34" charset="0"/>
              <a:buNone/>
              <a:defRPr/>
            </a:pPr>
            <a:r>
              <a:rPr lang="en-US" sz="1200" dirty="0"/>
              <a:t> </a:t>
            </a:r>
          </a:p>
          <a:p>
            <a:pPr marL="0" indent="0" eaLnBrk="1" fontAlgn="auto" hangingPunct="1">
              <a:spcAft>
                <a:spcPts val="0"/>
              </a:spcAft>
              <a:buFont typeface="Arial" panose="020B0604020202020204" pitchFamily="34" charset="0"/>
              <a:buNone/>
              <a:defRPr/>
            </a:pPr>
            <a:r>
              <a:rPr lang="en-US" b="1" i="0" dirty="0">
                <a:solidFill>
                  <a:srgbClr val="222222"/>
                </a:solidFill>
                <a:effectLst/>
                <a:latin typeface="Roboto"/>
              </a:rPr>
              <a:t>Contact</a:t>
            </a:r>
            <a:r>
              <a:rPr lang="en-US" b="0" i="0" dirty="0">
                <a:solidFill>
                  <a:srgbClr val="222222"/>
                </a:solidFill>
                <a:effectLst/>
                <a:latin typeface="Roboto"/>
              </a:rPr>
              <a:t>-</a:t>
            </a:r>
            <a:r>
              <a:rPr lang="en-US" b="1" i="0" dirty="0">
                <a:solidFill>
                  <a:srgbClr val="222222"/>
                </a:solidFill>
                <a:effectLst/>
                <a:latin typeface="Roboto"/>
              </a:rPr>
              <a:t>based education</a:t>
            </a:r>
            <a:r>
              <a:rPr lang="en-US" b="0" i="0" dirty="0">
                <a:solidFill>
                  <a:srgbClr val="222222"/>
                </a:solidFill>
                <a:effectLst/>
                <a:latin typeface="Roboto"/>
              </a:rPr>
              <a:t> uses social </a:t>
            </a:r>
            <a:r>
              <a:rPr lang="en-US" b="1" i="0" dirty="0">
                <a:solidFill>
                  <a:srgbClr val="222222"/>
                </a:solidFill>
                <a:effectLst/>
                <a:latin typeface="Roboto"/>
              </a:rPr>
              <a:t>contact</a:t>
            </a:r>
            <a:r>
              <a:rPr lang="en-US" b="0" i="0" dirty="0">
                <a:solidFill>
                  <a:srgbClr val="222222"/>
                </a:solidFill>
                <a:effectLst/>
                <a:latin typeface="Roboto"/>
              </a:rPr>
              <a:t> as a way to improve relations, and dispel stereotypes, among groups that are experiencing </a:t>
            </a:r>
            <a:r>
              <a:rPr lang="en-US" b="1" i="0" dirty="0">
                <a:solidFill>
                  <a:srgbClr val="222222"/>
                </a:solidFill>
                <a:effectLst/>
                <a:latin typeface="Roboto"/>
              </a:rPr>
              <a:t>stigma</a:t>
            </a:r>
            <a:r>
              <a:rPr lang="en-US" b="0" i="0" dirty="0">
                <a:solidFill>
                  <a:srgbClr val="222222"/>
                </a:solidFill>
                <a:effectLst/>
                <a:latin typeface="Roboto"/>
              </a:rPr>
              <a:t> and discrimination </a:t>
            </a:r>
          </a:p>
          <a:p>
            <a:pPr marL="0" indent="0" eaLnBrk="1" fontAlgn="auto" hangingPunct="1">
              <a:spcAft>
                <a:spcPts val="0"/>
              </a:spcAft>
              <a:buFont typeface="Arial" panose="020B0604020202020204" pitchFamily="34" charset="0"/>
              <a:buNone/>
              <a:defRPr/>
            </a:pPr>
            <a:endParaRPr lang="en-US" b="0" i="0" dirty="0">
              <a:solidFill>
                <a:srgbClr val="222222"/>
              </a:solidFill>
              <a:effectLst/>
              <a:latin typeface="Roboto"/>
            </a:endParaRPr>
          </a:p>
          <a:p>
            <a:pPr marL="0" indent="0" eaLnBrk="1" fontAlgn="auto" hangingPunct="1">
              <a:spcAft>
                <a:spcPts val="0"/>
              </a:spcAft>
              <a:buFont typeface="Arial" panose="020B0604020202020204" pitchFamily="34" charset="0"/>
              <a:buNone/>
              <a:defRPr/>
            </a:pPr>
            <a:r>
              <a:rPr lang="en-US" b="1" i="0" dirty="0">
                <a:solidFill>
                  <a:srgbClr val="222222"/>
                </a:solidFill>
                <a:effectLst/>
                <a:latin typeface="Roboto"/>
              </a:rPr>
              <a:t>Stigma</a:t>
            </a:r>
            <a:r>
              <a:rPr lang="en-US" b="0" i="0" dirty="0">
                <a:solidFill>
                  <a:srgbClr val="222222"/>
                </a:solidFill>
                <a:effectLst/>
                <a:latin typeface="Roboto"/>
              </a:rPr>
              <a:t> is reduced by providing an opportunity for interpersonal </a:t>
            </a:r>
            <a:r>
              <a:rPr lang="en-US" b="1" i="0" dirty="0">
                <a:solidFill>
                  <a:srgbClr val="222222"/>
                </a:solidFill>
                <a:effectLst/>
                <a:latin typeface="Roboto"/>
              </a:rPr>
              <a:t>contact</a:t>
            </a:r>
            <a:r>
              <a:rPr lang="en-US" b="0" i="0" dirty="0">
                <a:solidFill>
                  <a:srgbClr val="222222"/>
                </a:solidFill>
                <a:effectLst/>
                <a:latin typeface="Roboto"/>
              </a:rPr>
              <a:t> between people who have a mental or substance use disorder and audiences who may be stigmatizing towards them or simply who need to work with them in culturally relevant and non stigmatizing ways</a:t>
            </a:r>
            <a:endParaRPr lang="en-US" sz="1200" dirty="0"/>
          </a:p>
          <a:p>
            <a:pPr marL="0" indent="0" eaLnBrk="1" fontAlgn="auto" hangingPunct="1">
              <a:spcAft>
                <a:spcPts val="0"/>
              </a:spcAft>
              <a:buFont typeface="Arial" panose="020B0604020202020204" pitchFamily="34" charset="0"/>
              <a:buNone/>
              <a:defRPr/>
            </a:pPr>
            <a:endParaRPr lang="en-US" sz="1200" dirty="0"/>
          </a:p>
          <a:p>
            <a:pPr marL="0" indent="0" eaLnBrk="1" fontAlgn="auto" hangingPunct="1">
              <a:spcBef>
                <a:spcPts val="1200"/>
              </a:spcBef>
              <a:spcAft>
                <a:spcPts val="0"/>
              </a:spcAft>
              <a:buFont typeface="Arial" panose="020B0604020202020204" pitchFamily="34" charset="0"/>
              <a:buNone/>
              <a:defRPr/>
            </a:pPr>
            <a:r>
              <a:rPr lang="en-US" sz="1200" b="1" dirty="0"/>
              <a:t>Promote</a:t>
            </a:r>
            <a:r>
              <a:rPr lang="en-US" sz="1200" dirty="0"/>
              <a:t> peer programs in which people who have disclosed their conditions offer their experience and expertise. </a:t>
            </a:r>
          </a:p>
          <a:p>
            <a:pPr marL="0" indent="0" eaLnBrk="1" fontAlgn="auto" hangingPunct="1">
              <a:spcBef>
                <a:spcPts val="1200"/>
              </a:spcBef>
              <a:spcAft>
                <a:spcPts val="0"/>
              </a:spcAft>
              <a:buFont typeface="Arial" panose="020B0604020202020204" pitchFamily="34" charset="0"/>
              <a:buNone/>
              <a:defRPr/>
            </a:pPr>
            <a:endParaRPr lang="en-US" sz="1200" dirty="0"/>
          </a:p>
          <a:p>
            <a:pPr marL="0" indent="0" eaLnBrk="1" fontAlgn="auto" hangingPunct="1">
              <a:spcBef>
                <a:spcPts val="1200"/>
              </a:spcBef>
              <a:spcAft>
                <a:spcPts val="0"/>
              </a:spcAft>
              <a:buFont typeface="Arial" panose="020B0604020202020204" pitchFamily="34" charset="0"/>
              <a:buNone/>
              <a:defRPr/>
            </a:pPr>
            <a:r>
              <a:rPr lang="en-US" sz="1200" dirty="0"/>
              <a:t>Quick but important caveat.  </a:t>
            </a:r>
            <a:r>
              <a:rPr lang="en-US" dirty="0"/>
              <a:t>Involvement of those individuals needs to be preceded by opportunities to guide participants who are considering disclosure to make informed decisions considering the risks and benefits of disclosure. </a:t>
            </a:r>
          </a:p>
          <a:p>
            <a:pPr marL="0" indent="0" eaLnBrk="1" fontAlgn="auto" hangingPunct="1">
              <a:spcBef>
                <a:spcPts val="1200"/>
              </a:spcBef>
              <a:spcAft>
                <a:spcPts val="0"/>
              </a:spcAft>
              <a:buFont typeface="Arial" panose="020B0604020202020204" pitchFamily="34" charset="0"/>
              <a:buNone/>
              <a:defRPr/>
            </a:pPr>
            <a:endParaRPr lang="en-US" sz="1200" dirty="0"/>
          </a:p>
          <a:p>
            <a:endParaRPr lang="en-US" dirty="0"/>
          </a:p>
          <a:p>
            <a:endParaRPr lang="en-US" dirty="0"/>
          </a:p>
        </p:txBody>
      </p:sp>
      <p:sp>
        <p:nvSpPr>
          <p:cNvPr id="4" name="Slide Number Placeholder 3"/>
          <p:cNvSpPr>
            <a:spLocks noGrp="1"/>
          </p:cNvSpPr>
          <p:nvPr>
            <p:ph type="sldNum" sz="quarter" idx="5"/>
          </p:nvPr>
        </p:nvSpPr>
        <p:spPr/>
        <p:txBody>
          <a:bodyPr/>
          <a:lstStyle/>
          <a:p>
            <a:fld id="{69968B0F-D69C-4828-BC66-34B028F6BC84}" type="slidenum">
              <a:rPr lang="en-US" smtClean="0"/>
              <a:t>26</a:t>
            </a:fld>
            <a:endParaRPr lang="en-US"/>
          </a:p>
        </p:txBody>
      </p:sp>
    </p:spTree>
    <p:extLst>
      <p:ext uri="{BB962C8B-B14F-4D97-AF65-F5344CB8AC3E}">
        <p14:creationId xmlns:p14="http://schemas.microsoft.com/office/powerpoint/2010/main" val="160270058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lang="en-US" altLang="en-US" dirty="0"/>
              <a:t>We will take a look at strategies at three levels Structural, Public, and Self Stigma</a:t>
            </a:r>
          </a:p>
          <a:p>
            <a:pPr marL="0" marR="0" lvl="0" indent="0" algn="l" defTabSz="457200" rtl="0" eaLnBrk="0" fontAlgn="base" latinLnBrk="0" hangingPunct="0">
              <a:lnSpc>
                <a:spcPct val="100000"/>
              </a:lnSpc>
              <a:spcBef>
                <a:spcPct val="0"/>
              </a:spcBef>
              <a:spcAft>
                <a:spcPct val="0"/>
              </a:spcAft>
              <a:buClrTx/>
              <a:buSzTx/>
              <a:buFontTx/>
              <a:buNone/>
              <a:tabLst/>
              <a:defRPr/>
            </a:pPr>
            <a:endParaRPr lang="en-US" altLang="en-US" dirty="0"/>
          </a:p>
          <a:p>
            <a:pPr marL="0" marR="0" lvl="0" indent="0" algn="l" defTabSz="457200" rtl="0" eaLnBrk="0" fontAlgn="base" latinLnBrk="0" hangingPunct="0">
              <a:lnSpc>
                <a:spcPct val="100000"/>
              </a:lnSpc>
              <a:spcBef>
                <a:spcPct val="0"/>
              </a:spcBef>
              <a:spcAft>
                <a:spcPct val="0"/>
              </a:spcAft>
              <a:buClrTx/>
              <a:buSzTx/>
              <a:buFontTx/>
              <a:buNone/>
              <a:tabLst/>
              <a:defRPr/>
            </a:pPr>
            <a:r>
              <a:rPr lang="en-US" altLang="en-US" dirty="0"/>
              <a:t>You recall that talked earlier about structural stigma as Prejudice and discrimination by policies, laws, and constitutional practice; also called institutionalized stigma at the societal level or community level</a:t>
            </a:r>
          </a:p>
          <a:p>
            <a:pPr marL="0" marR="0" lvl="0" indent="0" algn="l" defTabSz="457200" rtl="0" eaLnBrk="0" fontAlgn="base" latinLnBrk="0" hangingPunct="0">
              <a:lnSpc>
                <a:spcPct val="100000"/>
              </a:lnSpc>
              <a:spcBef>
                <a:spcPct val="0"/>
              </a:spcBef>
              <a:spcAft>
                <a:spcPct val="0"/>
              </a:spcAft>
              <a:buClrTx/>
              <a:buSzTx/>
              <a:buFontTx/>
              <a:buNone/>
              <a:tabLst/>
              <a:defRPr/>
            </a:pPr>
            <a:endParaRPr lang="en-US" dirty="0"/>
          </a:p>
          <a:p>
            <a:pPr marL="0" marR="0" lvl="0" indent="0" algn="l" defTabSz="457200" rtl="0" eaLnBrk="0" fontAlgn="base" latinLnBrk="0" hangingPunct="0">
              <a:lnSpc>
                <a:spcPct val="100000"/>
              </a:lnSpc>
              <a:spcBef>
                <a:spcPct val="0"/>
              </a:spcBef>
              <a:spcAft>
                <a:spcPct val="0"/>
              </a:spcAft>
              <a:buClrTx/>
              <a:buSzTx/>
              <a:buFontTx/>
              <a:buNone/>
              <a:tabLst/>
              <a:defRPr/>
            </a:pPr>
            <a:r>
              <a:rPr lang="en-US" dirty="0"/>
              <a:t>Targets of structural stigma would include legislators, institutions, and policy makers of systems and organizations that fund and regulate the places and situations where discrimination</a:t>
            </a:r>
          </a:p>
          <a:p>
            <a:pPr marL="0" marR="0" lvl="0" indent="0" algn="l" defTabSz="457200" rtl="0" eaLnBrk="0" fontAlgn="base" latinLnBrk="0" hangingPunct="0">
              <a:lnSpc>
                <a:spcPct val="100000"/>
              </a:lnSpc>
              <a:spcBef>
                <a:spcPct val="0"/>
              </a:spcBef>
              <a:spcAft>
                <a:spcPct val="0"/>
              </a:spcAft>
              <a:buClrTx/>
              <a:buSzTx/>
              <a:buFontTx/>
              <a:buNone/>
              <a:tabLst/>
              <a:defRPr/>
            </a:pPr>
            <a:endParaRPr lang="en-US" dirty="0"/>
          </a:p>
          <a:p>
            <a:pPr marL="0" marR="0" lvl="0" indent="0" algn="l" defTabSz="457200" rtl="0" eaLnBrk="0" fontAlgn="base" latinLnBrk="0" hangingPunct="0">
              <a:lnSpc>
                <a:spcPct val="100000"/>
              </a:lnSpc>
              <a:spcBef>
                <a:spcPct val="0"/>
              </a:spcBef>
              <a:spcAft>
                <a:spcPct val="0"/>
              </a:spcAft>
              <a:buClrTx/>
              <a:buSzTx/>
              <a:buFontTx/>
              <a:buNone/>
              <a:tabLst/>
              <a:defRPr/>
            </a:pPr>
            <a:r>
              <a:rPr lang="en-US" dirty="0"/>
              <a:t>The interventions that would be appropriate for this level are legal, policy, advocacy, and professional education strategies.</a:t>
            </a:r>
          </a:p>
          <a:p>
            <a:pPr marL="0" marR="0" lvl="0" indent="0" algn="l" defTabSz="457200" rtl="0" eaLnBrk="0" fontAlgn="base" latinLnBrk="0" hangingPunct="0">
              <a:lnSpc>
                <a:spcPct val="100000"/>
              </a:lnSpc>
              <a:spcBef>
                <a:spcPct val="0"/>
              </a:spcBef>
              <a:spcAft>
                <a:spcPct val="0"/>
              </a:spcAft>
              <a:buClrTx/>
              <a:buSzTx/>
              <a:buFontTx/>
              <a:buNone/>
              <a:tabLst/>
              <a:defRPr/>
            </a:pPr>
            <a:endParaRPr lang="en-US" dirty="0"/>
          </a:p>
          <a:p>
            <a:pPr marL="0" marR="0" lvl="0" indent="0" algn="l" defTabSz="457200" rtl="0" eaLnBrk="0" fontAlgn="base" latinLnBrk="0" hangingPunct="0">
              <a:lnSpc>
                <a:spcPct val="100000"/>
              </a:lnSpc>
              <a:spcBef>
                <a:spcPct val="0"/>
              </a:spcBef>
              <a:spcAft>
                <a:spcPct val="0"/>
              </a:spcAft>
              <a:buClrTx/>
              <a:buSzTx/>
              <a:buFontTx/>
              <a:buNone/>
              <a:tabLst/>
              <a:defRPr/>
            </a:pPr>
            <a:r>
              <a:rPr lang="en-US" dirty="0"/>
              <a:t>Strategies would be aimed at changing decision-making processes, policies, and regulations that support discrimination against people with mental and substance use disorders. </a:t>
            </a:r>
          </a:p>
        </p:txBody>
      </p:sp>
      <p:sp>
        <p:nvSpPr>
          <p:cNvPr id="4" name="Slide Number Placeholder 3"/>
          <p:cNvSpPr>
            <a:spLocks noGrp="1"/>
          </p:cNvSpPr>
          <p:nvPr>
            <p:ph type="sldNum" sz="quarter" idx="5"/>
          </p:nvPr>
        </p:nvSpPr>
        <p:spPr/>
        <p:txBody>
          <a:bodyPr/>
          <a:lstStyle/>
          <a:p>
            <a:fld id="{69968B0F-D69C-4828-BC66-34B028F6BC84}" type="slidenum">
              <a:rPr lang="en-US" smtClean="0"/>
              <a:t>27</a:t>
            </a:fld>
            <a:endParaRPr lang="en-US"/>
          </a:p>
        </p:txBody>
      </p:sp>
    </p:spTree>
    <p:extLst>
      <p:ext uri="{BB962C8B-B14F-4D97-AF65-F5344CB8AC3E}">
        <p14:creationId xmlns:p14="http://schemas.microsoft.com/office/powerpoint/2010/main" val="48046010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we will turn to Public stigma</a:t>
            </a:r>
          </a:p>
          <a:p>
            <a:endParaRPr lang="en-US" dirty="0"/>
          </a:p>
          <a:p>
            <a:r>
              <a:rPr lang="en-US" altLang="en-US" dirty="0"/>
              <a:t>We talked about this as Stereotypes, prejudice, and discrimination </a:t>
            </a:r>
            <a:r>
              <a:rPr lang="en-US" altLang="en-US" b="1" dirty="0"/>
              <a:t>endorsed by the general population  </a:t>
            </a:r>
            <a:r>
              <a:rPr lang="en-US" altLang="en-US" dirty="0">
                <a:solidFill>
                  <a:srgbClr val="000000"/>
                </a:solidFill>
                <a:latin typeface="Times New Roman" panose="02020603050405020304" pitchFamily="18" charset="0"/>
              </a:rPr>
              <a:t>a set of negative attitudes and beliefs that motivate individuals to fear, reject, avoid, and discriminate against people with mental illness. </a:t>
            </a:r>
            <a:endParaRPr lang="en-US" dirty="0"/>
          </a:p>
          <a:p>
            <a:endParaRPr lang="en-US" dirty="0"/>
          </a:p>
          <a:p>
            <a:r>
              <a:rPr lang="en-US" dirty="0"/>
              <a:t>Targets for interventions to reduce public stigma include the general public and landlords, employers, health care providers, and groups within the criminal justice system. </a:t>
            </a:r>
          </a:p>
          <a:p>
            <a:endParaRPr lang="en-US" dirty="0"/>
          </a:p>
          <a:p>
            <a:r>
              <a:rPr lang="en-US" dirty="0"/>
              <a:t>The corresponding interventions would be aimed at changing behaviors and interactions from discrimination, fear, neglect, and sometimes abuse to extending support, high-quality treatment, and equal opportunities for housing, employment, and personal success. </a:t>
            </a:r>
          </a:p>
          <a:p>
            <a:endParaRPr lang="en-US" dirty="0"/>
          </a:p>
          <a:p>
            <a:r>
              <a:rPr lang="en-US" dirty="0"/>
              <a:t>Examples of such interventions include use of media for mass messaging to dispel myths regarding behavioral health disorders and treatment, education to counter the lack of knowledge about disorders and treatment, contact with people with behavioral disorders, and protest strategies against discrimination. </a:t>
            </a:r>
          </a:p>
        </p:txBody>
      </p:sp>
      <p:sp>
        <p:nvSpPr>
          <p:cNvPr id="4" name="Slide Number Placeholder 3"/>
          <p:cNvSpPr>
            <a:spLocks noGrp="1"/>
          </p:cNvSpPr>
          <p:nvPr>
            <p:ph type="sldNum" sz="quarter" idx="5"/>
          </p:nvPr>
        </p:nvSpPr>
        <p:spPr/>
        <p:txBody>
          <a:bodyPr/>
          <a:lstStyle/>
          <a:p>
            <a:fld id="{69968B0F-D69C-4828-BC66-34B028F6BC84}" type="slidenum">
              <a:rPr lang="en-US" smtClean="0"/>
              <a:t>28</a:t>
            </a:fld>
            <a:endParaRPr lang="en-US"/>
          </a:p>
        </p:txBody>
      </p:sp>
    </p:spTree>
    <p:extLst>
      <p:ext uri="{BB962C8B-B14F-4D97-AF65-F5344CB8AC3E}">
        <p14:creationId xmlns:p14="http://schemas.microsoft.com/office/powerpoint/2010/main" val="336605414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Finally let’s dive into self stigma</a:t>
            </a:r>
          </a:p>
          <a:p>
            <a:pPr marL="0" indent="0">
              <a:buFont typeface="Calibri Light" panose="020F0302020204030204" pitchFamily="34" charset="0"/>
              <a:buNone/>
            </a:pPr>
            <a:endParaRPr lang="en-US" altLang="en-US" b="0" dirty="0"/>
          </a:p>
          <a:p>
            <a:pPr marL="0" indent="0">
              <a:buFont typeface="Calibri Light" panose="020F0302020204030204" pitchFamily="34" charset="0"/>
              <a:buNone/>
            </a:pPr>
            <a:r>
              <a:rPr lang="en-US" altLang="en-US" b="1" dirty="0"/>
              <a:t>Personal or Self stigma  </a:t>
            </a:r>
            <a:r>
              <a:rPr lang="en-US" altLang="en-US" dirty="0"/>
              <a:t>Internalization of public stigma can lead to Shame/guilt  and  Lowered self-esteem .</a:t>
            </a:r>
          </a:p>
          <a:p>
            <a:pPr marL="0" indent="0">
              <a:buFont typeface="Calibri Light" panose="020F0302020204030204" pitchFamily="34" charset="0"/>
              <a:buNone/>
            </a:pPr>
            <a:r>
              <a:rPr lang="en-US" altLang="en-US" dirty="0"/>
              <a:t>For some self stigma can lead to a lack of problem acknowledgment (I am a bad person rather than an individual with a disorder that needs treatment) This can result in  Delays in help-seeking, Less treatment engagement, and the creation barriers for recovery</a:t>
            </a:r>
          </a:p>
          <a:p>
            <a:endParaRPr lang="en-US" dirty="0"/>
          </a:p>
          <a:p>
            <a:r>
              <a:rPr lang="en-US" dirty="0"/>
              <a:t>The general effects of self-stigma and the “why try” effect may be diminished by interventions that target individuals with behavioral disorders. </a:t>
            </a:r>
          </a:p>
          <a:p>
            <a:endParaRPr lang="en-US" dirty="0"/>
          </a:p>
          <a:p>
            <a:r>
              <a:rPr lang="en-US" dirty="0"/>
              <a:t>Interventions would focus on promoting self-esteem and self-efficacy; empowerment through peer support, mentoring, and education to dispel myths and increase social and coping skills; and education to encourage treatment engagement </a:t>
            </a:r>
          </a:p>
          <a:p>
            <a:endParaRPr lang="en-US" dirty="0"/>
          </a:p>
          <a:p>
            <a:r>
              <a:rPr lang="en-US" dirty="0"/>
              <a:t>For many individuals, disclosure may be an initial step in the process of reducing self-stigma when it can be done in a safe and strategic manner</a:t>
            </a:r>
          </a:p>
        </p:txBody>
      </p:sp>
      <p:sp>
        <p:nvSpPr>
          <p:cNvPr id="4" name="Slide Number Placeholder 3"/>
          <p:cNvSpPr>
            <a:spLocks noGrp="1"/>
          </p:cNvSpPr>
          <p:nvPr>
            <p:ph type="sldNum" sz="quarter" idx="5"/>
          </p:nvPr>
        </p:nvSpPr>
        <p:spPr/>
        <p:txBody>
          <a:bodyPr/>
          <a:lstStyle/>
          <a:p>
            <a:fld id="{69968B0F-D69C-4828-BC66-34B028F6BC84}" type="slidenum">
              <a:rPr lang="en-US" smtClean="0"/>
              <a:t>29</a:t>
            </a:fld>
            <a:endParaRPr lang="en-US"/>
          </a:p>
        </p:txBody>
      </p:sp>
    </p:spTree>
    <p:extLst>
      <p:ext uri="{BB962C8B-B14F-4D97-AF65-F5344CB8AC3E}">
        <p14:creationId xmlns:p14="http://schemas.microsoft.com/office/powerpoint/2010/main" val="162864470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a:extLst>
              <a:ext uri="{FF2B5EF4-FFF2-40B4-BE49-F238E27FC236}">
                <a16:creationId xmlns:a16="http://schemas.microsoft.com/office/drawing/2014/main" id="{EB1E38F9-90BD-4BCA-A3CC-3A80D8D7FFA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7405AA6E-9144-46E0-A67A-6FA1698A8102}"/>
              </a:ext>
            </a:extLst>
          </p:cNvPr>
          <p:cNvSpPr>
            <a:spLocks noGrp="1"/>
          </p:cNvSpPr>
          <p:nvPr>
            <p:ph type="body" idx="1"/>
          </p:nvPr>
        </p:nvSpPr>
        <p:spPr/>
        <p:txBody>
          <a:bodyPr/>
          <a:lstStyle/>
          <a:p>
            <a:pPr marL="228600" indent="-228600">
              <a:buFont typeface="+mj-lt"/>
              <a:buAutoNum type="arabicPeriod"/>
              <a:defRPr/>
            </a:pPr>
            <a:r>
              <a:rPr lang="en-US" b="1" dirty="0"/>
              <a:t>Present the importance of cross cutting principles as we approach this work and the potential specifically for Prevention</a:t>
            </a:r>
          </a:p>
          <a:p>
            <a:pPr marL="0" indent="0" eaLnBrk="1" hangingPunct="1">
              <a:lnSpc>
                <a:spcPct val="110000"/>
              </a:lnSpc>
              <a:buFont typeface="Arial" panose="020B0604020202020204" pitchFamily="34" charset="0"/>
              <a:buNone/>
            </a:pPr>
            <a:r>
              <a:rPr lang="en-US" altLang="en-US" sz="1200" dirty="0">
                <a:solidFill>
                  <a:srgbClr val="575B64"/>
                </a:solidFill>
              </a:rPr>
              <a:t>Stigma disproportionately influences health outcomes and mental well-being for individuals with mental health or substance use disorder (SUD).  Fear of being judged and/or discriminated against can prevent people from getting the help they need. Stigma is complex due to various societal and research definitions, including it comes in many different forms. </a:t>
            </a:r>
          </a:p>
          <a:p>
            <a:pPr marL="0" indent="0" eaLnBrk="1" hangingPunct="1">
              <a:lnSpc>
                <a:spcPct val="110000"/>
              </a:lnSpc>
              <a:buFont typeface="Arial" panose="020B0604020202020204" pitchFamily="34" charset="0"/>
              <a:buNone/>
            </a:pPr>
            <a:endParaRPr lang="en-US" altLang="en-US" sz="1200" dirty="0">
              <a:solidFill>
                <a:srgbClr val="575B64"/>
              </a:solidFill>
            </a:endParaRPr>
          </a:p>
          <a:p>
            <a:pPr marL="0" indent="0" eaLnBrk="1" hangingPunct="1">
              <a:buFont typeface="Arial" panose="020B0604020202020204" pitchFamily="34" charset="0"/>
              <a:buNone/>
            </a:pPr>
            <a:r>
              <a:rPr lang="en-US" altLang="en-US" sz="1400" b="1" i="1" dirty="0">
                <a:solidFill>
                  <a:srgbClr val="CD4828"/>
                </a:solidFill>
                <a:latin typeface="Palatino "/>
              </a:rPr>
              <a:t>2. Stigma is not limited to one setting or condition, rather it is cross-cutting in all communities and populations.</a:t>
            </a:r>
          </a:p>
          <a:p>
            <a:pPr marL="0" indent="0">
              <a:buFont typeface="+mj-lt"/>
              <a:buNone/>
              <a:defRPr/>
            </a:pPr>
            <a:endParaRPr lang="en-US" b="1" dirty="0"/>
          </a:p>
          <a:p>
            <a:pPr marL="0" indent="0">
              <a:buFont typeface="+mj-lt"/>
              <a:buNone/>
              <a:defRPr/>
            </a:pPr>
            <a:r>
              <a:rPr lang="en-US" b="1" dirty="0">
                <a:solidFill>
                  <a:schemeClr val="tx1"/>
                </a:solidFill>
                <a:latin typeface="+mn-lt"/>
              </a:rPr>
              <a:t>3. </a:t>
            </a:r>
            <a:r>
              <a:rPr lang="en-US" b="1" dirty="0">
                <a:solidFill>
                  <a:srgbClr val="575B64"/>
                </a:solidFill>
                <a:latin typeface="InterFace"/>
              </a:rPr>
              <a:t>The best approach to stop or prevent stigma is through cross-cutting practices such as: </a:t>
            </a:r>
          </a:p>
          <a:p>
            <a:pPr>
              <a:buFont typeface="Arial" panose="020B0604020202020204" pitchFamily="34" charset="0"/>
              <a:buChar char="•"/>
              <a:defRPr/>
            </a:pPr>
            <a:endParaRPr lang="en-US" dirty="0">
              <a:solidFill>
                <a:srgbClr val="575B64"/>
              </a:solidFill>
              <a:latin typeface="InterFace"/>
            </a:endParaRPr>
          </a:p>
          <a:p>
            <a:pPr marL="171450" indent="-171450">
              <a:buFont typeface="Wingdings" panose="05000000000000000000" pitchFamily="2" charset="2"/>
              <a:buChar char="ü"/>
              <a:defRPr/>
            </a:pPr>
            <a:r>
              <a:rPr lang="en-US" dirty="0">
                <a:solidFill>
                  <a:srgbClr val="575B64"/>
                </a:solidFill>
                <a:latin typeface="InterFace"/>
              </a:rPr>
              <a:t>Increase awareness and knowledge about SUD and mental health </a:t>
            </a:r>
          </a:p>
          <a:p>
            <a:pPr marL="171450" indent="-171450">
              <a:buFont typeface="Wingdings" panose="05000000000000000000" pitchFamily="2" charset="2"/>
              <a:buChar char="ü"/>
              <a:defRPr/>
            </a:pPr>
            <a:r>
              <a:rPr lang="en-US" dirty="0">
                <a:solidFill>
                  <a:srgbClr val="575B64"/>
                </a:solidFill>
                <a:latin typeface="InterFace"/>
              </a:rPr>
              <a:t>Educate about stigmatizing language and its impact on population health </a:t>
            </a:r>
          </a:p>
          <a:p>
            <a:pPr marL="171450" indent="-171450">
              <a:buFont typeface="Wingdings" panose="05000000000000000000" pitchFamily="2" charset="2"/>
              <a:buChar char="ü"/>
              <a:defRPr/>
            </a:pPr>
            <a:r>
              <a:rPr lang="en-US" dirty="0">
                <a:solidFill>
                  <a:srgbClr val="575B64"/>
                </a:solidFill>
                <a:latin typeface="InterFace"/>
              </a:rPr>
              <a:t>Enhance support and resources to entities who are working with SUD and mental health populations </a:t>
            </a:r>
          </a:p>
          <a:p>
            <a:pPr marL="171450" indent="-171450">
              <a:buFont typeface="Wingdings" panose="05000000000000000000" pitchFamily="2" charset="2"/>
              <a:buChar char="ü"/>
              <a:defRPr/>
            </a:pPr>
            <a:r>
              <a:rPr lang="en-US" dirty="0">
                <a:solidFill>
                  <a:srgbClr val="575B64"/>
                </a:solidFill>
                <a:latin typeface="InterFace"/>
              </a:rPr>
              <a:t>Engage various community partners and stakeholders in conversations about SUD and mental health </a:t>
            </a:r>
          </a:p>
          <a:p>
            <a:pPr marL="171450" indent="-171450">
              <a:buFont typeface="Wingdings" panose="05000000000000000000" pitchFamily="2" charset="2"/>
              <a:buChar char="ü"/>
              <a:defRPr/>
            </a:pPr>
            <a:r>
              <a:rPr lang="en-US" dirty="0">
                <a:solidFill>
                  <a:srgbClr val="575B64"/>
                </a:solidFill>
                <a:latin typeface="InterFace"/>
              </a:rPr>
              <a:t>Provide opportunities to interact with people with substance use or mental health disorders (contact-based education programs)</a:t>
            </a:r>
          </a:p>
          <a:p>
            <a:pPr marL="171450" indent="-171450">
              <a:buFont typeface="Wingdings" panose="05000000000000000000" pitchFamily="2" charset="2"/>
              <a:buChar char="ü"/>
              <a:defRPr/>
            </a:pPr>
            <a:r>
              <a:rPr lang="en-US" dirty="0">
                <a:solidFill>
                  <a:srgbClr val="575B64"/>
                </a:solidFill>
                <a:latin typeface="InterFace"/>
              </a:rPr>
              <a:t>Promote peer programs in which people who have disclosed their conditions offer their experience and expertise to individuals and families, programs that range from informal peer-led programs to peer specialized services in health services systems." (National Academies Press, 2016) </a:t>
            </a:r>
          </a:p>
          <a:p>
            <a:pPr>
              <a:defRPr/>
            </a:pPr>
            <a:endParaRPr lang="en-US" dirty="0"/>
          </a:p>
        </p:txBody>
      </p:sp>
      <p:sp>
        <p:nvSpPr>
          <p:cNvPr id="46084" name="Slide Number Placeholder 3">
            <a:extLst>
              <a:ext uri="{FF2B5EF4-FFF2-40B4-BE49-F238E27FC236}">
                <a16:creationId xmlns:a16="http://schemas.microsoft.com/office/drawing/2014/main" id="{57B1A471-2027-4FF2-8AD3-AC6BAE1005F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5AC58FC3-E26B-4E92-9650-BF26B27E8A6C}" type="slidenum">
              <a:rPr lang="en-US" altLang="en-US" smtClean="0"/>
              <a:pPr/>
              <a:t>32</a:t>
            </a:fld>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a:extLst>
              <a:ext uri="{FF2B5EF4-FFF2-40B4-BE49-F238E27FC236}">
                <a16:creationId xmlns:a16="http://schemas.microsoft.com/office/drawing/2014/main" id="{69390D6E-82B8-4DF0-A3C1-CD0F407FA30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Notes Placeholder 2">
            <a:extLst>
              <a:ext uri="{FF2B5EF4-FFF2-40B4-BE49-F238E27FC236}">
                <a16:creationId xmlns:a16="http://schemas.microsoft.com/office/drawing/2014/main" id="{E871C53A-45FD-4239-ADB0-0EF1C1E211D1}"/>
              </a:ext>
            </a:extLst>
          </p:cNvPr>
          <p:cNvSpPr>
            <a:spLocks noGrp="1" noChangeArrowheads="1"/>
          </p:cNvSpPr>
          <p:nvPr>
            <p:ph type="body" idx="1"/>
          </p:nvPr>
        </p:nvSpPr>
        <p:spPr bwMode="auto"/>
        <p:txBody>
          <a:bodyPr wrap="square" numCol="1" anchor="t" anchorCtr="0" compatLnSpc="1">
            <a:prstTxWarp prst="textNoShape">
              <a:avLst/>
            </a:prstTxWarp>
          </a:bodyPr>
          <a:lstStyle/>
          <a:p>
            <a:pPr>
              <a:defRPr/>
            </a:pPr>
            <a:r>
              <a:rPr lang="en-US" altLang="en-US" dirty="0"/>
              <a:t>Okay Lets get started,  as a result of listening to this recorded webinar today you will be able to</a:t>
            </a:r>
          </a:p>
          <a:p>
            <a:pPr>
              <a:defRPr/>
            </a:pPr>
            <a:endParaRPr lang="en-US" altLang="en-US" dirty="0"/>
          </a:p>
          <a:p>
            <a:pPr marL="171450" indent="-171450">
              <a:buFont typeface="Wingdings" panose="05000000000000000000" pitchFamily="2" charset="2"/>
              <a:buChar char="ü"/>
              <a:defRPr/>
            </a:pPr>
            <a:r>
              <a:rPr lang="en-US" altLang="en-US" dirty="0"/>
              <a:t>Describe common components and three levels of stigma</a:t>
            </a:r>
          </a:p>
          <a:p>
            <a:pPr marL="171450" indent="-171450" eaLnBrk="1" hangingPunct="1">
              <a:buFont typeface="Wingdings" panose="05000000000000000000" pitchFamily="2" charset="2"/>
              <a:buChar char="ü"/>
              <a:defRPr/>
            </a:pPr>
            <a:r>
              <a:rPr lang="en-US" altLang="en-US" dirty="0"/>
              <a:t>Describe the importance of non-stigmatizing language</a:t>
            </a:r>
          </a:p>
          <a:p>
            <a:pPr marL="171450" indent="-171450" eaLnBrk="1" hangingPunct="1">
              <a:buFont typeface="Wingdings" panose="05000000000000000000" pitchFamily="2" charset="2"/>
              <a:buChar char="ü"/>
              <a:defRPr/>
            </a:pPr>
            <a:r>
              <a:rPr lang="en-US" altLang="en-US" dirty="0"/>
              <a:t>List cross-cutting practices for preventing or reducing stigma</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n-US" altLang="en-US" dirty="0"/>
              <a:t>List evidence-based strategies for stigma prevention or reduction</a:t>
            </a:r>
          </a:p>
          <a:p>
            <a:pPr marL="0" indent="0" eaLnBrk="1" hangingPunct="1">
              <a:buFont typeface="Wingdings" panose="05000000000000000000" pitchFamily="2" charset="2"/>
              <a:buNone/>
              <a:defRPr/>
            </a:pPr>
            <a:endParaRPr lang="en-US" altLang="en-US" dirty="0"/>
          </a:p>
          <a:p>
            <a:pPr>
              <a:defRPr/>
            </a:pPr>
            <a:endParaRPr lang="en-US" altLang="en-US" dirty="0"/>
          </a:p>
        </p:txBody>
      </p:sp>
      <p:sp>
        <p:nvSpPr>
          <p:cNvPr id="41988" name="Slide Number Placeholder 3">
            <a:extLst>
              <a:ext uri="{FF2B5EF4-FFF2-40B4-BE49-F238E27FC236}">
                <a16:creationId xmlns:a16="http://schemas.microsoft.com/office/drawing/2014/main" id="{C023973A-F52E-4DF0-8A1F-5017FA48B11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F030A5CC-CC34-46A8-88EA-CDBC6BD2F119}"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457200" rtl="0" eaLnBrk="1" fontAlgn="base" latinLnBrk="0" hangingPunct="1">
                <a:lnSpc>
                  <a:spcPct val="100000"/>
                </a:lnSpc>
                <a:spcBef>
                  <a:spcPct val="0"/>
                </a:spcBef>
                <a:spcAft>
                  <a:spcPct val="0"/>
                </a:spcAft>
                <a:buClrTx/>
                <a:buSzTx/>
                <a:buFontTx/>
                <a:buNone/>
                <a:tabLst/>
                <a:defRPr/>
              </a:pPr>
              <a:t>3</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Discuss those that are selected and bring out the rationale for each.</a:t>
            </a:r>
          </a:p>
          <a:p>
            <a:r>
              <a:rPr lang="en-US" dirty="0"/>
              <a:t>Discuss potential partners and collaborations </a:t>
            </a:r>
          </a:p>
        </p:txBody>
      </p:sp>
      <p:sp>
        <p:nvSpPr>
          <p:cNvPr id="4" name="Slide Number Placeholder 3"/>
          <p:cNvSpPr>
            <a:spLocks noGrp="1"/>
          </p:cNvSpPr>
          <p:nvPr>
            <p:ph type="sldNum" sz="quarter" idx="5"/>
          </p:nvPr>
        </p:nvSpPr>
        <p:spPr/>
        <p:txBody>
          <a:bodyPr/>
          <a:lstStyle/>
          <a:p>
            <a:fld id="{69968B0F-D69C-4828-BC66-34B028F6BC84}" type="slidenum">
              <a:rPr lang="en-US" smtClean="0"/>
              <a:t>33</a:t>
            </a:fld>
            <a:endParaRPr lang="en-US"/>
          </a:p>
        </p:txBody>
      </p:sp>
    </p:spTree>
    <p:extLst>
      <p:ext uri="{BB962C8B-B14F-4D97-AF65-F5344CB8AC3E}">
        <p14:creationId xmlns:p14="http://schemas.microsoft.com/office/powerpoint/2010/main" val="202697483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575B64"/>
                </a:solidFill>
                <a:effectLst/>
                <a:latin typeface="InterFace"/>
              </a:rPr>
              <a:t>According to the 2017 </a:t>
            </a:r>
            <a:r>
              <a:rPr lang="en-US" b="0" i="1" dirty="0">
                <a:solidFill>
                  <a:srgbClr val="575B64"/>
                </a:solidFill>
                <a:effectLst/>
                <a:latin typeface="InterFace"/>
              </a:rPr>
              <a:t>National Survey on Drug Use and Health</a:t>
            </a:r>
            <a:r>
              <a:rPr lang="en-US" b="0" i="0" dirty="0">
                <a:solidFill>
                  <a:srgbClr val="575B64"/>
                </a:solidFill>
                <a:effectLst/>
                <a:latin typeface="InterFace"/>
              </a:rPr>
              <a:t>, about 8 out of 10 people with a mental health condition reported experiencing shame and stigma that prevented them from seeking treatment. </a:t>
            </a:r>
          </a:p>
          <a:p>
            <a:endParaRPr lang="en-US" b="0" i="0" dirty="0">
              <a:solidFill>
                <a:srgbClr val="575B64"/>
              </a:solidFill>
              <a:effectLst/>
              <a:latin typeface="InterFace"/>
            </a:endParaRPr>
          </a:p>
          <a:p>
            <a:r>
              <a:rPr lang="en-US" b="0" i="0" dirty="0">
                <a:solidFill>
                  <a:srgbClr val="575B64"/>
                </a:solidFill>
                <a:effectLst/>
                <a:latin typeface="InterFace"/>
              </a:rPr>
              <a:t>Stigma can be defined as an attribute, behavior, or condition that socially discredits an individual or populations in various capacities. Stigma disproportionately influences health outcomes and psychological well-being of individuals with mental health and SUD. </a:t>
            </a:r>
          </a:p>
          <a:p>
            <a:endParaRPr lang="en-US" b="0" i="0" dirty="0">
              <a:solidFill>
                <a:srgbClr val="575B64"/>
              </a:solidFill>
              <a:effectLst/>
              <a:latin typeface="InterFace"/>
            </a:endParaRPr>
          </a:p>
          <a:p>
            <a:pPr marL="228600" indent="-228600">
              <a:buFont typeface="+mj-lt"/>
              <a:buAutoNum type="arabicPeriod"/>
            </a:pPr>
            <a:r>
              <a:rPr lang="en-US" b="0" i="0" dirty="0">
                <a:solidFill>
                  <a:srgbClr val="575B64"/>
                </a:solidFill>
                <a:effectLst/>
                <a:latin typeface="InterFace"/>
              </a:rPr>
              <a:t>Prevention practitioners are in a unique position to reduce the stigma surrounding substance misuse. </a:t>
            </a:r>
          </a:p>
          <a:p>
            <a:endParaRPr lang="en-US" b="0" i="0" dirty="0">
              <a:solidFill>
                <a:srgbClr val="575B64"/>
              </a:solidFill>
              <a:effectLst/>
              <a:latin typeface="InterFace"/>
            </a:endParaRPr>
          </a:p>
          <a:p>
            <a:pPr marL="228600" indent="-228600">
              <a:buFont typeface="+mj-lt"/>
              <a:buAutoNum type="arabicPeriod"/>
            </a:pPr>
            <a:r>
              <a:rPr lang="en-US" b="0" i="0" dirty="0">
                <a:solidFill>
                  <a:srgbClr val="575B64"/>
                </a:solidFill>
                <a:effectLst/>
                <a:latin typeface="InterFace"/>
              </a:rPr>
              <a:t>The language used to discuss substance use disorders (SUDs) either formally, as part of prevention messaging, or informally, in conversations with colleagues and stakeholders, can either increase or decrease SUD stigma. </a:t>
            </a:r>
          </a:p>
        </p:txBody>
      </p:sp>
      <p:sp>
        <p:nvSpPr>
          <p:cNvPr id="4" name="Slide Number Placeholder 3"/>
          <p:cNvSpPr>
            <a:spLocks noGrp="1"/>
          </p:cNvSpPr>
          <p:nvPr>
            <p:ph type="sldNum" sz="quarter" idx="5"/>
          </p:nvPr>
        </p:nvSpPr>
        <p:spPr/>
        <p:txBody>
          <a:bodyPr/>
          <a:lstStyle/>
          <a:p>
            <a:fld id="{75407F5E-1248-0D41-AA81-B50EA45314DF}" type="slidenum">
              <a:rPr lang="en-US" smtClean="0"/>
              <a:t>36</a:t>
            </a:fld>
            <a:endParaRPr lang="en-US" dirty="0"/>
          </a:p>
        </p:txBody>
      </p:sp>
    </p:spTree>
    <p:extLst>
      <p:ext uri="{BB962C8B-B14F-4D97-AF65-F5344CB8AC3E}">
        <p14:creationId xmlns:p14="http://schemas.microsoft.com/office/powerpoint/2010/main" val="151266626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Every time you develop a prevention message, consider it as an opportunity to dispel myths and convey respect. Ask yourself:  Who is my intended audience, and how can I use language to reduce stigma when communicating with this group? For example, when developing a message to encourage people with opioid use disorders to carry and use naloxone, include language that fosters self-worth and encourages self-efficacy.  Am I correcting negative attitudes held by potential allies? For example, in some communities, first responders may be reluctant to carry naloxone because they characterize people who misuse opioids as criminals who should be punished for breaking the law. You can help to change this perspective by using language that acknowledges the presence of these stereotypes while educating about the nature of addiction and affirming the shared priority of saving lives.</a:t>
            </a:r>
          </a:p>
          <a:p>
            <a:endParaRPr lang="en-US" dirty="0"/>
          </a:p>
          <a:p>
            <a:r>
              <a:rPr lang="en-US" dirty="0"/>
              <a:t>Am I maximizing connection, worth, and community membership? If not, might shame, isolation, or “othering” be implied by the language used?</a:t>
            </a:r>
          </a:p>
        </p:txBody>
      </p:sp>
      <p:sp>
        <p:nvSpPr>
          <p:cNvPr id="4" name="Slide Number Placeholder 3"/>
          <p:cNvSpPr>
            <a:spLocks noGrp="1"/>
          </p:cNvSpPr>
          <p:nvPr>
            <p:ph type="sldNum" sz="quarter" idx="5"/>
          </p:nvPr>
        </p:nvSpPr>
        <p:spPr/>
        <p:txBody>
          <a:bodyPr/>
          <a:lstStyle/>
          <a:p>
            <a:fld id="{69968B0F-D69C-4828-BC66-34B028F6BC84}" type="slidenum">
              <a:rPr lang="en-US" smtClean="0"/>
              <a:t>37</a:t>
            </a:fld>
            <a:endParaRPr lang="en-US"/>
          </a:p>
        </p:txBody>
      </p:sp>
    </p:spTree>
    <p:extLst>
      <p:ext uri="{BB962C8B-B14F-4D97-AF65-F5344CB8AC3E}">
        <p14:creationId xmlns:p14="http://schemas.microsoft.com/office/powerpoint/2010/main" val="107948276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US" b="0" i="0" dirty="0">
                <a:solidFill>
                  <a:srgbClr val="575B64"/>
                </a:solidFill>
                <a:effectLst/>
                <a:latin typeface="InterFace"/>
              </a:rPr>
              <a:t>Prevention practitioners often work across the continuum of care and have opportunities to influence and train professionals who work in various types of settings including mental health, human services, and public health. </a:t>
            </a:r>
            <a:br>
              <a:rPr lang="en-US" dirty="0"/>
            </a:br>
            <a:r>
              <a:rPr lang="en-US" b="0" i="0" dirty="0">
                <a:solidFill>
                  <a:srgbClr val="575B64"/>
                </a:solidFill>
                <a:effectLst/>
                <a:latin typeface="InterFace"/>
              </a:rPr>
              <a:t> </a:t>
            </a:r>
            <a:endParaRPr lang="en-US" dirty="0"/>
          </a:p>
          <a:p>
            <a:endParaRPr lang="en-US" dirty="0"/>
          </a:p>
        </p:txBody>
      </p:sp>
      <p:sp>
        <p:nvSpPr>
          <p:cNvPr id="4" name="Slide Number Placeholder 3"/>
          <p:cNvSpPr>
            <a:spLocks noGrp="1"/>
          </p:cNvSpPr>
          <p:nvPr>
            <p:ph type="sldNum" sz="quarter" idx="5"/>
          </p:nvPr>
        </p:nvSpPr>
        <p:spPr/>
        <p:txBody>
          <a:bodyPr/>
          <a:lstStyle/>
          <a:p>
            <a:fld id="{75407F5E-1248-0D41-AA81-B50EA45314DF}" type="slidenum">
              <a:rPr lang="en-US" smtClean="0"/>
              <a:t>38</a:t>
            </a:fld>
            <a:endParaRPr lang="en-US" dirty="0"/>
          </a:p>
        </p:txBody>
      </p:sp>
    </p:spTree>
    <p:extLst>
      <p:ext uri="{BB962C8B-B14F-4D97-AF65-F5344CB8AC3E}">
        <p14:creationId xmlns:p14="http://schemas.microsoft.com/office/powerpoint/2010/main" val="343140625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lgn="l">
              <a:buFont typeface="+mj-lt"/>
              <a:buAutoNum type="arabicPeriod"/>
            </a:pPr>
            <a:r>
              <a:rPr lang="en-US" b="0" i="0" dirty="0">
                <a:solidFill>
                  <a:srgbClr val="575B64"/>
                </a:solidFill>
                <a:effectLst/>
                <a:latin typeface="InterFace"/>
              </a:rPr>
              <a:t>Stigma can affect the disclosure of traumatic experiences or suicidality. Fear of stigma may cause a person to suppress thoughts and feelings about trauma, leading to an increase in unhealthy coping skills.    </a:t>
            </a:r>
          </a:p>
          <a:p>
            <a:pPr marL="228600" indent="-228600" algn="l">
              <a:buFont typeface="+mj-lt"/>
              <a:buAutoNum type="arabicPeriod"/>
            </a:pPr>
            <a:r>
              <a:rPr lang="en-US" b="0" i="0" dirty="0">
                <a:solidFill>
                  <a:srgbClr val="575B64"/>
                </a:solidFill>
                <a:effectLst/>
                <a:latin typeface="InterFace"/>
              </a:rPr>
              <a:t>When stigma is internalized, problems associated with depression, self-esteem and stress are elevated, leading to increased risk for substance use and substance use disorders.</a:t>
            </a:r>
          </a:p>
          <a:p>
            <a:pPr marL="228600" indent="-228600" algn="l">
              <a:buFont typeface="+mj-lt"/>
              <a:buAutoNum type="arabicPeriod"/>
            </a:pPr>
            <a:r>
              <a:rPr lang="en-US" b="0" i="0" dirty="0">
                <a:solidFill>
                  <a:srgbClr val="575B64"/>
                </a:solidFill>
                <a:effectLst/>
                <a:latin typeface="InterFace"/>
              </a:rPr>
              <a:t>Stigma affects a person’s sense of belonging to a community or group, which may increase risk of comorbidities and mortality for people with substance use and mental health disorders. </a:t>
            </a:r>
          </a:p>
          <a:p>
            <a:pPr marL="228600" indent="-228600" algn="l">
              <a:buFont typeface="+mj-lt"/>
              <a:buAutoNum type="arabicPeriod"/>
            </a:pPr>
            <a:r>
              <a:rPr lang="en-US" b="0" i="0" dirty="0">
                <a:solidFill>
                  <a:srgbClr val="575B64"/>
                </a:solidFill>
                <a:effectLst/>
                <a:latin typeface="InterFace"/>
              </a:rPr>
              <a:t>Stigma also has a negative impact on access to care, especially for underserved populations seeking culturally and linguistically appropriate services.</a:t>
            </a:r>
          </a:p>
          <a:p>
            <a:endParaRPr lang="en-US" dirty="0"/>
          </a:p>
        </p:txBody>
      </p:sp>
      <p:sp>
        <p:nvSpPr>
          <p:cNvPr id="4" name="Slide Number Placeholder 3"/>
          <p:cNvSpPr>
            <a:spLocks noGrp="1"/>
          </p:cNvSpPr>
          <p:nvPr>
            <p:ph type="sldNum" sz="quarter" idx="5"/>
          </p:nvPr>
        </p:nvSpPr>
        <p:spPr/>
        <p:txBody>
          <a:bodyPr/>
          <a:lstStyle/>
          <a:p>
            <a:fld id="{75407F5E-1248-0D41-AA81-B50EA45314DF}" type="slidenum">
              <a:rPr lang="en-US" smtClean="0"/>
              <a:t>39</a:t>
            </a:fld>
            <a:endParaRPr lang="en-US" dirty="0"/>
          </a:p>
        </p:txBody>
      </p:sp>
    </p:spTree>
    <p:extLst>
      <p:ext uri="{BB962C8B-B14F-4D97-AF65-F5344CB8AC3E}">
        <p14:creationId xmlns:p14="http://schemas.microsoft.com/office/powerpoint/2010/main" val="66072950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lgn="l">
              <a:buFont typeface="+mj-lt"/>
              <a:buAutoNum type="arabicPeriod"/>
            </a:pPr>
            <a:r>
              <a:rPr lang="en-US" b="0" i="0" dirty="0">
                <a:solidFill>
                  <a:srgbClr val="575B64"/>
                </a:solidFill>
                <a:effectLst/>
                <a:latin typeface="InterFace"/>
              </a:rPr>
              <a:t>Stigma affects a person’s sense of belonging to a community or group, which may increase risk of comorbidities and mortality for people with substance use and mental health disorders. </a:t>
            </a:r>
          </a:p>
          <a:p>
            <a:pPr marL="228600" indent="-228600" algn="l">
              <a:buFont typeface="+mj-lt"/>
              <a:buAutoNum type="arabicPeriod"/>
            </a:pPr>
            <a:r>
              <a:rPr lang="en-US" b="0" i="0" dirty="0">
                <a:solidFill>
                  <a:srgbClr val="575B64"/>
                </a:solidFill>
                <a:effectLst/>
                <a:latin typeface="InterFace"/>
              </a:rPr>
              <a:t>Stigma also has a negative impact on access to care, especially for underserved populations seeking culturally and linguistically appropriate services.</a:t>
            </a:r>
          </a:p>
          <a:p>
            <a:endParaRPr lang="en-US" dirty="0"/>
          </a:p>
        </p:txBody>
      </p:sp>
      <p:sp>
        <p:nvSpPr>
          <p:cNvPr id="4" name="Slide Number Placeholder 3"/>
          <p:cNvSpPr>
            <a:spLocks noGrp="1"/>
          </p:cNvSpPr>
          <p:nvPr>
            <p:ph type="sldNum" sz="quarter" idx="5"/>
          </p:nvPr>
        </p:nvSpPr>
        <p:spPr/>
        <p:txBody>
          <a:bodyPr/>
          <a:lstStyle/>
          <a:p>
            <a:fld id="{75407F5E-1248-0D41-AA81-B50EA45314DF}" type="slidenum">
              <a:rPr lang="en-US" smtClean="0"/>
              <a:t>40</a:t>
            </a:fld>
            <a:endParaRPr lang="en-US" dirty="0"/>
          </a:p>
        </p:txBody>
      </p:sp>
    </p:spTree>
    <p:extLst>
      <p:ext uri="{BB962C8B-B14F-4D97-AF65-F5344CB8AC3E}">
        <p14:creationId xmlns:p14="http://schemas.microsoft.com/office/powerpoint/2010/main" val="428731823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lgn="l">
              <a:buFont typeface="+mj-lt"/>
              <a:buAutoNum type="arabicPeriod"/>
            </a:pPr>
            <a:r>
              <a:rPr lang="en-US" b="0" i="0" dirty="0">
                <a:solidFill>
                  <a:srgbClr val="575B64"/>
                </a:solidFill>
                <a:effectLst/>
                <a:latin typeface="InterFace"/>
              </a:rPr>
              <a:t>Pro- health messaging</a:t>
            </a:r>
          </a:p>
          <a:p>
            <a:pPr marL="228600" indent="-228600" algn="l">
              <a:buFont typeface="+mj-lt"/>
              <a:buAutoNum type="arabicPeriod"/>
            </a:pPr>
            <a:r>
              <a:rPr lang="en-US" b="0" i="0" dirty="0">
                <a:solidFill>
                  <a:srgbClr val="575B64"/>
                </a:solidFill>
                <a:effectLst/>
                <a:latin typeface="InterFace"/>
              </a:rPr>
              <a:t>Person first language - </a:t>
            </a:r>
            <a:r>
              <a:rPr lang="en-US" b="1" i="0" dirty="0">
                <a:solidFill>
                  <a:srgbClr val="222222"/>
                </a:solidFill>
                <a:effectLst/>
                <a:latin typeface="Roboto"/>
              </a:rPr>
              <a:t>People</a:t>
            </a:r>
            <a:r>
              <a:rPr lang="en-US" b="0" i="0" dirty="0">
                <a:solidFill>
                  <a:srgbClr val="222222"/>
                </a:solidFill>
                <a:effectLst/>
                <a:latin typeface="Roboto"/>
              </a:rPr>
              <a:t>-</a:t>
            </a:r>
            <a:r>
              <a:rPr lang="en-US" b="1" i="0" dirty="0">
                <a:solidFill>
                  <a:srgbClr val="222222"/>
                </a:solidFill>
                <a:effectLst/>
                <a:latin typeface="Roboto"/>
              </a:rPr>
              <a:t>first language</a:t>
            </a:r>
            <a:r>
              <a:rPr lang="en-US" b="0" i="0" dirty="0">
                <a:solidFill>
                  <a:srgbClr val="222222"/>
                </a:solidFill>
                <a:effectLst/>
                <a:latin typeface="Roboto"/>
              </a:rPr>
              <a:t> (PFL), also called </a:t>
            </a:r>
            <a:r>
              <a:rPr lang="en-US" b="1" i="0" dirty="0">
                <a:solidFill>
                  <a:srgbClr val="222222"/>
                </a:solidFill>
                <a:effectLst/>
                <a:latin typeface="Roboto"/>
              </a:rPr>
              <a:t>person</a:t>
            </a:r>
            <a:r>
              <a:rPr lang="en-US" b="0" i="0" dirty="0">
                <a:solidFill>
                  <a:srgbClr val="222222"/>
                </a:solidFill>
                <a:effectLst/>
                <a:latin typeface="Roboto"/>
              </a:rPr>
              <a:t>-</a:t>
            </a:r>
            <a:r>
              <a:rPr lang="en-US" b="1" i="0" dirty="0">
                <a:solidFill>
                  <a:srgbClr val="222222"/>
                </a:solidFill>
                <a:effectLst/>
                <a:latin typeface="Roboto"/>
              </a:rPr>
              <a:t>first language</a:t>
            </a:r>
            <a:r>
              <a:rPr lang="en-US" b="0" i="0" dirty="0">
                <a:solidFill>
                  <a:srgbClr val="222222"/>
                </a:solidFill>
                <a:effectLst/>
                <a:latin typeface="Roboto"/>
              </a:rPr>
              <a:t> (PFL), is a type of linguistic prescription which puts a </a:t>
            </a:r>
            <a:r>
              <a:rPr lang="en-US" b="1" i="0" dirty="0">
                <a:solidFill>
                  <a:srgbClr val="222222"/>
                </a:solidFill>
                <a:effectLst/>
                <a:latin typeface="Roboto"/>
              </a:rPr>
              <a:t>person</a:t>
            </a:r>
            <a:r>
              <a:rPr lang="en-US" b="0" i="0" dirty="0">
                <a:solidFill>
                  <a:srgbClr val="222222"/>
                </a:solidFill>
                <a:effectLst/>
                <a:latin typeface="Roboto"/>
              </a:rPr>
              <a:t> before a diagnosis, describing what a </a:t>
            </a:r>
            <a:r>
              <a:rPr lang="en-US" b="1" i="0" dirty="0">
                <a:solidFill>
                  <a:srgbClr val="222222"/>
                </a:solidFill>
                <a:effectLst/>
                <a:latin typeface="Roboto"/>
              </a:rPr>
              <a:t>person</a:t>
            </a:r>
            <a:r>
              <a:rPr lang="en-US" b="0" i="0" dirty="0">
                <a:solidFill>
                  <a:srgbClr val="222222"/>
                </a:solidFill>
                <a:effectLst/>
                <a:latin typeface="Roboto"/>
              </a:rPr>
              <a:t> "has" rather than asserting what a </a:t>
            </a:r>
            <a:r>
              <a:rPr lang="en-US" b="1" i="0" dirty="0">
                <a:solidFill>
                  <a:srgbClr val="222222"/>
                </a:solidFill>
                <a:effectLst/>
                <a:latin typeface="Roboto"/>
              </a:rPr>
              <a:t>person</a:t>
            </a:r>
            <a:r>
              <a:rPr lang="en-US" b="0" i="0" dirty="0">
                <a:solidFill>
                  <a:srgbClr val="222222"/>
                </a:solidFill>
                <a:effectLst/>
                <a:latin typeface="Roboto"/>
              </a:rPr>
              <a:t> "is".</a:t>
            </a:r>
          </a:p>
          <a:p>
            <a:pPr marL="228600" indent="-228600" algn="l">
              <a:buFont typeface="+mj-lt"/>
              <a:buAutoNum type="arabicPeriod"/>
            </a:pPr>
            <a:endParaRPr lang="en-US" b="0" i="0" dirty="0">
              <a:solidFill>
                <a:srgbClr val="575B64"/>
              </a:solidFill>
              <a:effectLst/>
              <a:latin typeface="InterFace"/>
            </a:endParaRPr>
          </a:p>
          <a:p>
            <a:pPr marL="228600" indent="-228600" algn="l">
              <a:buFont typeface="+mj-lt"/>
              <a:buAutoNum type="arabicPeriod"/>
            </a:pPr>
            <a:r>
              <a:rPr lang="en-US" dirty="0"/>
              <a:t>Perform a “language audit” of existing materials for language that may be stigmatizing, then replace with more inclusive language. For example, using the search and replace function for electronic documents: search for “addict” and replace with “person with a substance use disorder,” or search for “abuse” and replace with “use” or “misuse.” Make sure to review both internal documents (mission statements, policies) as well as external ones (brochures, patient forms).</a:t>
            </a:r>
            <a:endParaRPr lang="en-US" b="0" i="0" dirty="0">
              <a:solidFill>
                <a:srgbClr val="575B64"/>
              </a:solidFill>
              <a:effectLst/>
              <a:latin typeface="InterFace"/>
            </a:endParaRPr>
          </a:p>
          <a:p>
            <a:endParaRPr lang="en-US" dirty="0"/>
          </a:p>
        </p:txBody>
      </p:sp>
      <p:sp>
        <p:nvSpPr>
          <p:cNvPr id="4" name="Slide Number Placeholder 3"/>
          <p:cNvSpPr>
            <a:spLocks noGrp="1"/>
          </p:cNvSpPr>
          <p:nvPr>
            <p:ph type="sldNum" sz="quarter" idx="5"/>
          </p:nvPr>
        </p:nvSpPr>
        <p:spPr/>
        <p:txBody>
          <a:bodyPr/>
          <a:lstStyle/>
          <a:p>
            <a:fld id="{75407F5E-1248-0D41-AA81-B50EA45314DF}" type="slidenum">
              <a:rPr lang="en-US" smtClean="0"/>
              <a:t>41</a:t>
            </a:fld>
            <a:endParaRPr lang="en-US" dirty="0"/>
          </a:p>
        </p:txBody>
      </p:sp>
    </p:spTree>
    <p:extLst>
      <p:ext uri="{BB962C8B-B14F-4D97-AF65-F5344CB8AC3E}">
        <p14:creationId xmlns:p14="http://schemas.microsoft.com/office/powerpoint/2010/main" val="123100113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a:buFont typeface="+mj-lt"/>
              <a:buNone/>
            </a:pPr>
            <a:r>
              <a:rPr lang="en-US" b="0" i="0" dirty="0">
                <a:solidFill>
                  <a:srgbClr val="575B64"/>
                </a:solidFill>
                <a:effectLst/>
                <a:latin typeface="InterFace"/>
              </a:rPr>
              <a:t> </a:t>
            </a:r>
          </a:p>
          <a:p>
            <a:pPr marL="228600" indent="-228600" algn="l">
              <a:buFont typeface="+mj-lt"/>
              <a:buAutoNum type="arabicPeriod"/>
            </a:pPr>
            <a:r>
              <a:rPr lang="en-US" b="0" i="0" dirty="0">
                <a:solidFill>
                  <a:srgbClr val="575B64"/>
                </a:solidFill>
                <a:effectLst/>
                <a:latin typeface="InterFace"/>
              </a:rPr>
              <a:t>Support and enhance individual coping strategies for people in stigmatized groups.  </a:t>
            </a:r>
          </a:p>
          <a:p>
            <a:pPr marL="228600" indent="-228600" algn="l">
              <a:buFont typeface="+mj-lt"/>
              <a:buAutoNum type="arabicPeriod"/>
            </a:pPr>
            <a:r>
              <a:rPr lang="en-US" b="0" i="0" dirty="0">
                <a:solidFill>
                  <a:srgbClr val="575B64"/>
                </a:solidFill>
                <a:effectLst/>
                <a:latin typeface="InterFace"/>
              </a:rPr>
              <a:t>Support prevention educational strategies that provide information and support to stigmatized groups on making healthier decisions.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a:t>language that supports pro-health activities, even if a person is actively using substances, can help decrease stigmas. For example, prevention messages that highlight the self-efficacy of people with SUDs to use naloxone to reverse opioid overdose frames them as capable and important community members, and directly tackles existing stigmas of people with SUDs as selfish and lazy. </a:t>
            </a:r>
          </a:p>
          <a:p>
            <a:pPr marL="228600" indent="-228600" algn="l">
              <a:buFont typeface="+mj-lt"/>
              <a:buAutoNum type="arabicPeriod"/>
            </a:pPr>
            <a:endParaRPr lang="en-US" b="0" i="0" dirty="0">
              <a:solidFill>
                <a:srgbClr val="575B64"/>
              </a:solidFill>
              <a:effectLst/>
              <a:latin typeface="InterFace"/>
            </a:endParaRPr>
          </a:p>
          <a:p>
            <a:endParaRPr lang="en-US" dirty="0"/>
          </a:p>
        </p:txBody>
      </p:sp>
      <p:sp>
        <p:nvSpPr>
          <p:cNvPr id="4" name="Slide Number Placeholder 3"/>
          <p:cNvSpPr>
            <a:spLocks noGrp="1"/>
          </p:cNvSpPr>
          <p:nvPr>
            <p:ph type="sldNum" sz="quarter" idx="5"/>
          </p:nvPr>
        </p:nvSpPr>
        <p:spPr/>
        <p:txBody>
          <a:bodyPr/>
          <a:lstStyle/>
          <a:p>
            <a:fld id="{75407F5E-1248-0D41-AA81-B50EA45314DF}" type="slidenum">
              <a:rPr lang="en-US" smtClean="0"/>
              <a:t>42</a:t>
            </a:fld>
            <a:endParaRPr lang="en-US" dirty="0"/>
          </a:p>
        </p:txBody>
      </p:sp>
    </p:spTree>
    <p:extLst>
      <p:ext uri="{BB962C8B-B14F-4D97-AF65-F5344CB8AC3E}">
        <p14:creationId xmlns:p14="http://schemas.microsoft.com/office/powerpoint/2010/main" val="128113820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language practitioners use to talk about substance misuse shapes how the public views substance use disorders. Unintentionally stigmatizing language can perpetuate negative stereotypes about the types of people who are affected by substance misuse and can decrease public support for prevention and treatment programs. </a:t>
            </a:r>
          </a:p>
          <a:p>
            <a:endParaRPr lang="en-US" dirty="0"/>
          </a:p>
          <a:p>
            <a:r>
              <a:rPr lang="en-US" b="0" i="0" dirty="0">
                <a:solidFill>
                  <a:srgbClr val="575B64"/>
                </a:solidFill>
                <a:effectLst/>
                <a:latin typeface="InterFace"/>
              </a:rPr>
              <a:t>Engage community stakeholders in discussion on how stigma affects mental health and SUD.</a:t>
            </a:r>
          </a:p>
          <a:p>
            <a:endParaRPr lang="en-US" b="0" i="0" dirty="0">
              <a:solidFill>
                <a:srgbClr val="575B64"/>
              </a:solidFill>
              <a:effectLst/>
              <a:latin typeface="InterFace"/>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575B64"/>
                </a:solidFill>
                <a:effectLst/>
                <a:latin typeface="InterFace"/>
              </a:rPr>
              <a:t>Implement interventions that change laws and policies that enhance stigma around mental illness and SUD.  </a:t>
            </a:r>
          </a:p>
          <a:p>
            <a:endParaRPr lang="en-US" b="0" i="0" dirty="0">
              <a:solidFill>
                <a:srgbClr val="575B64"/>
              </a:solidFill>
              <a:effectLst/>
              <a:latin typeface="InterFace"/>
            </a:endParaRPr>
          </a:p>
          <a:p>
            <a:endParaRPr lang="en-US" dirty="0"/>
          </a:p>
          <a:p>
            <a:endParaRPr lang="en-US" dirty="0"/>
          </a:p>
        </p:txBody>
      </p:sp>
      <p:sp>
        <p:nvSpPr>
          <p:cNvPr id="4" name="Slide Number Placeholder 3"/>
          <p:cNvSpPr>
            <a:spLocks noGrp="1"/>
          </p:cNvSpPr>
          <p:nvPr>
            <p:ph type="sldNum" sz="quarter" idx="5"/>
          </p:nvPr>
        </p:nvSpPr>
        <p:spPr/>
        <p:txBody>
          <a:bodyPr/>
          <a:lstStyle/>
          <a:p>
            <a:fld id="{75407F5E-1248-0D41-AA81-B50EA45314DF}" type="slidenum">
              <a:rPr lang="en-US" smtClean="0"/>
              <a:t>43</a:t>
            </a:fld>
            <a:endParaRPr lang="en-US" dirty="0"/>
          </a:p>
        </p:txBody>
      </p:sp>
    </p:spTree>
    <p:extLst>
      <p:ext uri="{BB962C8B-B14F-4D97-AF65-F5344CB8AC3E}">
        <p14:creationId xmlns:p14="http://schemas.microsoft.com/office/powerpoint/2010/main" val="295859704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5407F5E-1248-0D41-AA81-B50EA45314DF}" type="slidenum">
              <a:rPr lang="en-US" smtClean="0"/>
              <a:t>49</a:t>
            </a:fld>
            <a:endParaRPr lang="en-US" dirty="0"/>
          </a:p>
        </p:txBody>
      </p:sp>
    </p:spTree>
    <p:extLst>
      <p:ext uri="{BB962C8B-B14F-4D97-AF65-F5344CB8AC3E}">
        <p14:creationId xmlns:p14="http://schemas.microsoft.com/office/powerpoint/2010/main" val="1312019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9968B0F-D69C-4828-BC66-34B028F6BC84}" type="slidenum">
              <a:rPr lang="en-US" smtClean="0"/>
              <a:t>4</a:t>
            </a:fld>
            <a:endParaRPr lang="en-US"/>
          </a:p>
        </p:txBody>
      </p:sp>
    </p:spTree>
    <p:extLst>
      <p:ext uri="{BB962C8B-B14F-4D97-AF65-F5344CB8AC3E}">
        <p14:creationId xmlns:p14="http://schemas.microsoft.com/office/powerpoint/2010/main" val="405143197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Faces and Voices</a:t>
            </a:r>
          </a:p>
          <a:p>
            <a:r>
              <a:rPr lang="en-US" dirty="0"/>
              <a:t>https://facesandvoicesofrecovery.org/</a:t>
            </a:r>
          </a:p>
          <a:p>
            <a:pPr algn="l"/>
            <a:r>
              <a:rPr lang="en-US" b="0" i="0" dirty="0">
                <a:solidFill>
                  <a:srgbClr val="404040"/>
                </a:solidFill>
                <a:effectLst/>
                <a:latin typeface="Open Sans" panose="020B0606030504020204" pitchFamily="34" charset="0"/>
              </a:rPr>
              <a:t>We provide the addiction treatment and recovering community with practical information and tools to enhance their capacity to engage in effective stigma reduction efforts.  </a:t>
            </a:r>
            <a:r>
              <a:rPr lang="en-US" b="1" i="0" dirty="0">
                <a:solidFill>
                  <a:srgbClr val="404040"/>
                </a:solidFill>
                <a:effectLst/>
                <a:latin typeface="Open Sans" panose="020B0606030504020204" pitchFamily="34" charset="0"/>
              </a:rPr>
              <a:t>We facilitate</a:t>
            </a:r>
            <a:r>
              <a:rPr lang="en-US" b="0" i="0" dirty="0">
                <a:solidFill>
                  <a:srgbClr val="404040"/>
                </a:solidFill>
                <a:effectLst/>
                <a:latin typeface="Open Sans" panose="020B0606030504020204" pitchFamily="34" charset="0"/>
              </a:rPr>
              <a:t> a national conversation for Americans in recovery, their friends, families and allies as well as those still suffering. We are committed to eliminating stigma, shaping public policy and educating people by bringing recovery into the consciousness of Americans. We accomplish this through the promotion and celebration of recovery, by demonstrating recovery as a positive healing force, and by being the voice for those who have not yet found theirs. We support all pathways to recovery and we support initiatives such as Recovery Day, Rally for Recovery and Recovery Month.</a:t>
            </a:r>
          </a:p>
          <a:p>
            <a:pPr algn="l"/>
            <a:r>
              <a:rPr lang="en-US" b="1" i="0" dirty="0">
                <a:solidFill>
                  <a:srgbClr val="404040"/>
                </a:solidFill>
                <a:effectLst/>
                <a:latin typeface="Open Sans" panose="020B0606030504020204" pitchFamily="34" charset="0"/>
              </a:rPr>
              <a:t>We encourage</a:t>
            </a:r>
            <a:r>
              <a:rPr lang="en-US" b="0" i="0" dirty="0">
                <a:solidFill>
                  <a:srgbClr val="404040"/>
                </a:solidFill>
                <a:effectLst/>
                <a:latin typeface="Open Sans" panose="020B0606030504020204" pitchFamily="34" charset="0"/>
              </a:rPr>
              <a:t> those in recovery from addiction, and their friends, family members and allies to build awareness, challenge societal stigma</a:t>
            </a:r>
          </a:p>
          <a:p>
            <a:endParaRPr lang="en-US" dirty="0"/>
          </a:p>
          <a:p>
            <a:endParaRPr lang="en-US" dirty="0"/>
          </a:p>
          <a:p>
            <a:r>
              <a:rPr lang="en-US" b="1" dirty="0"/>
              <a:t>Shatterproof</a:t>
            </a:r>
          </a:p>
          <a:p>
            <a:r>
              <a:rPr lang="en-US" dirty="0"/>
              <a:t>https://www.shatterproof.org/our-work/ending-addiction-stigma</a:t>
            </a:r>
          </a:p>
          <a:p>
            <a:r>
              <a:rPr lang="en-US" dirty="0"/>
              <a:t>Includes stigma against medications for use with opioid use disorders</a:t>
            </a:r>
          </a:p>
          <a:p>
            <a:r>
              <a:rPr lang="en-US" dirty="0"/>
              <a:t>https://www.shatterproof.org/sites/default/files/2020-07/A-Movement-to-End-Addiction-Stigma.pdf </a:t>
            </a:r>
          </a:p>
          <a:p>
            <a:endParaRPr lang="en-US" b="1" dirty="0"/>
          </a:p>
          <a:p>
            <a:r>
              <a:rPr lang="en-US" b="1" i="0" dirty="0">
                <a:solidFill>
                  <a:srgbClr val="000000"/>
                </a:solidFill>
                <a:effectLst/>
                <a:latin typeface="open sans" panose="020B0606030504020204" pitchFamily="34" charset="0"/>
              </a:rPr>
              <a:t>Stop thee Stigma: Tackling </a:t>
            </a:r>
            <a:r>
              <a:rPr lang="en-US" b="1" i="0">
                <a:solidFill>
                  <a:srgbClr val="000000"/>
                </a:solidFill>
                <a:effectLst/>
                <a:latin typeface="open sans" panose="020B0606030504020204" pitchFamily="34" charset="0"/>
              </a:rPr>
              <a:t>the Stigma of Addiction Through </a:t>
            </a:r>
            <a:r>
              <a:rPr lang="en-US" b="1" i="0" dirty="0">
                <a:solidFill>
                  <a:srgbClr val="000000"/>
                </a:solidFill>
                <a:effectLst/>
                <a:latin typeface="open sans" panose="020B0606030504020204" pitchFamily="34" charset="0"/>
              </a:rPr>
              <a:t>E</a:t>
            </a:r>
            <a:r>
              <a:rPr lang="en-US" b="1" i="0">
                <a:solidFill>
                  <a:srgbClr val="000000"/>
                </a:solidFill>
                <a:effectLst/>
                <a:latin typeface="open sans" panose="020B0606030504020204" pitchFamily="34" charset="0"/>
              </a:rPr>
              <a:t>ducation  </a:t>
            </a:r>
            <a:r>
              <a:rPr lang="en-US" b="0" i="0" dirty="0">
                <a:solidFill>
                  <a:srgbClr val="000000"/>
                </a:solidFill>
                <a:effectLst/>
                <a:latin typeface="open sans" panose="020B0606030504020204" pitchFamily="34" charset="0"/>
              </a:rPr>
              <a:t>The</a:t>
            </a:r>
            <a:r>
              <a:rPr lang="en-US" b="0" i="0" dirty="0">
                <a:solidFill>
                  <a:srgbClr val="2F2E2E"/>
                </a:solidFill>
                <a:effectLst/>
                <a:latin typeface="open sans" panose="020B0606030504020204" pitchFamily="34" charset="0"/>
              </a:rPr>
              <a:t> </a:t>
            </a:r>
            <a:r>
              <a:rPr lang="en-US" b="1" i="0" u="none" strike="noStrike" dirty="0">
                <a:solidFill>
                  <a:srgbClr val="0000FF"/>
                </a:solidFill>
                <a:effectLst/>
                <a:latin typeface="inherit"/>
                <a:hlinkClick r:id="rId3"/>
              </a:rPr>
              <a:t>Addiction Policy Forum</a:t>
            </a:r>
            <a:r>
              <a:rPr lang="en-US" b="0" i="0" dirty="0">
                <a:solidFill>
                  <a:srgbClr val="2F2E2E"/>
                </a:solidFill>
                <a:effectLst/>
                <a:latin typeface="open sans" panose="020B0606030504020204" pitchFamily="34" charset="0"/>
              </a:rPr>
              <a:t> </a:t>
            </a:r>
            <a:r>
              <a:rPr lang="en-US" b="0" i="0" dirty="0">
                <a:solidFill>
                  <a:srgbClr val="000000"/>
                </a:solidFill>
                <a:effectLst/>
                <a:latin typeface="open sans" panose="020B0606030504020204" pitchFamily="34" charset="0"/>
              </a:rPr>
              <a:t>together with Toni and Christopher Cornell have launched a nationwide campaign entitled</a:t>
            </a:r>
            <a:r>
              <a:rPr lang="en-US" b="0" i="0" u="none" strike="noStrike" dirty="0">
                <a:solidFill>
                  <a:srgbClr val="84A4A9"/>
                </a:solidFill>
                <a:effectLst/>
                <a:latin typeface="open sans" panose="020B0606030504020204" pitchFamily="34" charset="0"/>
                <a:hlinkClick r:id="rId4"/>
              </a:rPr>
              <a:t> </a:t>
            </a:r>
            <a:r>
              <a:rPr lang="en-US" b="1" i="0" u="none" strike="noStrike" dirty="0">
                <a:solidFill>
                  <a:srgbClr val="0000FF"/>
                </a:solidFill>
                <a:effectLst/>
                <a:latin typeface="inherit"/>
                <a:hlinkClick r:id="rId4"/>
              </a:rPr>
              <a:t>“Stop the Stigma: Tackling the Stigma of Addiction through Education.”</a:t>
            </a:r>
            <a:r>
              <a:rPr lang="en-US" b="0" i="0" dirty="0">
                <a:solidFill>
                  <a:srgbClr val="2F2E2E"/>
                </a:solidFill>
                <a:effectLst/>
                <a:latin typeface="open sans" panose="020B0606030504020204" pitchFamily="34" charset="0"/>
              </a:rPr>
              <a:t> </a:t>
            </a:r>
            <a:r>
              <a:rPr lang="en-US" b="0" i="0" dirty="0">
                <a:solidFill>
                  <a:srgbClr val="000000"/>
                </a:solidFill>
                <a:effectLst/>
                <a:latin typeface="open sans" panose="020B0606030504020204" pitchFamily="34" charset="0"/>
              </a:rPr>
              <a:t>With support from the</a:t>
            </a:r>
            <a:r>
              <a:rPr lang="en-US" b="0" i="0" dirty="0">
                <a:solidFill>
                  <a:srgbClr val="2F2E2E"/>
                </a:solidFill>
                <a:effectLst/>
                <a:latin typeface="open sans" panose="020B0606030504020204" pitchFamily="34" charset="0"/>
              </a:rPr>
              <a:t> </a:t>
            </a:r>
            <a:r>
              <a:rPr lang="en-US" b="1" i="0" u="none" strike="noStrike" dirty="0">
                <a:solidFill>
                  <a:srgbClr val="0000FF"/>
                </a:solidFill>
                <a:effectLst/>
                <a:latin typeface="inherit"/>
                <a:hlinkClick r:id="rId5"/>
              </a:rPr>
              <a:t>Chris and Vicky Cornell Foundation</a:t>
            </a:r>
            <a:r>
              <a:rPr lang="en-US" b="0" i="0" dirty="0">
                <a:solidFill>
                  <a:srgbClr val="2F2E2E"/>
                </a:solidFill>
                <a:effectLst/>
                <a:latin typeface="open sans" panose="020B0606030504020204" pitchFamily="34" charset="0"/>
              </a:rPr>
              <a:t>, </a:t>
            </a:r>
            <a:r>
              <a:rPr lang="en-US" b="0" i="0" dirty="0">
                <a:solidFill>
                  <a:srgbClr val="000000"/>
                </a:solidFill>
                <a:effectLst/>
                <a:latin typeface="open sans" panose="020B0606030504020204" pitchFamily="34" charset="0"/>
              </a:rPr>
              <a:t>the national campaign will address the stigma and discrimination that people with a substance use disorder face through an awareness campaign, a podcast, and workshops and trainings for key stakeholders and the public. The campaign will also focus on data collection to measure the incidence and prevalence of stigma, as well as the effectiveness of interventions and resources.</a:t>
            </a:r>
          </a:p>
          <a:p>
            <a:endParaRPr lang="en-US" b="0" i="0" dirty="0">
              <a:solidFill>
                <a:srgbClr val="000000"/>
              </a:solidFill>
              <a:effectLst/>
              <a:latin typeface="open sans" panose="020B0606030504020204" pitchFamily="34" charset="0"/>
            </a:endParaRPr>
          </a:p>
          <a:p>
            <a:endParaRPr lang="en-US" dirty="0"/>
          </a:p>
          <a:p>
            <a:r>
              <a:rPr lang="en-US" dirty="0"/>
              <a:t>https://recoveryreinvented.com/about/</a:t>
            </a:r>
          </a:p>
          <a:p>
            <a:r>
              <a:rPr lang="en-US" dirty="0"/>
              <a:t>https://recoveryreinvented.com/wp-content/uploads/2019/11/Language-of-Recovery-terminology.pdf</a:t>
            </a:r>
          </a:p>
          <a:p>
            <a:endParaRPr lang="en-US" dirty="0"/>
          </a:p>
        </p:txBody>
      </p:sp>
      <p:sp>
        <p:nvSpPr>
          <p:cNvPr id="4" name="Slide Number Placeholder 3"/>
          <p:cNvSpPr>
            <a:spLocks noGrp="1"/>
          </p:cNvSpPr>
          <p:nvPr>
            <p:ph type="sldNum" sz="quarter" idx="5"/>
          </p:nvPr>
        </p:nvSpPr>
        <p:spPr/>
        <p:txBody>
          <a:bodyPr/>
          <a:lstStyle/>
          <a:p>
            <a:fld id="{69968B0F-D69C-4828-BC66-34B028F6BC84}" type="slidenum">
              <a:rPr lang="en-US" smtClean="0"/>
              <a:t>51</a:t>
            </a:fld>
            <a:endParaRPr lang="en-US"/>
          </a:p>
        </p:txBody>
      </p:sp>
    </p:spTree>
    <p:extLst>
      <p:ext uri="{BB962C8B-B14F-4D97-AF65-F5344CB8AC3E}">
        <p14:creationId xmlns:p14="http://schemas.microsoft.com/office/powerpoint/2010/main" val="282516055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Fill with Care </a:t>
            </a:r>
          </a:p>
          <a:p>
            <a:r>
              <a:rPr lang="en-US" dirty="0"/>
              <a:t>Using prescriptions and Preventing OD https://www.behavioralhealth.nd.gov/opioids/addiction</a:t>
            </a:r>
          </a:p>
          <a:p>
            <a:r>
              <a:rPr lang="en-US" b="0" i="0" dirty="0">
                <a:solidFill>
                  <a:srgbClr val="737373"/>
                </a:solidFill>
                <a:effectLst/>
                <a:latin typeface="Roboto Condensed"/>
              </a:rPr>
              <a:t>Also incudes information on Understanding Addiction: The good news is, addiction to opioids - or Opioid Use Disorder - is a treatable chronic disease. The best treatment for Opioid Use Disorder is FDA-approved medication (such as buprenorphine or methadone) in combination with behavioral therapy. </a:t>
            </a:r>
            <a:r>
              <a:rPr lang="en-US" b="0" i="0" dirty="0">
                <a:solidFill>
                  <a:srgbClr val="404745"/>
                </a:solidFill>
                <a:effectLst/>
                <a:latin typeface="Roboto"/>
              </a:rPr>
              <a:t>Learn more about the impact of opioids and request a free Narcan kit. Every aspect of the opioid crisis requires great care. From understanding the risks and benefits of pain medications to knowing the signs of addiction, to recognizing an overdose and knowing how to help - there are ways all of us can care for each other and ourselves. Fill your understanding of opioids with care, and together we'll protect North Dakota.</a:t>
            </a:r>
            <a:endParaRPr lang="en-US" b="0" i="0" dirty="0">
              <a:solidFill>
                <a:srgbClr val="737373"/>
              </a:solidFill>
              <a:effectLst/>
              <a:latin typeface="Roboto Condensed"/>
            </a:endParaRPr>
          </a:p>
          <a:p>
            <a:endParaRPr lang="en-US" b="0" i="0" dirty="0">
              <a:solidFill>
                <a:srgbClr val="737373"/>
              </a:solidFill>
              <a:effectLst/>
              <a:latin typeface="Roboto Condensed"/>
            </a:endParaRPr>
          </a:p>
          <a:p>
            <a:r>
              <a:rPr lang="en-US" b="1" i="0" dirty="0">
                <a:solidFill>
                  <a:srgbClr val="737373"/>
                </a:solidFill>
                <a:effectLst/>
                <a:latin typeface="Roboto Condensed"/>
              </a:rPr>
              <a:t>Recovery Reinvented  https://recoveryreinvented.com/about/</a:t>
            </a:r>
          </a:p>
          <a:p>
            <a:r>
              <a:rPr lang="en-US" b="0" i="0" dirty="0">
                <a:solidFill>
                  <a:srgbClr val="201F1F"/>
                </a:solidFill>
                <a:effectLst/>
                <a:latin typeface="Roboto"/>
              </a:rPr>
              <a:t>Recovery Reinvented is an ongoing series of innovative practices and initiatives to eliminate the shame and stigma of addiction in North Dakota. We are uniting to find solutions to help people in our state affected by the disease of addiction with proven </a:t>
            </a:r>
            <a:r>
              <a:rPr lang="en-US" b="1" i="0" u="none" strike="noStrike" dirty="0">
                <a:solidFill>
                  <a:srgbClr val="58B0D3"/>
                </a:solidFill>
                <a:effectLst/>
                <a:latin typeface="Roboto"/>
                <a:hlinkClick r:id="rId3"/>
              </a:rPr>
              <a:t>prevention</a:t>
            </a:r>
            <a:r>
              <a:rPr lang="en-US" b="0" i="0" dirty="0">
                <a:solidFill>
                  <a:srgbClr val="201F1F"/>
                </a:solidFill>
                <a:effectLst/>
                <a:latin typeface="Roboto"/>
              </a:rPr>
              <a:t>, </a:t>
            </a:r>
            <a:r>
              <a:rPr lang="en-US" b="1" i="0" u="none" strike="noStrike" dirty="0">
                <a:solidFill>
                  <a:srgbClr val="58B0D3"/>
                </a:solidFill>
                <a:effectLst/>
                <a:latin typeface="Roboto"/>
                <a:hlinkClick r:id="rId4"/>
              </a:rPr>
              <a:t>treatment and recovery</a:t>
            </a:r>
            <a:r>
              <a:rPr lang="en-US" b="0" i="0" dirty="0">
                <a:solidFill>
                  <a:srgbClr val="201F1F"/>
                </a:solidFill>
                <a:effectLst/>
                <a:latin typeface="Roboto"/>
              </a:rPr>
              <a:t> approaches.</a:t>
            </a:r>
            <a:endParaRPr lang="en-US" dirty="0"/>
          </a:p>
          <a:p>
            <a:endParaRPr lang="en-US" dirty="0"/>
          </a:p>
          <a:p>
            <a:endParaRPr lang="en-US" dirty="0"/>
          </a:p>
          <a:p>
            <a:r>
              <a:rPr lang="en-US" b="1" dirty="0"/>
              <a:t>Stop Overdose  https://prevention.nd.gov/ </a:t>
            </a:r>
          </a:p>
          <a:p>
            <a:r>
              <a:rPr lang="en-US" b="0" i="0" dirty="0">
                <a:solidFill>
                  <a:srgbClr val="333333"/>
                </a:solidFill>
                <a:effectLst/>
                <a:latin typeface="Open Sans" panose="020B0606030504020204" pitchFamily="34" charset="0"/>
              </a:rPr>
              <a:t>Developed as a resource for law enforcement, pharmacists, and emergency medical service professionals, these materials provide a brief overview of the signs of an opioid overdose, steps for responding to overdose, and how to become approved to carry naloxone.</a:t>
            </a:r>
          </a:p>
          <a:p>
            <a:endParaRPr lang="en-US" dirty="0"/>
          </a:p>
          <a:p>
            <a:r>
              <a:rPr lang="en-US" dirty="0"/>
              <a:t>Jamestown ride to silence stigma  https://www.newsdakota.com/2020/07/06/7th-annual-ride-to-silence-the-stigma/</a:t>
            </a:r>
          </a:p>
          <a:p>
            <a:endParaRPr lang="en-US" dirty="0"/>
          </a:p>
        </p:txBody>
      </p:sp>
      <p:sp>
        <p:nvSpPr>
          <p:cNvPr id="4" name="Slide Number Placeholder 3"/>
          <p:cNvSpPr>
            <a:spLocks noGrp="1"/>
          </p:cNvSpPr>
          <p:nvPr>
            <p:ph type="sldNum" sz="quarter" idx="5"/>
          </p:nvPr>
        </p:nvSpPr>
        <p:spPr/>
        <p:txBody>
          <a:bodyPr/>
          <a:lstStyle/>
          <a:p>
            <a:fld id="{69968B0F-D69C-4828-BC66-34B028F6BC84}" type="slidenum">
              <a:rPr lang="en-US" smtClean="0"/>
              <a:t>52</a:t>
            </a:fld>
            <a:endParaRPr lang="en-US"/>
          </a:p>
        </p:txBody>
      </p:sp>
    </p:spTree>
    <p:extLst>
      <p:ext uri="{BB962C8B-B14F-4D97-AF65-F5344CB8AC3E}">
        <p14:creationId xmlns:p14="http://schemas.microsoft.com/office/powerpoint/2010/main" val="138854300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5407F5E-1248-0D41-AA81-B50EA45314DF}" type="slidenum">
              <a:rPr lang="en-US" smtClean="0"/>
              <a:t>53</a:t>
            </a:fld>
            <a:endParaRPr lang="en-US" dirty="0"/>
          </a:p>
        </p:txBody>
      </p:sp>
    </p:spTree>
    <p:extLst>
      <p:ext uri="{BB962C8B-B14F-4D97-AF65-F5344CB8AC3E}">
        <p14:creationId xmlns:p14="http://schemas.microsoft.com/office/powerpoint/2010/main" val="401159509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a:extLst>
              <a:ext uri="{FF2B5EF4-FFF2-40B4-BE49-F238E27FC236}">
                <a16:creationId xmlns:a16="http://schemas.microsoft.com/office/drawing/2014/main" id="{ACF38D8A-A55F-4D85-BAD3-9F801D9A7B8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8851" name="Notes Placeholder 2">
            <a:extLst>
              <a:ext uri="{FF2B5EF4-FFF2-40B4-BE49-F238E27FC236}">
                <a16:creationId xmlns:a16="http://schemas.microsoft.com/office/drawing/2014/main" id="{82371650-3ACC-4AD8-9C69-011562409EC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One Final Reminder  </a:t>
            </a:r>
          </a:p>
          <a:p>
            <a:endParaRPr lang="en-US" altLang="en-US" dirty="0"/>
          </a:p>
          <a:p>
            <a:r>
              <a:rPr lang="en-US" b="0" i="0" dirty="0">
                <a:solidFill>
                  <a:srgbClr val="575B64"/>
                </a:solidFill>
                <a:effectLst/>
                <a:latin typeface="InterFace"/>
              </a:rPr>
              <a:t>Stigma is not limited to one setting or condition; rather, it is cross-cutting in all communities and populations.</a:t>
            </a:r>
          </a:p>
          <a:p>
            <a:r>
              <a:rPr lang="en-US" altLang="en-US" b="0" i="0" dirty="0">
                <a:solidFill>
                  <a:srgbClr val="575B64"/>
                </a:solidFill>
                <a:effectLst/>
                <a:latin typeface="InterFace"/>
              </a:rPr>
              <a:t>Consider working in partnership with existing groups, task forces, or coalitions, and strive to include as many community segments as you can.</a:t>
            </a:r>
          </a:p>
          <a:p>
            <a:r>
              <a:rPr lang="en-US" altLang="en-US" b="0" i="0" dirty="0">
                <a:solidFill>
                  <a:srgbClr val="575B64"/>
                </a:solidFill>
                <a:effectLst/>
                <a:latin typeface="InterFace"/>
              </a:rPr>
              <a:t>The PTTC website has slide decks on 10 community segments, each emphasizing the importance for that segment, the impact on stigmatized populations, and programs practices or policies shown to be effective at preventing or reducing stigma within that segment.</a:t>
            </a:r>
          </a:p>
          <a:p>
            <a:endParaRPr lang="en-US" altLang="en-US" b="0" i="0" dirty="0">
              <a:solidFill>
                <a:srgbClr val="575B64"/>
              </a:solidFill>
              <a:effectLst/>
              <a:latin typeface="InterFace"/>
            </a:endParaRPr>
          </a:p>
          <a:p>
            <a:endParaRPr lang="en-US" altLang="en-US" dirty="0"/>
          </a:p>
        </p:txBody>
      </p:sp>
      <p:sp>
        <p:nvSpPr>
          <p:cNvPr id="78852" name="Slide Number Placeholder 3">
            <a:extLst>
              <a:ext uri="{FF2B5EF4-FFF2-40B4-BE49-F238E27FC236}">
                <a16:creationId xmlns:a16="http://schemas.microsoft.com/office/drawing/2014/main" id="{2DF9DB77-321C-4AEC-BFC7-9377DFEACF2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63D2318B-13BE-48B1-942B-37BD9C1CA39F}"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457200" rtl="0" eaLnBrk="1" fontAlgn="base" latinLnBrk="0" hangingPunct="1">
                <a:lnSpc>
                  <a:spcPct val="100000"/>
                </a:lnSpc>
                <a:spcBef>
                  <a:spcPct val="0"/>
                </a:spcBef>
                <a:spcAft>
                  <a:spcPct val="0"/>
                </a:spcAft>
                <a:buClrTx/>
                <a:buSzTx/>
                <a:buFontTx/>
                <a:buNone/>
                <a:tabLst/>
                <a:defRPr/>
              </a:pPr>
              <a:t>59</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a:extLst>
              <a:ext uri="{FF2B5EF4-FFF2-40B4-BE49-F238E27FC236}">
                <a16:creationId xmlns:a16="http://schemas.microsoft.com/office/drawing/2014/main" id="{9CF799AF-AE69-4D37-B410-7CF2A5843C7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Notes Placeholder 2">
            <a:extLst>
              <a:ext uri="{FF2B5EF4-FFF2-40B4-BE49-F238E27FC236}">
                <a16:creationId xmlns:a16="http://schemas.microsoft.com/office/drawing/2014/main" id="{A3272B4C-050D-4AFE-8995-68D0FDEA4B4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10000"/>
              </a:lnSpc>
              <a:spcBef>
                <a:spcPct val="0"/>
              </a:spcBef>
              <a:spcAft>
                <a:spcPts val="0"/>
              </a:spcAft>
              <a:buClrTx/>
              <a:buSzTx/>
              <a:buFontTx/>
              <a:buNone/>
              <a:tabLst/>
              <a:defRPr/>
            </a:pPr>
            <a:r>
              <a:rPr lang="en-US" sz="1400" dirty="0"/>
              <a:t>Welcome to this recorded webinar on Preventing and Reducing Stigma </a:t>
            </a:r>
          </a:p>
          <a:p>
            <a:pPr marL="0" marR="0" lvl="0" indent="0" algn="l" defTabSz="914400" rtl="0" eaLnBrk="1" fontAlgn="auto" latinLnBrk="0" hangingPunct="1">
              <a:lnSpc>
                <a:spcPct val="110000"/>
              </a:lnSpc>
              <a:spcBef>
                <a:spcPct val="0"/>
              </a:spcBef>
              <a:spcAft>
                <a:spcPts val="0"/>
              </a:spcAft>
              <a:buClrTx/>
              <a:buSzTx/>
              <a:buFontTx/>
              <a:buNone/>
              <a:tabLst/>
              <a:defRPr/>
            </a:pPr>
            <a:endParaRPr lang="en-US" sz="1400" dirty="0"/>
          </a:p>
          <a:p>
            <a:pPr marL="0" marR="0" lvl="0" indent="0" algn="l" defTabSz="914400" rtl="0" eaLnBrk="1" fontAlgn="auto" latinLnBrk="0" hangingPunct="1">
              <a:lnSpc>
                <a:spcPct val="110000"/>
              </a:lnSpc>
              <a:spcBef>
                <a:spcPct val="0"/>
              </a:spcBef>
              <a:spcAft>
                <a:spcPts val="0"/>
              </a:spcAft>
              <a:buClrTx/>
              <a:buSzTx/>
              <a:buFontTx/>
              <a:buNone/>
              <a:tabLst/>
              <a:defRPr/>
            </a:pPr>
            <a:r>
              <a:rPr lang="en-US" sz="1400" dirty="0"/>
              <a:t>You may be listening today simply to increase your understanding of stigma and how to reduce it,  others of you may be listening as trainers or community mobilizers to prepare yourselves to take action that include making presentations of your own </a:t>
            </a:r>
          </a:p>
          <a:p>
            <a:pPr marL="0" marR="0" lvl="0" indent="0" algn="l" defTabSz="914400" rtl="0" eaLnBrk="1" fontAlgn="auto" latinLnBrk="0" hangingPunct="1">
              <a:lnSpc>
                <a:spcPct val="110000"/>
              </a:lnSpc>
              <a:spcBef>
                <a:spcPct val="0"/>
              </a:spcBef>
              <a:spcAft>
                <a:spcPts val="0"/>
              </a:spcAft>
              <a:buClrTx/>
              <a:buSzTx/>
              <a:buFontTx/>
              <a:buNone/>
              <a:tabLst/>
              <a:defRPr/>
            </a:pPr>
            <a:endParaRPr lang="en-US" sz="1400" dirty="0"/>
          </a:p>
          <a:p>
            <a:pPr marL="0" marR="0" lvl="0" indent="0" algn="l" defTabSz="914400" rtl="0" eaLnBrk="1" fontAlgn="auto" latinLnBrk="0" hangingPunct="1">
              <a:lnSpc>
                <a:spcPct val="110000"/>
              </a:lnSpc>
              <a:spcBef>
                <a:spcPct val="0"/>
              </a:spcBef>
              <a:spcAft>
                <a:spcPts val="0"/>
              </a:spcAft>
              <a:buClrTx/>
              <a:buSzTx/>
              <a:buFontTx/>
              <a:buNone/>
              <a:tabLst/>
              <a:defRPr/>
            </a:pPr>
            <a:r>
              <a:rPr lang="en-US" sz="1400" dirty="0"/>
              <a:t>For those of you who are trainers, keep know that the slides you are about to see can be downloaded and customized  for your own use. </a:t>
            </a:r>
          </a:p>
          <a:p>
            <a:pPr marL="0" marR="0" lvl="0" indent="0" algn="l" defTabSz="914400" rtl="0" eaLnBrk="1" fontAlgn="auto" latinLnBrk="0" hangingPunct="1">
              <a:lnSpc>
                <a:spcPct val="110000"/>
              </a:lnSpc>
              <a:spcBef>
                <a:spcPct val="0"/>
              </a:spcBef>
              <a:spcAft>
                <a:spcPts val="0"/>
              </a:spcAft>
              <a:buClrTx/>
              <a:buSzTx/>
              <a:buFontTx/>
              <a:buNone/>
              <a:tabLst/>
              <a:defRPr/>
            </a:pPr>
            <a:r>
              <a:rPr lang="en-US" sz="1400" dirty="0"/>
              <a:t>As you can see on this title, you can add your local organization or town, and who is presenting </a:t>
            </a:r>
          </a:p>
          <a:p>
            <a:pPr marL="0" marR="0" lvl="0" indent="0" algn="l" defTabSz="914400" rtl="0" eaLnBrk="1" fontAlgn="auto" latinLnBrk="0" hangingPunct="1">
              <a:lnSpc>
                <a:spcPct val="110000"/>
              </a:lnSpc>
              <a:spcBef>
                <a:spcPct val="0"/>
              </a:spcBef>
              <a:spcAft>
                <a:spcPts val="0"/>
              </a:spcAft>
              <a:buClrTx/>
              <a:buSzTx/>
              <a:buFontTx/>
              <a:buNone/>
              <a:tabLst/>
              <a:defRPr/>
            </a:pPr>
            <a:endParaRPr lang="en-US" sz="1400" dirty="0"/>
          </a:p>
          <a:p>
            <a:pPr marL="0" marR="0" lvl="0" indent="0" algn="l" defTabSz="914400" rtl="0" eaLnBrk="1" fontAlgn="auto" latinLnBrk="0" hangingPunct="1">
              <a:lnSpc>
                <a:spcPct val="110000"/>
              </a:lnSpc>
              <a:spcBef>
                <a:spcPct val="0"/>
              </a:spcBef>
              <a:spcAft>
                <a:spcPts val="0"/>
              </a:spcAft>
              <a:buClrTx/>
              <a:buSzTx/>
              <a:buFontTx/>
              <a:buNone/>
              <a:tabLst/>
              <a:defRPr/>
            </a:pPr>
            <a:r>
              <a:rPr lang="en-US" sz="1400" dirty="0"/>
              <a:t>In addition, you will find slide sets focused on individual community sectors or types of professionals such as criminal justice or prevention specialists</a:t>
            </a:r>
          </a:p>
          <a:p>
            <a:pPr marL="0" marR="0" lvl="0" indent="0" algn="l" defTabSz="914400" rtl="0" eaLnBrk="1" fontAlgn="auto" latinLnBrk="0" hangingPunct="1">
              <a:lnSpc>
                <a:spcPct val="110000"/>
              </a:lnSpc>
              <a:spcBef>
                <a:spcPct val="0"/>
              </a:spcBef>
              <a:spcAft>
                <a:spcPts val="0"/>
              </a:spcAft>
              <a:buClrTx/>
              <a:buSzTx/>
              <a:buFontTx/>
              <a:buNone/>
              <a:tabLst/>
              <a:defRPr/>
            </a:pPr>
            <a:endParaRPr lang="en-US" sz="1400" dirty="0"/>
          </a:p>
          <a:p>
            <a:pPr marL="0" marR="0" lvl="0" indent="0" algn="l" defTabSz="914400" rtl="0" eaLnBrk="1" fontAlgn="auto" latinLnBrk="0" hangingPunct="1">
              <a:lnSpc>
                <a:spcPct val="110000"/>
              </a:lnSpc>
              <a:spcBef>
                <a:spcPct val="0"/>
              </a:spcBef>
              <a:spcAft>
                <a:spcPts val="0"/>
              </a:spcAft>
              <a:buClrTx/>
              <a:buSzTx/>
              <a:buFontTx/>
              <a:buNone/>
              <a:tabLst/>
              <a:defRPr/>
            </a:pPr>
            <a:r>
              <a:rPr lang="en-US" sz="1400" dirty="0"/>
              <a:t>We are so glad you joined us to learn about this important topic. </a:t>
            </a:r>
          </a:p>
          <a:p>
            <a:pPr eaLnBrk="1" hangingPunct="1">
              <a:lnSpc>
                <a:spcPct val="110000"/>
              </a:lnSpc>
              <a:spcBef>
                <a:spcPct val="0"/>
              </a:spcBef>
            </a:pPr>
            <a:endParaRPr lang="en-US" altLang="en-US" sz="1400" b="1" dirty="0">
              <a:latin typeface="Arial" panose="020B0604020202020204" pitchFamily="34" charset="0"/>
              <a:cs typeface="Arial" panose="020B0604020202020204" pitchFamily="34" charset="0"/>
            </a:endParaRPr>
          </a:p>
          <a:p>
            <a:pPr eaLnBrk="1" hangingPunct="1">
              <a:lnSpc>
                <a:spcPct val="110000"/>
              </a:lnSpc>
              <a:spcBef>
                <a:spcPct val="0"/>
              </a:spcBef>
            </a:pPr>
            <a:r>
              <a:rPr lang="en-US" altLang="en-US" sz="1400" b="1" dirty="0">
                <a:latin typeface="Arial" panose="020B0604020202020204" pitchFamily="34" charset="0"/>
                <a:cs typeface="Arial" panose="020B0604020202020204" pitchFamily="34" charset="0"/>
              </a:rPr>
              <a:t>This slide serves as a placeholder for you to insert basic information on stigma form the “Stigma basics slide deck” </a:t>
            </a:r>
          </a:p>
          <a:p>
            <a:pPr eaLnBrk="1" hangingPunct="1">
              <a:spcBef>
                <a:spcPct val="0"/>
              </a:spcBef>
            </a:pPr>
            <a:endParaRPr lang="en-US" altLang="en-US" dirty="0"/>
          </a:p>
        </p:txBody>
      </p:sp>
      <p:sp>
        <p:nvSpPr>
          <p:cNvPr id="39940" name="Slide Number Placeholder 3">
            <a:extLst>
              <a:ext uri="{FF2B5EF4-FFF2-40B4-BE49-F238E27FC236}">
                <a16:creationId xmlns:a16="http://schemas.microsoft.com/office/drawing/2014/main" id="{1A92EA51-818B-4F7E-9403-477EBC44B44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55650" indent="-290513">
              <a:defRPr>
                <a:solidFill>
                  <a:schemeClr val="tx1"/>
                </a:solidFill>
                <a:latin typeface="Calibri" panose="020F0502020204030204" pitchFamily="34" charset="0"/>
              </a:defRPr>
            </a:lvl2pPr>
            <a:lvl3pPr marL="1163638" indent="-231775">
              <a:defRPr>
                <a:solidFill>
                  <a:schemeClr val="tx1"/>
                </a:solidFill>
                <a:latin typeface="Calibri" panose="020F0502020204030204" pitchFamily="34" charset="0"/>
              </a:defRPr>
            </a:lvl3pPr>
            <a:lvl4pPr marL="1630363" indent="-231775">
              <a:defRPr>
                <a:solidFill>
                  <a:schemeClr val="tx1"/>
                </a:solidFill>
                <a:latin typeface="Calibri" panose="020F0502020204030204" pitchFamily="34" charset="0"/>
              </a:defRPr>
            </a:lvl4pPr>
            <a:lvl5pPr marL="2095500" indent="-231775">
              <a:defRPr>
                <a:solidFill>
                  <a:schemeClr val="tx1"/>
                </a:solidFill>
                <a:latin typeface="Calibri" panose="020F0502020204030204" pitchFamily="34" charset="0"/>
              </a:defRPr>
            </a:lvl5pPr>
            <a:lvl6pPr marL="2552700" indent="-231775" defTabSz="457200" eaLnBrk="0" fontAlgn="base" hangingPunct="0">
              <a:spcBef>
                <a:spcPct val="0"/>
              </a:spcBef>
              <a:spcAft>
                <a:spcPct val="0"/>
              </a:spcAft>
              <a:defRPr>
                <a:solidFill>
                  <a:schemeClr val="tx1"/>
                </a:solidFill>
                <a:latin typeface="Calibri" panose="020F0502020204030204" pitchFamily="34" charset="0"/>
              </a:defRPr>
            </a:lvl6pPr>
            <a:lvl7pPr marL="3009900" indent="-231775" defTabSz="457200" eaLnBrk="0" fontAlgn="base" hangingPunct="0">
              <a:spcBef>
                <a:spcPct val="0"/>
              </a:spcBef>
              <a:spcAft>
                <a:spcPct val="0"/>
              </a:spcAft>
              <a:defRPr>
                <a:solidFill>
                  <a:schemeClr val="tx1"/>
                </a:solidFill>
                <a:latin typeface="Calibri" panose="020F0502020204030204" pitchFamily="34" charset="0"/>
              </a:defRPr>
            </a:lvl7pPr>
            <a:lvl8pPr marL="3467100" indent="-231775" defTabSz="457200" eaLnBrk="0" fontAlgn="base" hangingPunct="0">
              <a:spcBef>
                <a:spcPct val="0"/>
              </a:spcBef>
              <a:spcAft>
                <a:spcPct val="0"/>
              </a:spcAft>
              <a:defRPr>
                <a:solidFill>
                  <a:schemeClr val="tx1"/>
                </a:solidFill>
                <a:latin typeface="Calibri" panose="020F0502020204030204" pitchFamily="34" charset="0"/>
              </a:defRPr>
            </a:lvl8pPr>
            <a:lvl9pPr marL="3924300" indent="-231775" defTabSz="4572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6AB813FA-6A9D-4D75-A293-6899FB5494F1}"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457200" rtl="0" eaLnBrk="1" fontAlgn="base" latinLnBrk="0" hangingPunct="1">
                <a:lnSpc>
                  <a:spcPct val="100000"/>
                </a:lnSpc>
                <a:spcBef>
                  <a:spcPct val="0"/>
                </a:spcBef>
                <a:spcAft>
                  <a:spcPct val="0"/>
                </a:spcAft>
                <a:buClrTx/>
                <a:buSzTx/>
                <a:buFontTx/>
                <a:buNone/>
                <a:tabLst/>
                <a:defRPr/>
              </a:pPr>
              <a:t>60</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6182833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a:extLst>
              <a:ext uri="{FF2B5EF4-FFF2-40B4-BE49-F238E27FC236}">
                <a16:creationId xmlns:a16="http://schemas.microsoft.com/office/drawing/2014/main" id="{1370A44F-8667-4888-A0FA-CFE5EF9DF7A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E25324DC-14A6-49A5-87F2-92928B29C702}"/>
              </a:ext>
            </a:extLst>
          </p:cNvPr>
          <p:cNvSpPr>
            <a:spLocks noGrp="1"/>
          </p:cNvSpPr>
          <p:nvPr>
            <p:ph type="body" idx="1"/>
          </p:nvPr>
        </p:nvSpPr>
        <p:spPr/>
        <p:txBody>
          <a:bodyPr/>
          <a:lstStyle/>
          <a:p>
            <a:pPr marL="0" indent="0">
              <a:buFont typeface="+mj-lt"/>
              <a:buNone/>
              <a:defRPr/>
            </a:pPr>
            <a:r>
              <a:rPr lang="en-US" altLang="en-US" sz="1100" dirty="0">
                <a:solidFill>
                  <a:srgbClr val="575B64"/>
                </a:solidFill>
                <a:latin typeface="InterFace"/>
              </a:rPr>
              <a:t>Its important to clarify what we are talking about.  We encourage everybody to take the time to  introduce a basic definition.  </a:t>
            </a:r>
          </a:p>
          <a:p>
            <a:pPr marL="0" indent="0">
              <a:buFont typeface="+mj-lt"/>
              <a:buNone/>
              <a:defRPr/>
            </a:pPr>
            <a:endParaRPr lang="en-US" altLang="en-US" sz="1100" dirty="0">
              <a:solidFill>
                <a:srgbClr val="575B64"/>
              </a:solidFill>
              <a:latin typeface="InterFace"/>
            </a:endParaRPr>
          </a:p>
          <a:p>
            <a:pPr marL="0" indent="0">
              <a:buFont typeface="+mj-lt"/>
              <a:buNone/>
              <a:defRPr/>
            </a:pPr>
            <a:r>
              <a:rPr lang="en-US" altLang="en-US" sz="1100" dirty="0">
                <a:solidFill>
                  <a:srgbClr val="575B64"/>
                </a:solidFill>
                <a:latin typeface="InterFace"/>
              </a:rPr>
              <a:t>This can create stimulate conversation,  provide a foundation for common language, and increase community-wide literacy on this topic of stigma.  </a:t>
            </a:r>
          </a:p>
          <a:p>
            <a:pPr marL="0" indent="0">
              <a:buFont typeface="+mj-lt"/>
              <a:buNone/>
              <a:defRPr/>
            </a:pPr>
            <a:endParaRPr lang="en-US" altLang="en-US" sz="1100" dirty="0">
              <a:solidFill>
                <a:srgbClr val="575B64"/>
              </a:solidFill>
              <a:latin typeface="InterFace"/>
            </a:endParaRPr>
          </a:p>
          <a:p>
            <a:pPr marL="0" indent="0">
              <a:buFont typeface="+mj-lt"/>
              <a:buNone/>
              <a:defRPr/>
            </a:pPr>
            <a:r>
              <a:rPr lang="en-US" altLang="en-US" sz="1100" dirty="0">
                <a:solidFill>
                  <a:srgbClr val="575B64"/>
                </a:solidFill>
                <a:latin typeface="InterFace"/>
              </a:rPr>
              <a:t>This definition comes to us from John Kelly and Casandra </a:t>
            </a:r>
            <a:r>
              <a:rPr lang="en-US" altLang="en-US" sz="1100" dirty="0" err="1">
                <a:solidFill>
                  <a:srgbClr val="575B64"/>
                </a:solidFill>
                <a:latin typeface="InterFace"/>
              </a:rPr>
              <a:t>westerhoff</a:t>
            </a:r>
            <a:r>
              <a:rPr lang="en-US" altLang="en-US" sz="1100" dirty="0">
                <a:solidFill>
                  <a:srgbClr val="575B64"/>
                </a:solidFill>
                <a:latin typeface="InterFace"/>
              </a:rPr>
              <a:t>, two important researchers in the field and major contributors to our current understanding of the importance of language.   You will hear more about that later in this recoding. </a:t>
            </a:r>
          </a:p>
          <a:p>
            <a:pPr marL="0" indent="0">
              <a:buFont typeface="+mj-lt"/>
              <a:buNone/>
              <a:defRPr/>
            </a:pPr>
            <a:endParaRPr lang="en-US" altLang="en-US" sz="1100" dirty="0">
              <a:solidFill>
                <a:srgbClr val="575B64"/>
              </a:solidFill>
              <a:latin typeface="InterFace"/>
            </a:endParaRPr>
          </a:p>
          <a:p>
            <a:pPr marL="0" indent="0">
              <a:buFont typeface="+mj-lt"/>
              <a:buNone/>
              <a:defRPr/>
            </a:pPr>
            <a:r>
              <a:rPr lang="en-US" altLang="en-US" sz="1100" dirty="0">
                <a:solidFill>
                  <a:srgbClr val="575B64"/>
                </a:solidFill>
                <a:latin typeface="InterFace"/>
              </a:rPr>
              <a:t>So a basic definition states: </a:t>
            </a:r>
          </a:p>
          <a:p>
            <a:pPr marL="0" indent="0">
              <a:buFont typeface="+mj-lt"/>
              <a:buNone/>
              <a:defRPr/>
            </a:pPr>
            <a:endParaRPr lang="en-US" altLang="en-US" sz="1100" dirty="0">
              <a:solidFill>
                <a:srgbClr val="575B64"/>
              </a:solidFill>
              <a:latin typeface="InterFace"/>
            </a:endParaRPr>
          </a:p>
          <a:p>
            <a:pPr marL="0" indent="0">
              <a:buFont typeface="+mj-lt"/>
              <a:buNone/>
              <a:defRPr/>
            </a:pPr>
            <a:r>
              <a:rPr lang="en-US" altLang="en-US" sz="1100" dirty="0">
                <a:solidFill>
                  <a:srgbClr val="575B64"/>
                </a:solidFill>
                <a:latin typeface="InterFace"/>
              </a:rPr>
              <a:t>“</a:t>
            </a:r>
            <a:r>
              <a:rPr lang="en-US" altLang="en-US" dirty="0">
                <a:latin typeface="InterFace"/>
              </a:rPr>
              <a:t>Stigma can be understood as an attribute, behavior, or reputation that is socially discrediting, and substance-related problems appear to be particularly susceptible to stigma.”</a:t>
            </a:r>
          </a:p>
          <a:p>
            <a:pPr marL="0" indent="0">
              <a:buFont typeface="+mj-lt"/>
              <a:buNone/>
              <a:defRPr/>
            </a:pPr>
            <a:endParaRPr lang="en-US" altLang="en-US" dirty="0">
              <a:latin typeface="InterFace"/>
            </a:endParaRPr>
          </a:p>
          <a:p>
            <a:pPr marL="0" indent="0">
              <a:buFont typeface="+mj-lt"/>
              <a:buNone/>
              <a:defRPr/>
            </a:pPr>
            <a:r>
              <a:rPr lang="en-US" altLang="en-US" dirty="0">
                <a:latin typeface="InterFace"/>
              </a:rPr>
              <a:t>Now take a minute to assess how this definition squares with your own beliefs</a:t>
            </a:r>
          </a:p>
          <a:p>
            <a:pPr marL="228600" indent="-228600">
              <a:buFont typeface="+mj-lt"/>
              <a:buAutoNum type="arabicPeriod"/>
              <a:defRPr/>
            </a:pPr>
            <a:endParaRPr lang="en-US" altLang="en-US" dirty="0">
              <a:latin typeface="InterFace"/>
            </a:endParaRPr>
          </a:p>
          <a:p>
            <a:pPr marL="228600" indent="-228600">
              <a:buFont typeface="Wingdings" panose="05000000000000000000" pitchFamily="2" charset="2"/>
              <a:buChar char="ü"/>
              <a:defRPr/>
            </a:pPr>
            <a:r>
              <a:rPr lang="en-US" altLang="en-US" b="1" i="1" dirty="0">
                <a:latin typeface="InterFace"/>
              </a:rPr>
              <a:t>Tip: Invite people to react to this definition. In particular, please comment on the language in this definition that squares with what you  believe.</a:t>
            </a:r>
          </a:p>
          <a:p>
            <a:pPr marL="171450" indent="-171450">
              <a:buFont typeface="Wingdings" panose="05000000000000000000" pitchFamily="2" charset="2"/>
              <a:buChar char="ü"/>
              <a:defRPr/>
            </a:pPr>
            <a:endParaRPr lang="en-US" altLang="en-US" sz="1100" b="1" i="1" dirty="0">
              <a:solidFill>
                <a:srgbClr val="575B64"/>
              </a:solidFill>
              <a:latin typeface="InterFace"/>
            </a:endParaRPr>
          </a:p>
          <a:p>
            <a:pPr>
              <a:defRPr/>
            </a:pPr>
            <a:endParaRPr lang="en-US" dirty="0"/>
          </a:p>
        </p:txBody>
      </p:sp>
      <p:sp>
        <p:nvSpPr>
          <p:cNvPr id="44036" name="Slide Number Placeholder 3">
            <a:extLst>
              <a:ext uri="{FF2B5EF4-FFF2-40B4-BE49-F238E27FC236}">
                <a16:creationId xmlns:a16="http://schemas.microsoft.com/office/drawing/2014/main" id="{C3EC5CCB-FE94-4AD7-821F-993698E8770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24BD822C-BA24-4186-A526-4E14937A28B3}"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457200" rtl="0" eaLnBrk="1" fontAlgn="base" latinLnBrk="0" hangingPunct="1">
                <a:lnSpc>
                  <a:spcPct val="100000"/>
                </a:lnSpc>
                <a:spcBef>
                  <a:spcPct val="0"/>
                </a:spcBef>
                <a:spcAft>
                  <a:spcPct val="0"/>
                </a:spcAft>
                <a:buClrTx/>
                <a:buSzTx/>
                <a:buFontTx/>
                <a:buNone/>
                <a:tabLst/>
                <a:defRPr/>
              </a:pPr>
              <a:t>5</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a:extLst>
              <a:ext uri="{FF2B5EF4-FFF2-40B4-BE49-F238E27FC236}">
                <a16:creationId xmlns:a16="http://schemas.microsoft.com/office/drawing/2014/main" id="{92A464BC-6044-4F47-BBA9-9CE89E2D1BF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Notes Placeholder 2">
            <a:extLst>
              <a:ext uri="{FF2B5EF4-FFF2-40B4-BE49-F238E27FC236}">
                <a16:creationId xmlns:a16="http://schemas.microsoft.com/office/drawing/2014/main" id="{7FEE01D2-A676-4391-AB6E-9D6B10915A37}"/>
              </a:ext>
            </a:extLst>
          </p:cNvPr>
          <p:cNvSpPr>
            <a:spLocks noGrp="1" noChangeArrowheads="1"/>
          </p:cNvSpPr>
          <p:nvPr>
            <p:ph type="body" idx="1"/>
          </p:nvPr>
        </p:nvSpPr>
        <p:spPr bwMode="auto"/>
        <p:txBody>
          <a:bodyPr wrap="square" numCol="1" anchor="t" anchorCtr="0" compatLnSpc="1">
            <a:prstTxWarp prst="textNoShape">
              <a:avLst/>
            </a:prstTxWarp>
          </a:bodyPr>
          <a:lstStyle/>
          <a:p>
            <a:pPr>
              <a:buFont typeface="+mj-lt"/>
              <a:buNone/>
              <a:defRPr/>
            </a:pPr>
            <a:r>
              <a:rPr lang="en-US" b="1" i="1" dirty="0">
                <a:solidFill>
                  <a:srgbClr val="000000"/>
                </a:solidFill>
                <a:latin typeface="Times New Roman" panose="02020603050405020304" pitchFamily="18" charset="0"/>
              </a:rPr>
              <a:t>Lets now look at stigma as components</a:t>
            </a:r>
          </a:p>
          <a:p>
            <a:pPr>
              <a:buFont typeface="+mj-lt"/>
              <a:buNone/>
              <a:defRPr/>
            </a:pPr>
            <a:endParaRPr lang="en-US" dirty="0">
              <a:solidFill>
                <a:srgbClr val="000000"/>
              </a:solidFill>
              <a:latin typeface="Times New Roman" panose="02020603050405020304" pitchFamily="18" charset="0"/>
            </a:endParaRPr>
          </a:p>
          <a:p>
            <a:pPr marL="228600" indent="-228600">
              <a:buFont typeface="+mj-lt"/>
              <a:buAutoNum type="arabicPeriod"/>
              <a:defRPr/>
            </a:pPr>
            <a:r>
              <a:rPr lang="en-US" b="1" dirty="0">
                <a:solidFill>
                  <a:srgbClr val="000000"/>
                </a:solidFill>
                <a:latin typeface="Times New Roman" panose="02020603050405020304" pitchFamily="18" charset="0"/>
              </a:rPr>
              <a:t>Stereotypes:</a:t>
            </a:r>
            <a:r>
              <a:rPr lang="en-US" dirty="0">
                <a:solidFill>
                  <a:srgbClr val="000000"/>
                </a:solidFill>
                <a:latin typeface="Times New Roman" panose="02020603050405020304" pitchFamily="18" charset="0"/>
              </a:rPr>
              <a:t> </a:t>
            </a:r>
            <a:r>
              <a:rPr lang="en-US" dirty="0"/>
              <a:t>Ideas and attitudes assigned to </a:t>
            </a:r>
            <a:r>
              <a:rPr lang="en-US" b="1" dirty="0"/>
              <a:t>labeled</a:t>
            </a:r>
            <a:r>
              <a:rPr lang="en-US" dirty="0"/>
              <a:t> social entities </a:t>
            </a:r>
          </a:p>
          <a:p>
            <a:pPr marL="228600" indent="-228600">
              <a:buFont typeface="+mj-lt"/>
              <a:buAutoNum type="arabicPeriod"/>
              <a:defRPr/>
            </a:pPr>
            <a:r>
              <a:rPr lang="en-US" b="1" dirty="0">
                <a:solidFill>
                  <a:srgbClr val="000000"/>
                </a:solidFill>
                <a:latin typeface="Times New Roman" panose="02020603050405020304" pitchFamily="18" charset="0"/>
              </a:rPr>
              <a:t>Prejudice: </a:t>
            </a:r>
            <a:r>
              <a:rPr lang="en-US" dirty="0"/>
              <a:t>Endorsement of negative beliefs and attitudes within those stereotypes </a:t>
            </a:r>
          </a:p>
          <a:p>
            <a:pPr marL="228600" indent="-228600">
              <a:buFont typeface="+mj-lt"/>
              <a:buAutoNum type="arabicPeriod"/>
              <a:defRPr/>
            </a:pPr>
            <a:r>
              <a:rPr lang="en-US" b="1" dirty="0"/>
              <a:t>Discrimination</a:t>
            </a:r>
            <a:r>
              <a:rPr lang="en-US" dirty="0"/>
              <a:t> Behaviors that </a:t>
            </a:r>
            <a:r>
              <a:rPr lang="en-US" b="1" dirty="0"/>
              <a:t>act </a:t>
            </a:r>
            <a:r>
              <a:rPr lang="en-US" dirty="0"/>
              <a:t>to endorse and reinforce stereotypes, and disadvantage those labeled </a:t>
            </a:r>
          </a:p>
          <a:p>
            <a:pPr marL="0" indent="0">
              <a:buFont typeface="+mj-lt"/>
              <a:buNone/>
              <a:defRPr/>
            </a:pPr>
            <a:endParaRPr lang="en-US" altLang="en-US" dirty="0"/>
          </a:p>
          <a:p>
            <a:pPr marL="0" indent="0">
              <a:buFont typeface="+mj-lt"/>
              <a:buNone/>
              <a:defRPr/>
            </a:pPr>
            <a:endParaRPr lang="en-US" altLang="en-US" dirty="0"/>
          </a:p>
          <a:p>
            <a:pPr marL="0" indent="0">
              <a:buFont typeface="+mj-lt"/>
              <a:buNone/>
              <a:defRPr/>
            </a:pPr>
            <a:r>
              <a:rPr lang="en-US" dirty="0"/>
              <a:t>Stigma is frequently conferred through labels, which are at times </a:t>
            </a:r>
            <a:r>
              <a:rPr lang="en-US" b="1" dirty="0"/>
              <a:t>officially sanctioned </a:t>
            </a:r>
            <a:r>
              <a:rPr lang="en-US" dirty="0"/>
              <a:t>terms encoded by official agents of (e.g., “mentally ill” by the medical profession, “criminal” by the justice system)  intentional or not this perpetuates negative beliefs.  </a:t>
            </a:r>
          </a:p>
          <a:p>
            <a:pPr marL="0" indent="0">
              <a:buFont typeface="+mj-lt"/>
              <a:buNone/>
              <a:defRPr/>
            </a:pPr>
            <a:endParaRPr lang="en-US" dirty="0"/>
          </a:p>
          <a:p>
            <a:pPr marL="0" indent="0">
              <a:buFont typeface="+mj-lt"/>
              <a:buNone/>
              <a:defRPr/>
            </a:pPr>
            <a:r>
              <a:rPr lang="en-US" dirty="0"/>
              <a:t>It also happens </a:t>
            </a:r>
            <a:r>
              <a:rPr lang="en-US" b="1" dirty="0"/>
              <a:t>informally</a:t>
            </a:r>
            <a:r>
              <a:rPr lang="en-US" dirty="0"/>
              <a:t> (e.g., anyone referring to an entire race of individua's as “lazy”) sets up the negative belief and leading to prejudice.</a:t>
            </a:r>
          </a:p>
          <a:p>
            <a:pPr marL="0" indent="0">
              <a:buFont typeface="+mj-lt"/>
              <a:buNone/>
              <a:defRPr/>
            </a:pPr>
            <a:endParaRPr lang="en-US" dirty="0"/>
          </a:p>
          <a:p>
            <a:pPr marL="0" indent="0">
              <a:buFont typeface="+mj-lt"/>
              <a:buNone/>
              <a:defRPr/>
            </a:pPr>
            <a:r>
              <a:rPr lang="en-US" dirty="0"/>
              <a:t>To be clear    labels produce </a:t>
            </a:r>
            <a:r>
              <a:rPr lang="en-US" b="1" dirty="0"/>
              <a:t>stereotypes</a:t>
            </a:r>
            <a:r>
              <a:rPr lang="en-US" dirty="0"/>
              <a:t>    with variable levels of negative social consequences of </a:t>
            </a:r>
            <a:r>
              <a:rPr lang="en-US" b="1" dirty="0"/>
              <a:t>prejudice </a:t>
            </a:r>
            <a:r>
              <a:rPr lang="en-US" dirty="0"/>
              <a:t> often leading to  </a:t>
            </a:r>
            <a:r>
              <a:rPr lang="en-US" b="1" dirty="0"/>
              <a:t>discrimination</a:t>
            </a:r>
            <a:endParaRPr lang="en-US" dirty="0"/>
          </a:p>
          <a:p>
            <a:pPr marL="0" indent="0">
              <a:buFont typeface="+mj-lt"/>
              <a:buNone/>
              <a:defRPr/>
            </a:pPr>
            <a:endParaRPr lang="en-US" dirty="0"/>
          </a:p>
          <a:p>
            <a:pPr marL="0" marR="0" lvl="0" indent="0" algn="l" defTabSz="914400" rtl="0" eaLnBrk="0" fontAlgn="base" latinLnBrk="0" hangingPunct="0">
              <a:lnSpc>
                <a:spcPct val="100000"/>
              </a:lnSpc>
              <a:spcBef>
                <a:spcPct val="30000"/>
              </a:spcBef>
              <a:spcAft>
                <a:spcPct val="0"/>
              </a:spcAft>
              <a:buClrTx/>
              <a:buSzTx/>
              <a:buFont typeface="+mj-lt"/>
              <a:buNone/>
              <a:tabLst/>
              <a:defRPr/>
            </a:pPr>
            <a:r>
              <a:rPr lang="en-US" altLang="en-US" dirty="0"/>
              <a:t>The word stigma itself is sometimes debated,  some see it as </a:t>
            </a:r>
            <a:r>
              <a:rPr lang="en-US" dirty="0"/>
              <a:t>“a victim word, and prefer “discrimination as a better word for framing the issue” </a:t>
            </a:r>
          </a:p>
          <a:p>
            <a:pPr marL="0" marR="0" lvl="0" indent="0" algn="l" defTabSz="914400" rtl="0" eaLnBrk="0" fontAlgn="base" latinLnBrk="0" hangingPunct="0">
              <a:lnSpc>
                <a:spcPct val="100000"/>
              </a:lnSpc>
              <a:spcBef>
                <a:spcPct val="30000"/>
              </a:spcBef>
              <a:spcAft>
                <a:spcPct val="0"/>
              </a:spcAft>
              <a:buClrTx/>
              <a:buSzTx/>
              <a:buFont typeface="+mj-lt"/>
              <a:buNone/>
              <a:tabLst/>
              <a:defRPr/>
            </a:pPr>
            <a:r>
              <a:rPr lang="en-US" altLang="en-US" dirty="0"/>
              <a:t>While I would agree that its important that all of us play a role in shaping perceptions, I think its also important to bring people together,  meaning don’t get hung up about political correctness.  Instead focus on where you and a colleague can agree.  Be gentle with folks who use stigmatizing language,  its almost always unintentional.  A gentle reminder about language in private is always more productive than a public reprimand. </a:t>
            </a:r>
          </a:p>
          <a:p>
            <a:pPr marL="0" indent="0">
              <a:buFont typeface="+mj-lt"/>
              <a:buNone/>
              <a:defRPr/>
            </a:pPr>
            <a:endParaRPr lang="en-US" dirty="0"/>
          </a:p>
          <a:p>
            <a:pPr marL="0" indent="0">
              <a:buFont typeface="+mj-lt"/>
              <a:buNone/>
              <a:defRPr/>
            </a:pPr>
            <a:endParaRPr lang="en-US" altLang="en-US" dirty="0"/>
          </a:p>
          <a:p>
            <a:pPr marL="228600" indent="-228600">
              <a:buFont typeface="+mj-lt"/>
              <a:buAutoNum type="arabicPeriod"/>
              <a:defRPr/>
            </a:pPr>
            <a:endParaRPr lang="en-US" altLang="en-US" dirty="0"/>
          </a:p>
          <a:p>
            <a:pPr>
              <a:buFont typeface="+mj-lt"/>
              <a:buNone/>
              <a:defRPr/>
            </a:pPr>
            <a:endParaRPr lang="en-US" altLang="en-US" dirty="0"/>
          </a:p>
          <a:p>
            <a:pPr>
              <a:buFont typeface="+mj-lt"/>
              <a:buNone/>
              <a:defRPr/>
            </a:pPr>
            <a:endParaRPr lang="en-US" altLang="en-US" dirty="0"/>
          </a:p>
        </p:txBody>
      </p:sp>
      <p:sp>
        <p:nvSpPr>
          <p:cNvPr id="46084" name="Slide Number Placeholder 3">
            <a:extLst>
              <a:ext uri="{FF2B5EF4-FFF2-40B4-BE49-F238E27FC236}">
                <a16:creationId xmlns:a16="http://schemas.microsoft.com/office/drawing/2014/main" id="{412D184A-8524-4DCC-AACE-446A8E6287F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D8A04623-38FA-4589-8CEB-E7FFEC3278CA}"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457200" rtl="0" eaLnBrk="1" fontAlgn="base" latinLnBrk="0" hangingPunct="1">
                <a:lnSpc>
                  <a:spcPct val="100000"/>
                </a:lnSpc>
                <a:spcBef>
                  <a:spcPct val="0"/>
                </a:spcBef>
                <a:spcAft>
                  <a:spcPct val="0"/>
                </a:spcAft>
                <a:buClrTx/>
                <a:buSzTx/>
                <a:buFontTx/>
                <a:buNone/>
                <a:tabLst/>
                <a:defRPr/>
              </a:pPr>
              <a:t>6</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a:extLst>
              <a:ext uri="{FF2B5EF4-FFF2-40B4-BE49-F238E27FC236}">
                <a16:creationId xmlns:a16="http://schemas.microsoft.com/office/drawing/2014/main" id="{FE2FC0C9-95E8-46D3-B23E-ACF62DD11EF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Notes Placeholder 2">
            <a:extLst>
              <a:ext uri="{FF2B5EF4-FFF2-40B4-BE49-F238E27FC236}">
                <a16:creationId xmlns:a16="http://schemas.microsoft.com/office/drawing/2014/main" id="{DE66588C-21B5-4C29-805D-DE50A751CC8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indent="0">
              <a:buFont typeface="Calibri Light" panose="020F0302020204030204" pitchFamily="34" charset="0"/>
              <a:buNone/>
            </a:pPr>
            <a:r>
              <a:rPr lang="en-US" altLang="en-US" dirty="0"/>
              <a:t>Stigma happens on various levels or sometimes described as layers in somewhat of an ecological model</a:t>
            </a:r>
          </a:p>
          <a:p>
            <a:pPr marL="228600" indent="-228600">
              <a:buFont typeface="Calibri Light" panose="020F0302020204030204" pitchFamily="34" charset="0"/>
              <a:buAutoNum type="arabicPeriod"/>
            </a:pPr>
            <a:endParaRPr lang="en-US" altLang="en-US" dirty="0"/>
          </a:p>
          <a:p>
            <a:pPr marL="228600" marR="0" lvl="0" indent="-228600" algn="l" defTabSz="914400" rtl="0" eaLnBrk="0" fontAlgn="base" latinLnBrk="0" hangingPunct="0">
              <a:lnSpc>
                <a:spcPct val="100000"/>
              </a:lnSpc>
              <a:spcBef>
                <a:spcPct val="30000"/>
              </a:spcBef>
              <a:spcAft>
                <a:spcPct val="0"/>
              </a:spcAft>
              <a:buClrTx/>
              <a:buSzTx/>
              <a:buFont typeface="Calibri Light" panose="020F0302020204030204" pitchFamily="34" charset="0"/>
              <a:buAutoNum type="arabicPeriod"/>
              <a:tabLst/>
              <a:defRPr/>
            </a:pPr>
            <a:r>
              <a:rPr lang="en-US" altLang="en-US" b="1" dirty="0"/>
              <a:t>Structural Stigma</a:t>
            </a:r>
            <a:r>
              <a:rPr lang="en-US" altLang="en-US" dirty="0"/>
              <a:t>: Prejudice and discrimination by policies, laws, and constitutional practice; also called institutionalized stigma at the societal level or community level</a:t>
            </a:r>
          </a:p>
          <a:p>
            <a:pPr marL="0" marR="0" lvl="0" indent="0" algn="l" defTabSz="914400" rtl="0" eaLnBrk="0" fontAlgn="base" latinLnBrk="0" hangingPunct="0">
              <a:lnSpc>
                <a:spcPct val="100000"/>
              </a:lnSpc>
              <a:spcBef>
                <a:spcPct val="30000"/>
              </a:spcBef>
              <a:spcAft>
                <a:spcPct val="0"/>
              </a:spcAft>
              <a:buClrTx/>
              <a:buSzTx/>
              <a:buFont typeface="Calibri Light" panose="020F0302020204030204" pitchFamily="34" charset="0"/>
              <a:buNone/>
              <a:tabLst/>
              <a:defRPr/>
            </a:pPr>
            <a:endParaRPr lang="en-US" altLang="en-US" dirty="0"/>
          </a:p>
          <a:p>
            <a:pPr marL="228600" marR="0" lvl="0" indent="-228600" algn="l" defTabSz="914400" rtl="0" eaLnBrk="0" fontAlgn="base" latinLnBrk="0" hangingPunct="0">
              <a:lnSpc>
                <a:spcPct val="100000"/>
              </a:lnSpc>
              <a:spcBef>
                <a:spcPct val="30000"/>
              </a:spcBef>
              <a:spcAft>
                <a:spcPct val="0"/>
              </a:spcAft>
              <a:buClrTx/>
              <a:buSzTx/>
              <a:buFont typeface="Calibri Light" panose="020F0302020204030204" pitchFamily="34" charset="0"/>
              <a:buAutoNum type="arabicPeriod"/>
              <a:tabLst/>
              <a:defRPr/>
            </a:pPr>
            <a:r>
              <a:rPr lang="en-US" altLang="en-US" b="1" dirty="0"/>
              <a:t>Public Stigma</a:t>
            </a:r>
            <a:r>
              <a:rPr lang="en-US" altLang="en-US" dirty="0"/>
              <a:t>: Stereotypes, prejudice, and discrimination </a:t>
            </a:r>
            <a:r>
              <a:rPr lang="en-US" altLang="en-US" b="1" dirty="0"/>
              <a:t>endorsed by the general population  </a:t>
            </a:r>
            <a:r>
              <a:rPr lang="en-US" altLang="en-US" dirty="0">
                <a:solidFill>
                  <a:srgbClr val="000000"/>
                </a:solidFill>
                <a:latin typeface="Times New Roman" panose="02020603050405020304" pitchFamily="18" charset="0"/>
              </a:rPr>
              <a:t>a set of negative attitudes and beliefs that motivate individuals to fear, reject, avoid, and discriminate against people with mental illness.  Unchecked public stigma almost always leads to discrimination</a:t>
            </a:r>
          </a:p>
          <a:p>
            <a:pPr marL="685800" marR="0" lvl="1" indent="-228600" algn="l" defTabSz="914400" rtl="0" eaLnBrk="0" fontAlgn="base" latinLnBrk="0" hangingPunct="0">
              <a:lnSpc>
                <a:spcPct val="100000"/>
              </a:lnSpc>
              <a:spcBef>
                <a:spcPct val="30000"/>
              </a:spcBef>
              <a:spcAft>
                <a:spcPct val="0"/>
              </a:spcAft>
              <a:buClrTx/>
              <a:buSzTx/>
              <a:buFont typeface="Calibri Light" panose="020F0302020204030204" pitchFamily="34" charset="0"/>
              <a:buAutoNum type="arabicPeriod"/>
              <a:tabLst/>
              <a:defRPr/>
            </a:pPr>
            <a:endParaRPr lang="en-US" altLang="en-US" dirty="0">
              <a:solidFill>
                <a:srgbClr val="000000"/>
              </a:solidFill>
              <a:latin typeface="Times New Roman" panose="02020603050405020304" pitchFamily="18" charset="0"/>
            </a:endParaRPr>
          </a:p>
          <a:p>
            <a:pPr marL="457200" marR="0" lvl="1" indent="0" algn="l" defTabSz="914400" rtl="0" eaLnBrk="0" fontAlgn="base" latinLnBrk="0" hangingPunct="0">
              <a:lnSpc>
                <a:spcPct val="100000"/>
              </a:lnSpc>
              <a:spcBef>
                <a:spcPct val="30000"/>
              </a:spcBef>
              <a:spcAft>
                <a:spcPct val="0"/>
              </a:spcAft>
              <a:buClrTx/>
              <a:buSzTx/>
              <a:buFont typeface="Calibri Light" panose="020F0302020204030204" pitchFamily="34" charset="0"/>
              <a:buNone/>
              <a:tabLst/>
              <a:defRPr/>
            </a:pPr>
            <a:r>
              <a:rPr lang="en-US" altLang="en-US" b="1" dirty="0"/>
              <a:t>Public stigma can lead to</a:t>
            </a:r>
            <a:r>
              <a:rPr lang="en-US" altLang="en-US" dirty="0"/>
              <a:t>: − Differential public and political support for treatment policies − Differential public and political support for criminal justice preferences − Barriers to employment/education/training − Reduced housing and social support − Increased social distance (social isolation)</a:t>
            </a:r>
          </a:p>
          <a:p>
            <a:pPr marL="0" marR="0" lvl="0" indent="0" algn="l" defTabSz="914400" rtl="0" eaLnBrk="0" fontAlgn="base" latinLnBrk="0" hangingPunct="0">
              <a:lnSpc>
                <a:spcPct val="100000"/>
              </a:lnSpc>
              <a:spcBef>
                <a:spcPct val="30000"/>
              </a:spcBef>
              <a:spcAft>
                <a:spcPct val="0"/>
              </a:spcAft>
              <a:buClrTx/>
              <a:buSzTx/>
              <a:buFont typeface="Calibri Light" panose="020F0302020204030204" pitchFamily="34" charset="0"/>
              <a:buNone/>
              <a:tabLst/>
              <a:defRPr/>
            </a:pPr>
            <a:endParaRPr lang="en-US" altLang="en-US" b="1" dirty="0"/>
          </a:p>
          <a:p>
            <a:pPr marL="228600" indent="-228600">
              <a:buFont typeface="Calibri Light" panose="020F0302020204030204" pitchFamily="34" charset="0"/>
              <a:buAutoNum type="arabicPeriod"/>
            </a:pPr>
            <a:r>
              <a:rPr lang="en-US" altLang="en-US" b="1" dirty="0"/>
              <a:t>Personal or Self stigma  </a:t>
            </a:r>
            <a:r>
              <a:rPr lang="en-US" altLang="en-US" dirty="0"/>
              <a:t>Internalization of public stigma can lead to Shame/guilt  and  Lowered self-esteem </a:t>
            </a:r>
          </a:p>
          <a:p>
            <a:pPr marL="914400" lvl="2" indent="0">
              <a:buFont typeface="Calibri Light" panose="020F0302020204030204" pitchFamily="34" charset="0"/>
              <a:buNone/>
            </a:pPr>
            <a:r>
              <a:rPr lang="en-US" altLang="en-US" dirty="0"/>
              <a:t>For some self stigma can lead to a lack of problem acknowledgment (I am a bad person rather than an individual with a disorder that needs treatment) This can result in  Delays in help-seeking, Less treatment engagement, and the creation barriers for recovery</a:t>
            </a:r>
          </a:p>
          <a:p>
            <a:pPr marL="228600" indent="-228600">
              <a:buFont typeface="Calibri Light" panose="020F0302020204030204" pitchFamily="34" charset="0"/>
              <a:buAutoNum type="arabicPeriod"/>
            </a:pPr>
            <a:endParaRPr lang="en-US" altLang="en-US" dirty="0"/>
          </a:p>
          <a:p>
            <a:pPr marL="0" indent="0">
              <a:buFont typeface="Calibri Light" panose="020F0302020204030204" pitchFamily="34" charset="0"/>
              <a:buNone/>
            </a:pPr>
            <a:r>
              <a:rPr lang="en-US" altLang="en-US" b="1" dirty="0"/>
              <a:t>All three levels have an impact on successful we can be with treatment outcomes and support in recovery </a:t>
            </a:r>
          </a:p>
        </p:txBody>
      </p:sp>
      <p:sp>
        <p:nvSpPr>
          <p:cNvPr id="48132" name="Slide Number Placeholder 3">
            <a:extLst>
              <a:ext uri="{FF2B5EF4-FFF2-40B4-BE49-F238E27FC236}">
                <a16:creationId xmlns:a16="http://schemas.microsoft.com/office/drawing/2014/main" id="{EA91C598-FA7A-4725-8206-3CC07DA6615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47E7CA35-BD9C-458D-8786-AAEF80460820}"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457200" rtl="0" eaLnBrk="1" fontAlgn="base" latinLnBrk="0" hangingPunct="1">
                <a:lnSpc>
                  <a:spcPct val="100000"/>
                </a:lnSpc>
                <a:spcBef>
                  <a:spcPct val="0"/>
                </a:spcBef>
                <a:spcAft>
                  <a:spcPct val="0"/>
                </a:spcAft>
                <a:buClrTx/>
                <a:buSzTx/>
                <a:buFontTx/>
                <a:buNone/>
                <a:tabLst/>
                <a:defRPr/>
              </a:pPr>
              <a:t>7</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a:extLst>
              <a:ext uri="{FF2B5EF4-FFF2-40B4-BE49-F238E27FC236}">
                <a16:creationId xmlns:a16="http://schemas.microsoft.com/office/drawing/2014/main" id="{8A228B1A-7126-4F8E-A0C9-748B59EACA8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Notes Placeholder 2">
            <a:extLst>
              <a:ext uri="{FF2B5EF4-FFF2-40B4-BE49-F238E27FC236}">
                <a16:creationId xmlns:a16="http://schemas.microsoft.com/office/drawing/2014/main" id="{A9607496-6173-40C7-B175-F65C71F2D82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solidFill>
                  <a:srgbClr val="505151"/>
                </a:solidFill>
                <a:latin typeface="MuseoSans-300"/>
              </a:rPr>
              <a:t>Its sometimes helpful to provide colleague with a few examples</a:t>
            </a:r>
          </a:p>
          <a:p>
            <a:endParaRPr lang="en-US" altLang="en-US" dirty="0">
              <a:solidFill>
                <a:srgbClr val="505151"/>
              </a:solidFill>
              <a:latin typeface="MuseoSans-300"/>
            </a:endParaRPr>
          </a:p>
          <a:p>
            <a:r>
              <a:rPr lang="en-US" altLang="en-US" dirty="0">
                <a:solidFill>
                  <a:srgbClr val="505151"/>
                </a:solidFill>
                <a:latin typeface="MuseoSans-300"/>
              </a:rPr>
              <a:t>Structural stigma exists in public and private institutions, including businesses, the courts, government at all levels, professional groups, school systems, social service agencies, and universities. </a:t>
            </a:r>
            <a:r>
              <a:rPr lang="en-US" altLang="en-US" b="1" dirty="0">
                <a:solidFill>
                  <a:srgbClr val="505151"/>
                </a:solidFill>
                <a:latin typeface="MuseoSans-300"/>
              </a:rPr>
              <a:t>Stigma at the structural level can appear to endorse discrimination, which contributes to public and self-stigma</a:t>
            </a:r>
            <a:r>
              <a:rPr lang="en-US" altLang="en-US" dirty="0">
                <a:solidFill>
                  <a:srgbClr val="505151"/>
                </a:solidFill>
                <a:latin typeface="MuseoSans-300"/>
              </a:rPr>
              <a:t>. </a:t>
            </a:r>
          </a:p>
          <a:p>
            <a:r>
              <a:rPr lang="en-US" altLang="en-US" dirty="0">
                <a:solidFill>
                  <a:srgbClr val="505151"/>
                </a:solidFill>
                <a:latin typeface="MuseoSans-300"/>
              </a:rPr>
              <a:t>	Examples include limits on exercising one’s civil rights, such as serving on a jury or holding a political office, and discriminatory hiring or admissions policies 	based on stereotypes. People with mental and substance use disorders are overrepresented in the criminal justice system, which is both a consequence and a 	source of stigma.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solidFill>
                  <a:srgbClr val="505151"/>
                </a:solidFill>
                <a:latin typeface="MuseoSans-300"/>
              </a:rPr>
              <a:t>	Another example is </a:t>
            </a:r>
            <a:r>
              <a:rPr lang="en-US" altLang="en-US" sz="1200" i="1" dirty="0">
                <a:solidFill>
                  <a:srgbClr val="CB4928"/>
                </a:solidFill>
              </a:rPr>
              <a:t>State health agency boards who make decisions about populations and strategies with no representation of individuals with lived experience</a:t>
            </a:r>
            <a:endParaRPr lang="en-US" altLang="en-US" dirty="0">
              <a:solidFill>
                <a:srgbClr val="505151"/>
              </a:solidFill>
              <a:latin typeface="MuseoSans-300"/>
            </a:endParaRPr>
          </a:p>
          <a:p>
            <a:endParaRPr lang="en-US" altLang="en-US" dirty="0">
              <a:solidFill>
                <a:srgbClr val="505151"/>
              </a:solidFill>
              <a:latin typeface="MuseoSans-300"/>
            </a:endParaRPr>
          </a:p>
          <a:p>
            <a:r>
              <a:rPr lang="en-US" altLang="en-US" dirty="0">
                <a:solidFill>
                  <a:srgbClr val="505151"/>
                </a:solidFill>
                <a:latin typeface="MuseoSans-300"/>
              </a:rPr>
              <a:t>Public stigma is operationalized through the behaviors of individuals and groups of all kinds in society. Relevant groups include educators, employers, health care providers, journalists, police, judges, policy makers, and legislators. With their broad reach, the media have a strong influence on stigma at every level. Despite ongoing and successful efforts to educate media professionals about behavioral disorders, stereotypes of violently mentally ill people are perpetuated in media and social media reports of incidents of mass violence and in public discourse about mental illness. </a:t>
            </a:r>
            <a:r>
              <a:rPr lang="en-US" altLang="en-US" b="1" i="1" dirty="0">
                <a:solidFill>
                  <a:srgbClr val="505151"/>
                </a:solidFill>
                <a:latin typeface="MuseoSans-300"/>
              </a:rPr>
              <a:t>Social media can be a source of stigma or a means of promoting affirming attitudes</a:t>
            </a:r>
            <a:r>
              <a:rPr lang="en-US" altLang="en-US" dirty="0">
                <a:solidFill>
                  <a:srgbClr val="505151"/>
                </a:solidFill>
                <a:latin typeface="MuseoSans-300"/>
              </a:rPr>
              <a:t>. </a:t>
            </a:r>
          </a:p>
          <a:p>
            <a:r>
              <a:rPr lang="en-US" altLang="en-US" dirty="0">
                <a:solidFill>
                  <a:srgbClr val="505151"/>
                </a:solidFill>
                <a:latin typeface="MuseoSans-300"/>
              </a:rPr>
              <a:t>	Example might be the existence of attitudes in your neighborhood regarding the presence of drug activity </a:t>
            </a:r>
          </a:p>
          <a:p>
            <a:r>
              <a:rPr lang="en-US" altLang="en-US" dirty="0">
                <a:solidFill>
                  <a:srgbClr val="505151"/>
                </a:solidFill>
                <a:latin typeface="MuseoSans-300"/>
              </a:rPr>
              <a:t>	I recently saw a news article showing a GIS map showing neighborhood hots spots for overdose and a heat map to reported crime</a:t>
            </a:r>
          </a:p>
          <a:p>
            <a:r>
              <a:rPr lang="en-US" altLang="en-US" dirty="0">
                <a:solidFill>
                  <a:srgbClr val="505151"/>
                </a:solidFill>
                <a:latin typeface="MuseoSans-300"/>
              </a:rPr>
              <a:t>	Sort of unintentional, but without any context that article could perpetuate fear or even create or strengthen existing  stereotypes that individuals with opioid 	use disorders are dangerous</a:t>
            </a:r>
          </a:p>
          <a:p>
            <a:endParaRPr lang="en-US" altLang="en-US" dirty="0">
              <a:solidFill>
                <a:srgbClr val="505151"/>
              </a:solidFill>
              <a:latin typeface="MuseoSans-300"/>
            </a:endParaRPr>
          </a:p>
          <a:p>
            <a:r>
              <a:rPr lang="en-US" altLang="en-US" dirty="0">
                <a:solidFill>
                  <a:srgbClr val="505151"/>
                </a:solidFill>
                <a:latin typeface="MuseoSans-300"/>
              </a:rPr>
              <a:t>Self-stigma reduces self-efficacy and can discourage people from disclosing their conditions for fear of being labeled and subjected to discrimination.   Take time with your colleagues to talk about the damage that self stigma can do.</a:t>
            </a:r>
          </a:p>
          <a:p>
            <a:endParaRPr lang="en-US" altLang="en-US" dirty="0">
              <a:solidFill>
                <a:srgbClr val="505151"/>
              </a:solidFill>
              <a:latin typeface="MuseoSans-300"/>
            </a:endParaRPr>
          </a:p>
          <a:p>
            <a:r>
              <a:rPr lang="en-US" altLang="en-US" dirty="0">
                <a:solidFill>
                  <a:srgbClr val="505151"/>
                </a:solidFill>
                <a:latin typeface="MuseoSans-300"/>
              </a:rPr>
              <a:t>	For example Label avoidance in turn discourages help and as we mentioned a moment ago reduces treatment-seeking on the part of people with mental and 	substance use disorders and their families. </a:t>
            </a:r>
          </a:p>
          <a:p>
            <a:r>
              <a:rPr lang="en-US" altLang="en-US" dirty="0">
                <a:solidFill>
                  <a:srgbClr val="505151"/>
                </a:solidFill>
                <a:latin typeface="MuseoSans-300"/>
              </a:rPr>
              <a:t>	This avoidance creates a barrier to early diagnosis and treatment, adding to the heavy social burden of untreated mental and substance use disorders, 	including chronic disease; costs related to victimization, crime, and incarceration; lost productivity; and premature death. </a:t>
            </a:r>
          </a:p>
          <a:p>
            <a:endParaRPr lang="en-US" altLang="en-US" dirty="0"/>
          </a:p>
        </p:txBody>
      </p:sp>
      <p:sp>
        <p:nvSpPr>
          <p:cNvPr id="50180" name="Slide Number Placeholder 3">
            <a:extLst>
              <a:ext uri="{FF2B5EF4-FFF2-40B4-BE49-F238E27FC236}">
                <a16:creationId xmlns:a16="http://schemas.microsoft.com/office/drawing/2014/main" id="{61EF40BA-731A-43FB-99BE-B809C29D335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5BE409E9-9A73-447C-9E88-9FAA1A3A63ED}"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457200" rtl="0" eaLnBrk="1" fontAlgn="base" latinLnBrk="0" hangingPunct="1">
                <a:lnSpc>
                  <a:spcPct val="100000"/>
                </a:lnSpc>
                <a:spcBef>
                  <a:spcPct val="0"/>
                </a:spcBef>
                <a:spcAft>
                  <a:spcPct val="0"/>
                </a:spcAft>
                <a:buClrTx/>
                <a:buSzTx/>
                <a:buFontTx/>
                <a:buNone/>
                <a:tabLst/>
                <a:defRPr/>
              </a:pPr>
              <a:t>8</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lets will move into a discussion about the impact that the three levels of stigma can have on recovery</a:t>
            </a:r>
          </a:p>
          <a:p>
            <a:endParaRPr lang="en-US" dirty="0"/>
          </a:p>
          <a:p>
            <a:r>
              <a:rPr lang="en-US" dirty="0"/>
              <a:t>Stigma can..</a:t>
            </a:r>
          </a:p>
          <a:p>
            <a:endParaRPr lang="en-US" dirty="0"/>
          </a:p>
          <a:p>
            <a:pPr marL="171450" indent="-171450">
              <a:spcBef>
                <a:spcPts val="3000"/>
              </a:spcBef>
              <a:buFont typeface="Wingdings" panose="05000000000000000000" pitchFamily="2" charset="2"/>
              <a:buChar char="ü"/>
              <a:defRPr/>
            </a:pPr>
            <a:r>
              <a:rPr lang="en-US" altLang="en-US" sz="1200" b="1" dirty="0"/>
              <a:t>Reduce</a:t>
            </a:r>
            <a:r>
              <a:rPr lang="en-US" altLang="en-US" sz="1200" dirty="0"/>
              <a:t> willingness to seek professional help</a:t>
            </a:r>
          </a:p>
          <a:p>
            <a:pPr marL="171450" indent="-171450">
              <a:spcBef>
                <a:spcPts val="1800"/>
              </a:spcBef>
              <a:buFont typeface="Wingdings" panose="05000000000000000000" pitchFamily="2" charset="2"/>
              <a:buChar char="ü"/>
              <a:defRPr/>
            </a:pPr>
            <a:r>
              <a:rPr lang="en-US" altLang="en-US" sz="1200" b="1" dirty="0"/>
              <a:t>Cause</a:t>
            </a:r>
            <a:r>
              <a:rPr lang="en-US" altLang="en-US" sz="1200" dirty="0"/>
              <a:t> reluctance to attend treatment, resulting of some in the noncompletion of treatment </a:t>
            </a:r>
          </a:p>
          <a:p>
            <a:pPr marL="171450" indent="-171450">
              <a:spcBef>
                <a:spcPts val="1800"/>
              </a:spcBef>
              <a:buFont typeface="Wingdings" panose="05000000000000000000" pitchFamily="2" charset="2"/>
              <a:buChar char="ü"/>
              <a:defRPr/>
            </a:pPr>
            <a:r>
              <a:rPr lang="en-US" altLang="en-US" sz="1200" b="1" dirty="0"/>
              <a:t>Limit</a:t>
            </a:r>
            <a:r>
              <a:rPr lang="en-US" altLang="en-US" sz="1200" dirty="0"/>
              <a:t> access to healthcare, housing, and employment</a:t>
            </a:r>
          </a:p>
          <a:p>
            <a:endParaRPr lang="en-US" dirty="0"/>
          </a:p>
        </p:txBody>
      </p:sp>
      <p:sp>
        <p:nvSpPr>
          <p:cNvPr id="4" name="Slide Number Placeholder 3"/>
          <p:cNvSpPr>
            <a:spLocks noGrp="1"/>
          </p:cNvSpPr>
          <p:nvPr>
            <p:ph type="sldNum" sz="quarter" idx="5"/>
          </p:nvPr>
        </p:nvSpPr>
        <p:spPr/>
        <p:txBody>
          <a:bodyPr/>
          <a:lstStyle/>
          <a:p>
            <a:fld id="{69968B0F-D69C-4828-BC66-34B028F6BC84}" type="slidenum">
              <a:rPr lang="en-US" smtClean="0"/>
              <a:t>9</a:t>
            </a:fld>
            <a:endParaRPr lang="en-US"/>
          </a:p>
        </p:txBody>
      </p:sp>
    </p:spTree>
    <p:extLst>
      <p:ext uri="{BB962C8B-B14F-4D97-AF65-F5344CB8AC3E}">
        <p14:creationId xmlns:p14="http://schemas.microsoft.com/office/powerpoint/2010/main" val="64703799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emf"/><Relationship Id="rId1" Type="http://schemas.openxmlformats.org/officeDocument/2006/relationships/slideMaster" Target="../slideMasters/slideMaster1.xml"/><Relationship Id="rId4" Type="http://schemas.openxmlformats.org/officeDocument/2006/relationships/image" Target="../media/image7.emf"/></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emf"/><Relationship Id="rId1" Type="http://schemas.openxmlformats.org/officeDocument/2006/relationships/slideMaster" Target="../slideMasters/slideMaster1.xml"/><Relationship Id="rId4" Type="http://schemas.openxmlformats.org/officeDocument/2006/relationships/image" Target="../media/image10.emf"/></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7" name="Rectangle 6"/>
          <p:cNvSpPr/>
          <p:nvPr userDrawn="1"/>
        </p:nvSpPr>
        <p:spPr>
          <a:xfrm>
            <a:off x="1" y="-1"/>
            <a:ext cx="9150352" cy="6532877"/>
          </a:xfrm>
          <a:prstGeom prst="rect">
            <a:avLst/>
          </a:prstGeom>
          <a:solidFill>
            <a:srgbClr val="F2F2F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3AB6DF"/>
              </a:solidFill>
            </a:endParaRPr>
          </a:p>
        </p:txBody>
      </p:sp>
      <p:sp>
        <p:nvSpPr>
          <p:cNvPr id="2" name="Title 1"/>
          <p:cNvSpPr>
            <a:spLocks noGrp="1"/>
          </p:cNvSpPr>
          <p:nvPr>
            <p:ph type="title"/>
          </p:nvPr>
        </p:nvSpPr>
        <p:spPr>
          <a:xfrm>
            <a:off x="3669664" y="338655"/>
            <a:ext cx="4873311" cy="1143000"/>
          </a:xfrm>
        </p:spPr>
        <p:txBody>
          <a:bodyPr>
            <a:normAutofit/>
          </a:bodyPr>
          <a:lstStyle>
            <a:lvl1pPr marL="0" algn="l" defTabSz="457200" rtl="0" eaLnBrk="1" latinLnBrk="0" hangingPunct="1">
              <a:lnSpc>
                <a:spcPct val="100000"/>
              </a:lnSpc>
              <a:defRPr lang="en-US" sz="2800" b="1" kern="1200" cap="all" dirty="0">
                <a:solidFill>
                  <a:srgbClr val="23466B"/>
                </a:solidFill>
                <a:latin typeface="+mj-lt"/>
                <a:ea typeface="+mn-ea"/>
                <a:cs typeface="Arial"/>
              </a:defRPr>
            </a:lvl1pPr>
          </a:lstStyle>
          <a:p>
            <a:r>
              <a:rPr lang="en-US"/>
              <a:t>Click to edit</a:t>
            </a:r>
          </a:p>
        </p:txBody>
      </p:sp>
      <p:sp>
        <p:nvSpPr>
          <p:cNvPr id="20" name="Rectangle 19"/>
          <p:cNvSpPr/>
          <p:nvPr userDrawn="1"/>
        </p:nvSpPr>
        <p:spPr>
          <a:xfrm>
            <a:off x="0" y="-1"/>
            <a:ext cx="3131366" cy="6532877"/>
          </a:xfrm>
          <a:prstGeom prst="rect">
            <a:avLst/>
          </a:prstGeom>
          <a:solidFill>
            <a:srgbClr val="23466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800" dirty="0">
                <a:solidFill>
                  <a:srgbClr val="F2F2F2"/>
                </a:solidFill>
                <a:latin typeface="+mn-lt"/>
                <a:cs typeface="Calibri"/>
              </a:rPr>
              <a:t> </a:t>
            </a:r>
            <a:endParaRPr lang="en-US" dirty="0"/>
          </a:p>
        </p:txBody>
      </p:sp>
      <p:sp>
        <p:nvSpPr>
          <p:cNvPr id="22" name="Content Placeholder 2"/>
          <p:cNvSpPr>
            <a:spLocks noGrp="1"/>
          </p:cNvSpPr>
          <p:nvPr>
            <p:ph idx="13"/>
          </p:nvPr>
        </p:nvSpPr>
        <p:spPr>
          <a:xfrm>
            <a:off x="536302" y="4130657"/>
            <a:ext cx="2321942" cy="2132904"/>
          </a:xfrm>
          <a:ln>
            <a:noFill/>
          </a:ln>
        </p:spPr>
        <p:txBody>
          <a:bodyPr>
            <a:no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lang="en-US" sz="1600" kern="1200" dirty="0" smtClean="0">
                <a:solidFill>
                  <a:srgbClr val="F2F2F2"/>
                </a:solidFill>
                <a:latin typeface="Soleil Regular"/>
                <a:ea typeface="+mn-ea"/>
                <a:cs typeface="Soleil Regular"/>
              </a:defRPr>
            </a:lvl1pPr>
            <a:lvl2pPr>
              <a:defRPr lang="en-US" sz="1600" kern="1200" dirty="0" smtClean="0">
                <a:solidFill>
                  <a:srgbClr val="F2F2F2"/>
                </a:solidFill>
                <a:latin typeface="Calibri"/>
                <a:ea typeface="+mn-ea"/>
                <a:cs typeface="Calibri"/>
              </a:defRPr>
            </a:lvl2pPr>
            <a:lvl3pPr>
              <a:defRPr lang="en-US" sz="1600" kern="1200" dirty="0" smtClean="0">
                <a:solidFill>
                  <a:srgbClr val="F2F2F2"/>
                </a:solidFill>
                <a:latin typeface="Calibri"/>
                <a:ea typeface="+mn-ea"/>
                <a:cs typeface="Calibri"/>
              </a:defRPr>
            </a:lvl3pPr>
            <a:lvl4pPr>
              <a:defRPr lang="en-US" sz="1600" kern="1200" dirty="0" smtClean="0">
                <a:solidFill>
                  <a:srgbClr val="F2F2F2"/>
                </a:solidFill>
                <a:latin typeface="Calibri"/>
                <a:ea typeface="+mn-ea"/>
                <a:cs typeface="Calibri"/>
              </a:defRPr>
            </a:lvl4pPr>
            <a:lvl5pPr>
              <a:defRPr lang="en-US" sz="1600" kern="1200" dirty="0">
                <a:solidFill>
                  <a:srgbClr val="F2F2F2"/>
                </a:solidFill>
                <a:latin typeface="Calibri"/>
                <a:ea typeface="+mn-ea"/>
                <a:cs typeface="Calibri"/>
              </a:defRPr>
            </a:lvl5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a:t>Click to edit Master</a:t>
            </a:r>
          </a:p>
        </p:txBody>
      </p:sp>
      <p:sp>
        <p:nvSpPr>
          <p:cNvPr id="16" name="Content Placeholder 2"/>
          <p:cNvSpPr>
            <a:spLocks noGrp="1"/>
          </p:cNvSpPr>
          <p:nvPr>
            <p:ph idx="1" hasCustomPrompt="1"/>
          </p:nvPr>
        </p:nvSpPr>
        <p:spPr>
          <a:xfrm>
            <a:off x="3688720" y="2297151"/>
            <a:ext cx="4854256" cy="3795836"/>
          </a:xfrm>
        </p:spPr>
        <p:txBody>
          <a:bodyPr>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lang="en-US" sz="2400" kern="1200" dirty="0" smtClean="0">
                <a:solidFill>
                  <a:srgbClr val="777777"/>
                </a:solidFill>
                <a:latin typeface="Calibri"/>
                <a:ea typeface="+mn-ea"/>
                <a:cs typeface="Calibri"/>
              </a:defRPr>
            </a:lvl1pPr>
            <a:lvl2pPr>
              <a:defRPr>
                <a:solidFill>
                  <a:srgbClr val="777777"/>
                </a:solidFill>
              </a:defRPr>
            </a:lvl2pPr>
            <a:lvl3pPr>
              <a:defRPr>
                <a:solidFill>
                  <a:srgbClr val="777777"/>
                </a:solidFill>
              </a:defRPr>
            </a:lvl3pPr>
            <a:lvl4pPr>
              <a:defRPr>
                <a:solidFill>
                  <a:srgbClr val="777777"/>
                </a:solidFill>
              </a:defRPr>
            </a:lvl4pPr>
            <a:lvl5pPr>
              <a:defRPr>
                <a:solidFill>
                  <a:srgbClr val="777777"/>
                </a:solidFill>
              </a:defRPr>
            </a:lvl5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a:t>Click to edit  text. </a:t>
            </a:r>
            <a:r>
              <a:rPr lang="en-US" err="1"/>
              <a:t>Lorem</a:t>
            </a:r>
            <a:r>
              <a:rPr lang="en-US"/>
              <a:t> </a:t>
            </a:r>
            <a:r>
              <a:rPr lang="en-US" err="1"/>
              <a:t>ipsum</a:t>
            </a:r>
            <a:r>
              <a:rPr lang="en-US"/>
              <a:t> dolor sit </a:t>
            </a:r>
            <a:r>
              <a:rPr lang="en-US" err="1"/>
              <a:t>amet</a:t>
            </a:r>
            <a:r>
              <a:rPr lang="en-US"/>
              <a:t>, </a:t>
            </a:r>
            <a:r>
              <a:rPr lang="en-US" err="1"/>
              <a:t>delenit</a:t>
            </a:r>
            <a:r>
              <a:rPr lang="en-US"/>
              <a:t> </a:t>
            </a:r>
            <a:r>
              <a:rPr lang="en-US" err="1"/>
              <a:t>dolores</a:t>
            </a:r>
            <a:r>
              <a:rPr lang="en-US"/>
              <a:t> </a:t>
            </a:r>
            <a:r>
              <a:rPr lang="en-US" err="1"/>
              <a:t>theo</a:t>
            </a:r>
            <a:r>
              <a:rPr lang="en-US"/>
              <a:t> </a:t>
            </a:r>
            <a:r>
              <a:rPr lang="en-US" err="1"/>
              <a:t>phrastus</a:t>
            </a:r>
            <a:r>
              <a:rPr lang="en-US"/>
              <a:t> </a:t>
            </a:r>
            <a:r>
              <a:rPr lang="en-US" err="1"/>
              <a:t>eos</a:t>
            </a:r>
            <a:r>
              <a:rPr lang="en-US"/>
              <a:t> </a:t>
            </a:r>
            <a:r>
              <a:rPr lang="en-US" err="1"/>
              <a:t>ut.</a:t>
            </a:r>
            <a:r>
              <a:rPr lang="en-US"/>
              <a:t> </a:t>
            </a:r>
            <a:r>
              <a:rPr lang="en-US" err="1"/>
              <a:t>Civibus</a:t>
            </a:r>
            <a:r>
              <a:rPr lang="en-US"/>
              <a:t> </a:t>
            </a:r>
            <a:r>
              <a:rPr lang="en-US" err="1"/>
              <a:t>dissentiunt</a:t>
            </a:r>
            <a:r>
              <a:rPr lang="en-US"/>
              <a:t> </a:t>
            </a:r>
            <a:r>
              <a:rPr lang="en-US" err="1"/>
              <a:t>philosophia</a:t>
            </a:r>
            <a:r>
              <a:rPr lang="en-US"/>
              <a:t> quo id. </a:t>
            </a:r>
            <a:r>
              <a:rPr lang="en-US" err="1"/>
              <a:t>Lorem</a:t>
            </a:r>
            <a:r>
              <a:rPr lang="en-US"/>
              <a:t> </a:t>
            </a:r>
            <a:r>
              <a:rPr lang="en-US" err="1"/>
              <a:t>ipsum</a:t>
            </a:r>
            <a:r>
              <a:rPr lang="en-US"/>
              <a:t> dolor sit </a:t>
            </a:r>
            <a:r>
              <a:rPr lang="en-US" err="1"/>
              <a:t>amet</a:t>
            </a:r>
            <a:r>
              <a:rPr lang="en-US"/>
              <a:t>, </a:t>
            </a:r>
            <a:r>
              <a:rPr lang="en-US" err="1"/>
              <a:t>delenit</a:t>
            </a:r>
            <a:r>
              <a:rPr lang="en-US"/>
              <a:t> </a:t>
            </a:r>
            <a:r>
              <a:rPr lang="en-US" err="1"/>
              <a:t>dolores</a:t>
            </a:r>
            <a:r>
              <a:rPr lang="en-US"/>
              <a:t> </a:t>
            </a:r>
            <a:r>
              <a:rPr lang="en-US" err="1"/>
              <a:t>theophrastus</a:t>
            </a:r>
            <a:r>
              <a:rPr lang="en-US"/>
              <a:t> </a:t>
            </a:r>
            <a:r>
              <a:rPr lang="en-US" err="1"/>
              <a:t>eos</a:t>
            </a:r>
            <a:r>
              <a:rPr lang="en-US"/>
              <a:t> </a:t>
            </a:r>
            <a:r>
              <a:rPr lang="en-US" err="1"/>
              <a:t>ut.</a:t>
            </a:r>
            <a:r>
              <a:rPr lang="en-US"/>
              <a:t> </a:t>
            </a:r>
            <a:r>
              <a:rPr lang="en-US" err="1"/>
              <a:t>Civibus</a:t>
            </a:r>
            <a:r>
              <a:rPr lang="en-US"/>
              <a:t> </a:t>
            </a:r>
            <a:r>
              <a:rPr lang="en-US" err="1"/>
              <a:t>dissentiunt</a:t>
            </a:r>
            <a:r>
              <a:rPr lang="en-US"/>
              <a:t> </a:t>
            </a:r>
            <a:r>
              <a:rPr lang="en-US" err="1"/>
              <a:t>philosophia</a:t>
            </a:r>
            <a:r>
              <a:rPr lang="en-US"/>
              <a:t> quo id. </a:t>
            </a:r>
            <a:br>
              <a:rPr lang="en-US"/>
            </a:br>
            <a:r>
              <a:rPr lang="en-US" err="1"/>
              <a:t>Lorem</a:t>
            </a:r>
            <a:r>
              <a:rPr lang="en-US"/>
              <a:t> </a:t>
            </a:r>
            <a:r>
              <a:rPr lang="en-US" err="1"/>
              <a:t>ipsum</a:t>
            </a:r>
            <a:r>
              <a:rPr lang="en-US"/>
              <a:t> dolor sit </a:t>
            </a:r>
            <a:r>
              <a:rPr lang="en-US" err="1"/>
              <a:t>amet</a:t>
            </a:r>
            <a:r>
              <a:rPr lang="en-US"/>
              <a:t>, </a:t>
            </a:r>
            <a:r>
              <a:rPr lang="en-US" err="1"/>
              <a:t>delenit</a:t>
            </a:r>
            <a:r>
              <a:rPr lang="en-US"/>
              <a:t> </a:t>
            </a:r>
            <a:r>
              <a:rPr lang="en-US" err="1"/>
              <a:t>dolores</a:t>
            </a:r>
            <a:r>
              <a:rPr lang="en-US"/>
              <a:t> </a:t>
            </a:r>
            <a:r>
              <a:rPr lang="en-US" err="1"/>
              <a:t>theophrastus</a:t>
            </a:r>
            <a:r>
              <a:rPr lang="en-US"/>
              <a:t> </a:t>
            </a:r>
            <a:r>
              <a:rPr lang="en-US" err="1"/>
              <a:t>eos</a:t>
            </a:r>
            <a:r>
              <a:rPr lang="en-US"/>
              <a:t> </a:t>
            </a:r>
            <a:r>
              <a:rPr lang="en-US" err="1"/>
              <a:t>ut.</a:t>
            </a:r>
            <a:r>
              <a:rPr lang="en-US"/>
              <a:t> </a:t>
            </a:r>
            <a:r>
              <a:rPr lang="en-US" err="1"/>
              <a:t>Civibus</a:t>
            </a:r>
            <a:r>
              <a:rPr lang="en-US"/>
              <a:t> </a:t>
            </a:r>
            <a:r>
              <a:rPr lang="en-US" err="1"/>
              <a:t>dissentiunt</a:t>
            </a:r>
            <a:r>
              <a:rPr lang="en-US"/>
              <a:t> </a:t>
            </a:r>
            <a:r>
              <a:rPr lang="en-US" err="1"/>
              <a:t>philosophia</a:t>
            </a:r>
            <a:r>
              <a:rPr lang="en-US"/>
              <a:t> quo id. </a:t>
            </a:r>
          </a:p>
        </p:txBody>
      </p:sp>
      <p:sp>
        <p:nvSpPr>
          <p:cNvPr id="9" name="Rectangle 8"/>
          <p:cNvSpPr/>
          <p:nvPr userDrawn="1"/>
        </p:nvSpPr>
        <p:spPr>
          <a:xfrm>
            <a:off x="0" y="6532876"/>
            <a:ext cx="9144000" cy="325124"/>
          </a:xfrm>
          <a:prstGeom prst="rect">
            <a:avLst/>
          </a:prstGeom>
          <a:solidFill>
            <a:srgbClr val="3AB6D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1"/>
              </a:solidFill>
            </a:endParaRPr>
          </a:p>
        </p:txBody>
      </p:sp>
      <p:sp>
        <p:nvSpPr>
          <p:cNvPr id="5" name="Footer Placeholder 4"/>
          <p:cNvSpPr>
            <a:spLocks noGrp="1"/>
          </p:cNvSpPr>
          <p:nvPr>
            <p:ph type="ftr" sz="quarter" idx="11"/>
          </p:nvPr>
        </p:nvSpPr>
        <p:spPr>
          <a:xfrm>
            <a:off x="491840" y="6505850"/>
            <a:ext cx="5527960" cy="365125"/>
          </a:xfrm>
        </p:spPr>
        <p:txBody>
          <a:bodyPr/>
          <a:lstStyle>
            <a:lvl1pPr>
              <a:defRPr sz="1000"/>
            </a:lvl1pPr>
          </a:lstStyle>
          <a:p>
            <a:pPr algn="l"/>
            <a:endParaRPr lang="en-US" dirty="0"/>
          </a:p>
        </p:txBody>
      </p:sp>
      <p:sp>
        <p:nvSpPr>
          <p:cNvPr id="6" name="Slide Number Placeholder 5"/>
          <p:cNvSpPr>
            <a:spLocks noGrp="1"/>
          </p:cNvSpPr>
          <p:nvPr>
            <p:ph type="sldNum" sz="quarter" idx="12"/>
          </p:nvPr>
        </p:nvSpPr>
        <p:spPr>
          <a:xfrm>
            <a:off x="6565904" y="6505850"/>
            <a:ext cx="2133600" cy="365125"/>
          </a:xfrm>
        </p:spPr>
        <p:txBody>
          <a:bodyPr/>
          <a:lstStyle>
            <a:lvl1pPr>
              <a:defRPr>
                <a:solidFill>
                  <a:srgbClr val="23466B"/>
                </a:solidFill>
              </a:defRPr>
            </a:lvl1pPr>
          </a:lstStyle>
          <a:p>
            <a:fld id="{72F7D3CC-F67A-B34F-BCAC-2CDC1EBC0007}" type="slidenum">
              <a:rPr lang="en-US" smtClean="0"/>
              <a:pPr/>
              <a:t>‹#›</a:t>
            </a:fld>
            <a:endParaRPr lang="en-US" dirty="0"/>
          </a:p>
        </p:txBody>
      </p:sp>
      <p:cxnSp>
        <p:nvCxnSpPr>
          <p:cNvPr id="24" name="Straight Connector 23"/>
          <p:cNvCxnSpPr/>
          <p:nvPr userDrawn="1"/>
        </p:nvCxnSpPr>
        <p:spPr>
          <a:xfrm>
            <a:off x="3783999" y="1877303"/>
            <a:ext cx="4328652" cy="0"/>
          </a:xfrm>
          <a:prstGeom prst="line">
            <a:avLst/>
          </a:prstGeom>
          <a:ln w="25400">
            <a:solidFill>
              <a:srgbClr val="3AB6DF"/>
            </a:solidFill>
          </a:ln>
          <a:effectLst/>
        </p:spPr>
        <p:style>
          <a:lnRef idx="2">
            <a:schemeClr val="accent1"/>
          </a:lnRef>
          <a:fillRef idx="0">
            <a:schemeClr val="accent1"/>
          </a:fillRef>
          <a:effectRef idx="1">
            <a:schemeClr val="accent1"/>
          </a:effectRef>
          <a:fontRef idx="minor">
            <a:schemeClr val="tx1"/>
          </a:fontRef>
        </p:style>
      </p:cxnSp>
      <p:pic>
        <p:nvPicPr>
          <p:cNvPr id="13" name="Picture 12" descr="Prevention_Solutions_symbol_cymk_300ppi.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254999" y="180274"/>
            <a:ext cx="640080" cy="656705"/>
          </a:xfrm>
          <a:prstGeom prst="rect">
            <a:avLst/>
          </a:prstGeom>
        </p:spPr>
      </p:pic>
    </p:spTree>
    <p:extLst>
      <p:ext uri="{BB962C8B-B14F-4D97-AF65-F5344CB8AC3E}">
        <p14:creationId xmlns:p14="http://schemas.microsoft.com/office/powerpoint/2010/main" val="1337556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7" name="Rectangle 6"/>
          <p:cNvSpPr/>
          <p:nvPr userDrawn="1"/>
        </p:nvSpPr>
        <p:spPr>
          <a:xfrm>
            <a:off x="1" y="-1"/>
            <a:ext cx="9150352" cy="6532877"/>
          </a:xfrm>
          <a:prstGeom prst="rect">
            <a:avLst/>
          </a:prstGeom>
          <a:solidFill>
            <a:srgbClr val="F2F2F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3AB6DF"/>
              </a:solidFill>
            </a:endParaRPr>
          </a:p>
        </p:txBody>
      </p:sp>
      <p:sp>
        <p:nvSpPr>
          <p:cNvPr id="29" name="Oval 28"/>
          <p:cNvSpPr/>
          <p:nvPr userDrawn="1"/>
        </p:nvSpPr>
        <p:spPr>
          <a:xfrm>
            <a:off x="1174637" y="1894114"/>
            <a:ext cx="914644" cy="916820"/>
          </a:xfrm>
          <a:prstGeom prst="ellipse">
            <a:avLst/>
          </a:prstGeom>
          <a:solidFill>
            <a:srgbClr val="23466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0" name="Oval 29"/>
          <p:cNvSpPr/>
          <p:nvPr userDrawn="1"/>
        </p:nvSpPr>
        <p:spPr>
          <a:xfrm>
            <a:off x="4007175" y="1894114"/>
            <a:ext cx="914644" cy="916820"/>
          </a:xfrm>
          <a:prstGeom prst="ellipse">
            <a:avLst/>
          </a:prstGeom>
          <a:solidFill>
            <a:srgbClr val="3AB6D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1" name="Oval 30"/>
          <p:cNvSpPr/>
          <p:nvPr userDrawn="1"/>
        </p:nvSpPr>
        <p:spPr>
          <a:xfrm>
            <a:off x="6839713" y="1894114"/>
            <a:ext cx="914644" cy="916820"/>
          </a:xfrm>
          <a:prstGeom prst="ellipse">
            <a:avLst/>
          </a:prstGeom>
          <a:solidFill>
            <a:srgbClr val="77777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Content Placeholder 2"/>
          <p:cNvSpPr>
            <a:spLocks noGrp="1"/>
          </p:cNvSpPr>
          <p:nvPr>
            <p:ph idx="13" hasCustomPrompt="1"/>
          </p:nvPr>
        </p:nvSpPr>
        <p:spPr>
          <a:xfrm>
            <a:off x="3352158" y="3094040"/>
            <a:ext cx="2320357" cy="2544757"/>
          </a:xfrm>
          <a:noFill/>
        </p:spPr>
        <p:txBody>
          <a:bodyPr>
            <a:normAutofit/>
          </a:bodyPr>
          <a:lstStyle>
            <a:lvl1pPr marL="0" indent="0">
              <a:lnSpc>
                <a:spcPts val="1700"/>
              </a:lnSpc>
              <a:buNone/>
              <a:defRPr lang="en-US" sz="1500" kern="1200" dirty="0" smtClean="0">
                <a:solidFill>
                  <a:srgbClr val="777777"/>
                </a:solidFill>
                <a:latin typeface="Calibri"/>
                <a:ea typeface="+mn-ea"/>
                <a:cs typeface="Calibri"/>
              </a:defRPr>
            </a:lvl1pPr>
            <a:lvl2pPr>
              <a:defRPr>
                <a:solidFill>
                  <a:srgbClr val="777777"/>
                </a:solidFill>
              </a:defRPr>
            </a:lvl2pPr>
            <a:lvl3pPr>
              <a:defRPr>
                <a:solidFill>
                  <a:srgbClr val="777777"/>
                </a:solidFill>
              </a:defRPr>
            </a:lvl3pPr>
            <a:lvl4pPr>
              <a:defRPr>
                <a:solidFill>
                  <a:srgbClr val="777777"/>
                </a:solidFill>
              </a:defRPr>
            </a:lvl4pPr>
            <a:lvl5pPr>
              <a:defRPr>
                <a:solidFill>
                  <a:srgbClr val="777777"/>
                </a:solidFill>
              </a:defRPr>
            </a:lvl5pPr>
          </a:lstStyle>
          <a:p>
            <a:r>
              <a:rPr lang="en-US" sz="1600">
                <a:solidFill>
                  <a:srgbClr val="777777"/>
                </a:solidFill>
                <a:latin typeface="Calibri"/>
                <a:cs typeface="Calibri"/>
              </a:rPr>
              <a:t>Short blurb about presenter </a:t>
            </a:r>
            <a:r>
              <a:rPr lang="en-US" sz="1600" err="1">
                <a:solidFill>
                  <a:srgbClr val="777777"/>
                </a:solidFill>
                <a:latin typeface="Calibri"/>
                <a:cs typeface="Calibri"/>
              </a:rPr>
              <a:t>onsectetur</a:t>
            </a:r>
            <a:r>
              <a:rPr lang="en-US" sz="1600">
                <a:solidFill>
                  <a:srgbClr val="777777"/>
                </a:solidFill>
                <a:latin typeface="Calibri"/>
                <a:cs typeface="Calibri"/>
              </a:rPr>
              <a:t> </a:t>
            </a:r>
            <a:r>
              <a:rPr lang="en-US" sz="1600" err="1">
                <a:solidFill>
                  <a:srgbClr val="777777"/>
                </a:solidFill>
                <a:latin typeface="Calibri"/>
                <a:cs typeface="Calibri"/>
              </a:rPr>
              <a:t>adipiscing</a:t>
            </a:r>
            <a:r>
              <a:rPr lang="en-US" sz="1600">
                <a:solidFill>
                  <a:srgbClr val="777777"/>
                </a:solidFill>
                <a:latin typeface="Calibri"/>
                <a:cs typeface="Calibri"/>
              </a:rPr>
              <a:t> </a:t>
            </a:r>
            <a:r>
              <a:rPr lang="en-US" sz="1600" err="1">
                <a:solidFill>
                  <a:srgbClr val="777777"/>
                </a:solidFill>
                <a:latin typeface="Calibri"/>
                <a:cs typeface="Calibri"/>
              </a:rPr>
              <a:t>elit</a:t>
            </a:r>
            <a:r>
              <a:rPr lang="en-US" sz="1600">
                <a:solidFill>
                  <a:srgbClr val="777777"/>
                </a:solidFill>
                <a:latin typeface="Calibri"/>
                <a:cs typeface="Calibri"/>
              </a:rPr>
              <a:t>, </a:t>
            </a:r>
            <a:r>
              <a:rPr lang="en-US" sz="1600" err="1">
                <a:solidFill>
                  <a:srgbClr val="777777"/>
                </a:solidFill>
                <a:latin typeface="Calibri"/>
                <a:cs typeface="Calibri"/>
              </a:rPr>
              <a:t>sed</a:t>
            </a:r>
            <a:r>
              <a:rPr lang="en-US" sz="1600">
                <a:solidFill>
                  <a:srgbClr val="777777"/>
                </a:solidFill>
                <a:latin typeface="Calibri"/>
                <a:cs typeface="Calibri"/>
              </a:rPr>
              <a:t> do </a:t>
            </a:r>
            <a:r>
              <a:rPr lang="en-US" sz="1600" err="1">
                <a:solidFill>
                  <a:srgbClr val="777777"/>
                </a:solidFill>
                <a:latin typeface="Calibri"/>
                <a:cs typeface="Calibri"/>
              </a:rPr>
              <a:t>eiusmod</a:t>
            </a:r>
            <a:r>
              <a:rPr lang="en-US" sz="1600">
                <a:solidFill>
                  <a:srgbClr val="777777"/>
                </a:solidFill>
                <a:latin typeface="Calibri"/>
                <a:cs typeface="Calibri"/>
              </a:rPr>
              <a:t> </a:t>
            </a:r>
            <a:r>
              <a:rPr lang="en-US" sz="1600" err="1">
                <a:solidFill>
                  <a:srgbClr val="777777"/>
                </a:solidFill>
                <a:latin typeface="Calibri"/>
                <a:cs typeface="Calibri"/>
              </a:rPr>
              <a:t>tempor</a:t>
            </a:r>
            <a:r>
              <a:rPr lang="en-US" sz="1600">
                <a:solidFill>
                  <a:srgbClr val="777777"/>
                </a:solidFill>
                <a:latin typeface="Calibri"/>
                <a:cs typeface="Calibri"/>
              </a:rPr>
              <a:t> </a:t>
            </a:r>
            <a:r>
              <a:rPr lang="en-US" sz="1600" err="1">
                <a:solidFill>
                  <a:srgbClr val="777777"/>
                </a:solidFill>
                <a:latin typeface="Calibri"/>
                <a:cs typeface="Calibri"/>
              </a:rPr>
              <a:t>incididunt</a:t>
            </a:r>
            <a:r>
              <a:rPr lang="en-US" sz="1600">
                <a:solidFill>
                  <a:srgbClr val="777777"/>
                </a:solidFill>
                <a:latin typeface="Calibri"/>
                <a:cs typeface="Calibri"/>
              </a:rPr>
              <a:t> </a:t>
            </a:r>
            <a:r>
              <a:rPr lang="en-US" sz="1600" err="1">
                <a:solidFill>
                  <a:srgbClr val="777777"/>
                </a:solidFill>
                <a:latin typeface="Calibri"/>
                <a:cs typeface="Calibri"/>
              </a:rPr>
              <a:t>ut</a:t>
            </a:r>
            <a:r>
              <a:rPr lang="en-US" sz="1600">
                <a:solidFill>
                  <a:srgbClr val="777777"/>
                </a:solidFill>
                <a:latin typeface="Calibri"/>
                <a:cs typeface="Calibri"/>
              </a:rPr>
              <a:t> </a:t>
            </a:r>
            <a:r>
              <a:rPr lang="en-US" sz="1600" err="1">
                <a:solidFill>
                  <a:srgbClr val="777777"/>
                </a:solidFill>
                <a:latin typeface="Calibri"/>
                <a:cs typeface="Calibri"/>
              </a:rPr>
              <a:t>labore</a:t>
            </a:r>
            <a:r>
              <a:rPr lang="en-US" sz="1600">
                <a:solidFill>
                  <a:srgbClr val="777777"/>
                </a:solidFill>
                <a:latin typeface="Calibri"/>
                <a:cs typeface="Calibri"/>
              </a:rPr>
              <a:t> et </a:t>
            </a:r>
            <a:r>
              <a:rPr lang="en-US" sz="1600" err="1">
                <a:solidFill>
                  <a:srgbClr val="777777"/>
                </a:solidFill>
                <a:latin typeface="Calibri"/>
                <a:cs typeface="Calibri"/>
              </a:rPr>
              <a:t>dolore</a:t>
            </a:r>
            <a:r>
              <a:rPr lang="en-US" sz="1600">
                <a:solidFill>
                  <a:srgbClr val="777777"/>
                </a:solidFill>
                <a:latin typeface="Calibri"/>
                <a:cs typeface="Calibri"/>
              </a:rPr>
              <a:t> </a:t>
            </a:r>
            <a:r>
              <a:rPr lang="en-US" sz="1600" err="1">
                <a:solidFill>
                  <a:srgbClr val="777777"/>
                </a:solidFill>
                <a:latin typeface="Calibri"/>
                <a:cs typeface="Calibri"/>
              </a:rPr>
              <a:t>magnarge</a:t>
            </a:r>
            <a:r>
              <a:rPr lang="en-US" sz="1600">
                <a:solidFill>
                  <a:srgbClr val="777777"/>
                </a:solidFill>
                <a:latin typeface="Calibri"/>
                <a:cs typeface="Calibri"/>
              </a:rPr>
              <a:t> </a:t>
            </a:r>
            <a:r>
              <a:rPr lang="en-US" sz="1600" err="1">
                <a:solidFill>
                  <a:srgbClr val="777777"/>
                </a:solidFill>
                <a:latin typeface="Calibri"/>
                <a:cs typeface="Calibri"/>
              </a:rPr>
              <a:t>aliqua</a:t>
            </a:r>
            <a:r>
              <a:rPr lang="en-US" sz="1600">
                <a:solidFill>
                  <a:srgbClr val="777777"/>
                </a:solidFill>
                <a:latin typeface="Calibri"/>
                <a:cs typeface="Calibri"/>
              </a:rPr>
              <a:t>. Ut </a:t>
            </a:r>
            <a:r>
              <a:rPr lang="en-US" sz="1600" err="1">
                <a:solidFill>
                  <a:srgbClr val="777777"/>
                </a:solidFill>
                <a:latin typeface="Calibri"/>
                <a:cs typeface="Calibri"/>
              </a:rPr>
              <a:t>enim</a:t>
            </a:r>
            <a:r>
              <a:rPr lang="en-US" sz="1600">
                <a:solidFill>
                  <a:srgbClr val="777777"/>
                </a:solidFill>
                <a:latin typeface="Calibri"/>
                <a:cs typeface="Calibri"/>
              </a:rPr>
              <a:t> ad minim </a:t>
            </a:r>
            <a:r>
              <a:rPr lang="en-US" sz="1600" err="1">
                <a:solidFill>
                  <a:srgbClr val="777777"/>
                </a:solidFill>
                <a:latin typeface="Calibri"/>
                <a:cs typeface="Calibri"/>
              </a:rPr>
              <a:t>ven</a:t>
            </a:r>
            <a:r>
              <a:rPr lang="en-US" sz="1600">
                <a:solidFill>
                  <a:srgbClr val="777777"/>
                </a:solidFill>
                <a:latin typeface="Calibri"/>
                <a:cs typeface="Calibri"/>
              </a:rPr>
              <a:t> </a:t>
            </a:r>
            <a:r>
              <a:rPr lang="en-US" sz="1600" err="1">
                <a:solidFill>
                  <a:srgbClr val="777777"/>
                </a:solidFill>
                <a:latin typeface="Calibri"/>
                <a:cs typeface="Calibri"/>
              </a:rPr>
              <a:t>iam</a:t>
            </a:r>
            <a:r>
              <a:rPr lang="en-US" sz="1600">
                <a:solidFill>
                  <a:srgbClr val="777777"/>
                </a:solidFill>
                <a:latin typeface="Calibri"/>
                <a:cs typeface="Calibri"/>
              </a:rPr>
              <a:t>, </a:t>
            </a:r>
            <a:r>
              <a:rPr lang="en-US" sz="1600" err="1">
                <a:solidFill>
                  <a:srgbClr val="777777"/>
                </a:solidFill>
                <a:latin typeface="Calibri"/>
                <a:cs typeface="Calibri"/>
              </a:rPr>
              <a:t>quis</a:t>
            </a:r>
            <a:r>
              <a:rPr lang="en-US" sz="1600">
                <a:solidFill>
                  <a:srgbClr val="777777"/>
                </a:solidFill>
                <a:latin typeface="Calibri"/>
                <a:cs typeface="Calibri"/>
              </a:rPr>
              <a:t> </a:t>
            </a:r>
            <a:r>
              <a:rPr lang="en-US" sz="1600" err="1">
                <a:solidFill>
                  <a:srgbClr val="777777"/>
                </a:solidFill>
                <a:latin typeface="Calibri"/>
                <a:cs typeface="Calibri"/>
              </a:rPr>
              <a:t>nost</a:t>
            </a:r>
            <a:r>
              <a:rPr lang="en-US" sz="1600">
                <a:solidFill>
                  <a:srgbClr val="777777"/>
                </a:solidFill>
                <a:latin typeface="Calibri"/>
                <a:cs typeface="Calibri"/>
              </a:rPr>
              <a:t> </a:t>
            </a:r>
            <a:r>
              <a:rPr lang="en-US" sz="1600" err="1">
                <a:solidFill>
                  <a:srgbClr val="777777"/>
                </a:solidFill>
                <a:latin typeface="Calibri"/>
                <a:cs typeface="Calibri"/>
              </a:rPr>
              <a:t>rudrt</a:t>
            </a:r>
            <a:r>
              <a:rPr lang="en-US" sz="1600">
                <a:solidFill>
                  <a:srgbClr val="777777"/>
                </a:solidFill>
                <a:latin typeface="Calibri"/>
                <a:cs typeface="Calibri"/>
              </a:rPr>
              <a:t>  </a:t>
            </a:r>
            <a:r>
              <a:rPr lang="en-US" sz="1600" err="1">
                <a:solidFill>
                  <a:srgbClr val="777777"/>
                </a:solidFill>
                <a:latin typeface="Calibri"/>
                <a:cs typeface="Calibri"/>
              </a:rPr>
              <a:t>aliquip</a:t>
            </a:r>
            <a:r>
              <a:rPr lang="en-US" sz="1600">
                <a:solidFill>
                  <a:srgbClr val="777777"/>
                </a:solidFill>
                <a:latin typeface="Calibri"/>
                <a:cs typeface="Calibri"/>
              </a:rPr>
              <a:t> ex </a:t>
            </a:r>
            <a:r>
              <a:rPr lang="en-US" sz="1600" err="1">
                <a:solidFill>
                  <a:srgbClr val="777777"/>
                </a:solidFill>
                <a:latin typeface="Calibri"/>
                <a:cs typeface="Calibri"/>
              </a:rPr>
              <a:t>ea</a:t>
            </a:r>
            <a:r>
              <a:rPr lang="en-US" sz="1600">
                <a:solidFill>
                  <a:srgbClr val="777777"/>
                </a:solidFill>
                <a:latin typeface="Calibri"/>
                <a:cs typeface="Calibri"/>
              </a:rPr>
              <a:t> commodo </a:t>
            </a:r>
            <a:r>
              <a:rPr lang="en-US" sz="1600" err="1">
                <a:solidFill>
                  <a:srgbClr val="777777"/>
                </a:solidFill>
                <a:latin typeface="Calibri"/>
                <a:cs typeface="Calibri"/>
              </a:rPr>
              <a:t>consequat</a:t>
            </a:r>
            <a:r>
              <a:rPr lang="en-US" sz="1600">
                <a:solidFill>
                  <a:srgbClr val="777777"/>
                </a:solidFill>
                <a:latin typeface="Calibri"/>
                <a:cs typeface="Calibri"/>
              </a:rPr>
              <a:t>. </a:t>
            </a:r>
            <a:endParaRPr lang="en-US" sz="1600">
              <a:solidFill>
                <a:srgbClr val="3AB6DF"/>
              </a:solidFill>
              <a:latin typeface="Calibri"/>
              <a:cs typeface="Calibri"/>
            </a:endParaRPr>
          </a:p>
        </p:txBody>
      </p:sp>
      <p:sp>
        <p:nvSpPr>
          <p:cNvPr id="18" name="Content Placeholder 2"/>
          <p:cNvSpPr>
            <a:spLocks noGrp="1"/>
          </p:cNvSpPr>
          <p:nvPr>
            <p:ph idx="14" hasCustomPrompt="1"/>
          </p:nvPr>
        </p:nvSpPr>
        <p:spPr>
          <a:xfrm>
            <a:off x="6201362" y="3082658"/>
            <a:ext cx="2333060" cy="2544757"/>
          </a:xfrm>
          <a:noFill/>
        </p:spPr>
        <p:txBody>
          <a:bodyPr>
            <a:normAutofit/>
          </a:bodyPr>
          <a:lstStyle>
            <a:lvl1pPr marL="0" indent="0">
              <a:lnSpc>
                <a:spcPts val="1700"/>
              </a:lnSpc>
              <a:buNone/>
              <a:defRPr lang="en-US" sz="1500" kern="1200" dirty="0" smtClean="0">
                <a:solidFill>
                  <a:srgbClr val="777777"/>
                </a:solidFill>
                <a:latin typeface="Calibri"/>
                <a:ea typeface="+mn-ea"/>
                <a:cs typeface="Calibri"/>
              </a:defRPr>
            </a:lvl1pPr>
            <a:lvl2pPr>
              <a:defRPr>
                <a:solidFill>
                  <a:srgbClr val="777777"/>
                </a:solidFill>
              </a:defRPr>
            </a:lvl2pPr>
            <a:lvl3pPr>
              <a:defRPr>
                <a:solidFill>
                  <a:srgbClr val="777777"/>
                </a:solidFill>
              </a:defRPr>
            </a:lvl3pPr>
            <a:lvl4pPr>
              <a:defRPr>
                <a:solidFill>
                  <a:srgbClr val="777777"/>
                </a:solidFill>
              </a:defRPr>
            </a:lvl4pPr>
            <a:lvl5pPr>
              <a:defRPr>
                <a:solidFill>
                  <a:srgbClr val="777777"/>
                </a:solidFill>
              </a:defRPr>
            </a:lvl5pPr>
          </a:lstStyle>
          <a:p>
            <a:r>
              <a:rPr lang="en-US" sz="1600">
                <a:solidFill>
                  <a:srgbClr val="777777"/>
                </a:solidFill>
                <a:latin typeface="Calibri"/>
                <a:cs typeface="Calibri"/>
              </a:rPr>
              <a:t>Short blurb about presenter </a:t>
            </a:r>
            <a:r>
              <a:rPr lang="en-US" sz="1600" err="1">
                <a:solidFill>
                  <a:srgbClr val="777777"/>
                </a:solidFill>
                <a:latin typeface="Calibri"/>
                <a:cs typeface="Calibri"/>
              </a:rPr>
              <a:t>onsectetur</a:t>
            </a:r>
            <a:r>
              <a:rPr lang="en-US" sz="1600">
                <a:solidFill>
                  <a:srgbClr val="777777"/>
                </a:solidFill>
                <a:latin typeface="Calibri"/>
                <a:cs typeface="Calibri"/>
              </a:rPr>
              <a:t> </a:t>
            </a:r>
            <a:r>
              <a:rPr lang="en-US" sz="1600" err="1">
                <a:solidFill>
                  <a:srgbClr val="777777"/>
                </a:solidFill>
                <a:latin typeface="Calibri"/>
                <a:cs typeface="Calibri"/>
              </a:rPr>
              <a:t>adipiscing</a:t>
            </a:r>
            <a:r>
              <a:rPr lang="en-US" sz="1600">
                <a:solidFill>
                  <a:srgbClr val="777777"/>
                </a:solidFill>
                <a:latin typeface="Calibri"/>
                <a:cs typeface="Calibri"/>
              </a:rPr>
              <a:t> </a:t>
            </a:r>
            <a:r>
              <a:rPr lang="en-US" sz="1600" err="1">
                <a:solidFill>
                  <a:srgbClr val="777777"/>
                </a:solidFill>
                <a:latin typeface="Calibri"/>
                <a:cs typeface="Calibri"/>
              </a:rPr>
              <a:t>elit</a:t>
            </a:r>
            <a:r>
              <a:rPr lang="en-US" sz="1600">
                <a:solidFill>
                  <a:srgbClr val="777777"/>
                </a:solidFill>
                <a:latin typeface="Calibri"/>
                <a:cs typeface="Calibri"/>
              </a:rPr>
              <a:t>, </a:t>
            </a:r>
            <a:r>
              <a:rPr lang="en-US" sz="1600" err="1">
                <a:solidFill>
                  <a:srgbClr val="777777"/>
                </a:solidFill>
                <a:latin typeface="Calibri"/>
                <a:cs typeface="Calibri"/>
              </a:rPr>
              <a:t>sed</a:t>
            </a:r>
            <a:r>
              <a:rPr lang="en-US" sz="1600">
                <a:solidFill>
                  <a:srgbClr val="777777"/>
                </a:solidFill>
                <a:latin typeface="Calibri"/>
                <a:cs typeface="Calibri"/>
              </a:rPr>
              <a:t> do </a:t>
            </a:r>
            <a:r>
              <a:rPr lang="en-US" sz="1600" err="1">
                <a:solidFill>
                  <a:srgbClr val="777777"/>
                </a:solidFill>
                <a:latin typeface="Calibri"/>
                <a:cs typeface="Calibri"/>
              </a:rPr>
              <a:t>eiusmod</a:t>
            </a:r>
            <a:r>
              <a:rPr lang="en-US" sz="1600">
                <a:solidFill>
                  <a:srgbClr val="777777"/>
                </a:solidFill>
                <a:latin typeface="Calibri"/>
                <a:cs typeface="Calibri"/>
              </a:rPr>
              <a:t> </a:t>
            </a:r>
            <a:r>
              <a:rPr lang="en-US" sz="1600" err="1">
                <a:solidFill>
                  <a:srgbClr val="777777"/>
                </a:solidFill>
                <a:latin typeface="Calibri"/>
                <a:cs typeface="Calibri"/>
              </a:rPr>
              <a:t>tempor</a:t>
            </a:r>
            <a:r>
              <a:rPr lang="en-US" sz="1600">
                <a:solidFill>
                  <a:srgbClr val="777777"/>
                </a:solidFill>
                <a:latin typeface="Calibri"/>
                <a:cs typeface="Calibri"/>
              </a:rPr>
              <a:t> </a:t>
            </a:r>
            <a:r>
              <a:rPr lang="en-US" sz="1600" err="1">
                <a:solidFill>
                  <a:srgbClr val="777777"/>
                </a:solidFill>
                <a:latin typeface="Calibri"/>
                <a:cs typeface="Calibri"/>
              </a:rPr>
              <a:t>incididunt</a:t>
            </a:r>
            <a:r>
              <a:rPr lang="en-US" sz="1600">
                <a:solidFill>
                  <a:srgbClr val="777777"/>
                </a:solidFill>
                <a:latin typeface="Calibri"/>
                <a:cs typeface="Calibri"/>
              </a:rPr>
              <a:t> </a:t>
            </a:r>
            <a:r>
              <a:rPr lang="en-US" sz="1600" err="1">
                <a:solidFill>
                  <a:srgbClr val="777777"/>
                </a:solidFill>
                <a:latin typeface="Calibri"/>
                <a:cs typeface="Calibri"/>
              </a:rPr>
              <a:t>ut</a:t>
            </a:r>
            <a:r>
              <a:rPr lang="en-US" sz="1600">
                <a:solidFill>
                  <a:srgbClr val="777777"/>
                </a:solidFill>
                <a:latin typeface="Calibri"/>
                <a:cs typeface="Calibri"/>
              </a:rPr>
              <a:t> </a:t>
            </a:r>
            <a:r>
              <a:rPr lang="en-US" sz="1600" err="1">
                <a:solidFill>
                  <a:srgbClr val="777777"/>
                </a:solidFill>
                <a:latin typeface="Calibri"/>
                <a:cs typeface="Calibri"/>
              </a:rPr>
              <a:t>labore</a:t>
            </a:r>
            <a:r>
              <a:rPr lang="en-US" sz="1600">
                <a:solidFill>
                  <a:srgbClr val="777777"/>
                </a:solidFill>
                <a:latin typeface="Calibri"/>
                <a:cs typeface="Calibri"/>
              </a:rPr>
              <a:t> et </a:t>
            </a:r>
            <a:r>
              <a:rPr lang="en-US" sz="1600" err="1">
                <a:solidFill>
                  <a:srgbClr val="777777"/>
                </a:solidFill>
                <a:latin typeface="Calibri"/>
                <a:cs typeface="Calibri"/>
              </a:rPr>
              <a:t>dolore</a:t>
            </a:r>
            <a:r>
              <a:rPr lang="en-US" sz="1600">
                <a:solidFill>
                  <a:srgbClr val="777777"/>
                </a:solidFill>
                <a:latin typeface="Calibri"/>
                <a:cs typeface="Calibri"/>
              </a:rPr>
              <a:t> </a:t>
            </a:r>
            <a:r>
              <a:rPr lang="en-US" sz="1600" err="1">
                <a:solidFill>
                  <a:srgbClr val="777777"/>
                </a:solidFill>
                <a:latin typeface="Calibri"/>
                <a:cs typeface="Calibri"/>
              </a:rPr>
              <a:t>magnarge</a:t>
            </a:r>
            <a:r>
              <a:rPr lang="en-US" sz="1600">
                <a:solidFill>
                  <a:srgbClr val="777777"/>
                </a:solidFill>
                <a:latin typeface="Calibri"/>
                <a:cs typeface="Calibri"/>
              </a:rPr>
              <a:t> </a:t>
            </a:r>
            <a:r>
              <a:rPr lang="en-US" sz="1600" err="1">
                <a:solidFill>
                  <a:srgbClr val="777777"/>
                </a:solidFill>
                <a:latin typeface="Calibri"/>
                <a:cs typeface="Calibri"/>
              </a:rPr>
              <a:t>aliqua</a:t>
            </a:r>
            <a:r>
              <a:rPr lang="en-US" sz="1600">
                <a:solidFill>
                  <a:srgbClr val="777777"/>
                </a:solidFill>
                <a:latin typeface="Calibri"/>
                <a:cs typeface="Calibri"/>
              </a:rPr>
              <a:t>. Ut </a:t>
            </a:r>
            <a:r>
              <a:rPr lang="en-US" sz="1600" err="1">
                <a:solidFill>
                  <a:srgbClr val="777777"/>
                </a:solidFill>
                <a:latin typeface="Calibri"/>
                <a:cs typeface="Calibri"/>
              </a:rPr>
              <a:t>enim</a:t>
            </a:r>
            <a:r>
              <a:rPr lang="en-US" sz="1600">
                <a:solidFill>
                  <a:srgbClr val="777777"/>
                </a:solidFill>
                <a:latin typeface="Calibri"/>
                <a:cs typeface="Calibri"/>
              </a:rPr>
              <a:t> ad minim </a:t>
            </a:r>
            <a:r>
              <a:rPr lang="en-US" sz="1600" err="1">
                <a:solidFill>
                  <a:srgbClr val="777777"/>
                </a:solidFill>
                <a:latin typeface="Calibri"/>
                <a:cs typeface="Calibri"/>
              </a:rPr>
              <a:t>ven</a:t>
            </a:r>
            <a:r>
              <a:rPr lang="en-US" sz="1600">
                <a:solidFill>
                  <a:srgbClr val="777777"/>
                </a:solidFill>
                <a:latin typeface="Calibri"/>
                <a:cs typeface="Calibri"/>
              </a:rPr>
              <a:t> </a:t>
            </a:r>
            <a:r>
              <a:rPr lang="en-US" sz="1600" err="1">
                <a:solidFill>
                  <a:srgbClr val="777777"/>
                </a:solidFill>
                <a:latin typeface="Calibri"/>
                <a:cs typeface="Calibri"/>
              </a:rPr>
              <a:t>iam</a:t>
            </a:r>
            <a:r>
              <a:rPr lang="en-US" sz="1600">
                <a:solidFill>
                  <a:srgbClr val="777777"/>
                </a:solidFill>
                <a:latin typeface="Calibri"/>
                <a:cs typeface="Calibri"/>
              </a:rPr>
              <a:t>, </a:t>
            </a:r>
            <a:r>
              <a:rPr lang="en-US" sz="1600" err="1">
                <a:solidFill>
                  <a:srgbClr val="777777"/>
                </a:solidFill>
                <a:latin typeface="Calibri"/>
                <a:cs typeface="Calibri"/>
              </a:rPr>
              <a:t>quis</a:t>
            </a:r>
            <a:r>
              <a:rPr lang="en-US" sz="1600">
                <a:solidFill>
                  <a:srgbClr val="777777"/>
                </a:solidFill>
                <a:latin typeface="Calibri"/>
                <a:cs typeface="Calibri"/>
              </a:rPr>
              <a:t> </a:t>
            </a:r>
            <a:r>
              <a:rPr lang="en-US" sz="1600" err="1">
                <a:solidFill>
                  <a:srgbClr val="777777"/>
                </a:solidFill>
                <a:latin typeface="Calibri"/>
                <a:cs typeface="Calibri"/>
              </a:rPr>
              <a:t>nost</a:t>
            </a:r>
            <a:r>
              <a:rPr lang="en-US" sz="1600">
                <a:solidFill>
                  <a:srgbClr val="777777"/>
                </a:solidFill>
                <a:latin typeface="Calibri"/>
                <a:cs typeface="Calibri"/>
              </a:rPr>
              <a:t> </a:t>
            </a:r>
            <a:r>
              <a:rPr lang="en-US" sz="1600" err="1">
                <a:solidFill>
                  <a:srgbClr val="777777"/>
                </a:solidFill>
                <a:latin typeface="Calibri"/>
                <a:cs typeface="Calibri"/>
              </a:rPr>
              <a:t>rudrt</a:t>
            </a:r>
            <a:r>
              <a:rPr lang="en-US" sz="1600">
                <a:solidFill>
                  <a:srgbClr val="777777"/>
                </a:solidFill>
                <a:latin typeface="Calibri"/>
                <a:cs typeface="Calibri"/>
              </a:rPr>
              <a:t>  </a:t>
            </a:r>
            <a:r>
              <a:rPr lang="en-US" sz="1600" err="1">
                <a:solidFill>
                  <a:srgbClr val="777777"/>
                </a:solidFill>
                <a:latin typeface="Calibri"/>
                <a:cs typeface="Calibri"/>
              </a:rPr>
              <a:t>aliquip</a:t>
            </a:r>
            <a:r>
              <a:rPr lang="en-US" sz="1600">
                <a:solidFill>
                  <a:srgbClr val="777777"/>
                </a:solidFill>
                <a:latin typeface="Calibri"/>
                <a:cs typeface="Calibri"/>
              </a:rPr>
              <a:t> ex </a:t>
            </a:r>
            <a:r>
              <a:rPr lang="en-US" sz="1600" err="1">
                <a:solidFill>
                  <a:srgbClr val="777777"/>
                </a:solidFill>
                <a:latin typeface="Calibri"/>
                <a:cs typeface="Calibri"/>
              </a:rPr>
              <a:t>ea</a:t>
            </a:r>
            <a:r>
              <a:rPr lang="en-US" sz="1600">
                <a:solidFill>
                  <a:srgbClr val="777777"/>
                </a:solidFill>
                <a:latin typeface="Calibri"/>
                <a:cs typeface="Calibri"/>
              </a:rPr>
              <a:t> commodo </a:t>
            </a:r>
            <a:r>
              <a:rPr lang="en-US" sz="1600" err="1">
                <a:solidFill>
                  <a:srgbClr val="777777"/>
                </a:solidFill>
                <a:latin typeface="Calibri"/>
                <a:cs typeface="Calibri"/>
              </a:rPr>
              <a:t>consequat</a:t>
            </a:r>
            <a:r>
              <a:rPr lang="en-US" sz="1600">
                <a:solidFill>
                  <a:srgbClr val="777777"/>
                </a:solidFill>
                <a:latin typeface="Calibri"/>
                <a:cs typeface="Calibri"/>
              </a:rPr>
              <a:t>. </a:t>
            </a:r>
            <a:endParaRPr lang="en-US" sz="1600">
              <a:solidFill>
                <a:srgbClr val="3AB6DF"/>
              </a:solidFill>
              <a:latin typeface="Calibri"/>
              <a:cs typeface="Calibri"/>
            </a:endParaRPr>
          </a:p>
        </p:txBody>
      </p:sp>
      <p:sp>
        <p:nvSpPr>
          <p:cNvPr id="3" name="Content Placeholder 2"/>
          <p:cNvSpPr>
            <a:spLocks noGrp="1"/>
          </p:cNvSpPr>
          <p:nvPr>
            <p:ph idx="1" hasCustomPrompt="1"/>
          </p:nvPr>
        </p:nvSpPr>
        <p:spPr>
          <a:xfrm>
            <a:off x="485488" y="3090331"/>
            <a:ext cx="2325119" cy="2964125"/>
          </a:xfrm>
          <a:noFill/>
          <a:ln>
            <a:noFill/>
          </a:ln>
        </p:spPr>
        <p:txBody>
          <a:bodyPr>
            <a:normAutofit/>
          </a:bodyPr>
          <a:lstStyle>
            <a:lvl1pPr marL="0" indent="0">
              <a:lnSpc>
                <a:spcPts val="1700"/>
              </a:lnSpc>
              <a:buNone/>
              <a:defRPr lang="en-US" sz="1500" kern="1200" dirty="0">
                <a:solidFill>
                  <a:srgbClr val="777777"/>
                </a:solidFill>
                <a:latin typeface="Calibri"/>
                <a:ea typeface="+mn-ea"/>
                <a:cs typeface="Calibri"/>
              </a:defRPr>
            </a:lvl1pPr>
            <a:lvl2pPr>
              <a:defRPr>
                <a:solidFill>
                  <a:srgbClr val="777777"/>
                </a:solidFill>
              </a:defRPr>
            </a:lvl2pPr>
            <a:lvl3pPr>
              <a:defRPr>
                <a:solidFill>
                  <a:srgbClr val="777777"/>
                </a:solidFill>
              </a:defRPr>
            </a:lvl3pPr>
            <a:lvl4pPr>
              <a:defRPr>
                <a:solidFill>
                  <a:srgbClr val="777777"/>
                </a:solidFill>
              </a:defRPr>
            </a:lvl4pPr>
            <a:lvl5pPr>
              <a:defRPr>
                <a:solidFill>
                  <a:srgbClr val="777777"/>
                </a:solidFill>
              </a:defRPr>
            </a:lvl5pPr>
          </a:lstStyle>
          <a:p>
            <a:r>
              <a:rPr lang="en-US" sz="1600">
                <a:solidFill>
                  <a:srgbClr val="777777"/>
                </a:solidFill>
                <a:latin typeface="Calibri"/>
                <a:cs typeface="Calibri"/>
              </a:rPr>
              <a:t>Short blurb about presenter </a:t>
            </a:r>
            <a:r>
              <a:rPr lang="en-US" sz="1600" err="1">
                <a:solidFill>
                  <a:srgbClr val="777777"/>
                </a:solidFill>
                <a:latin typeface="Calibri"/>
                <a:cs typeface="Calibri"/>
              </a:rPr>
              <a:t>onsectetur</a:t>
            </a:r>
            <a:r>
              <a:rPr lang="en-US" sz="1600">
                <a:solidFill>
                  <a:srgbClr val="777777"/>
                </a:solidFill>
                <a:latin typeface="Calibri"/>
                <a:cs typeface="Calibri"/>
              </a:rPr>
              <a:t> </a:t>
            </a:r>
            <a:r>
              <a:rPr lang="en-US" sz="1600" err="1">
                <a:solidFill>
                  <a:srgbClr val="777777"/>
                </a:solidFill>
                <a:latin typeface="Calibri"/>
                <a:cs typeface="Calibri"/>
              </a:rPr>
              <a:t>adipiscing</a:t>
            </a:r>
            <a:r>
              <a:rPr lang="en-US" sz="1600">
                <a:solidFill>
                  <a:srgbClr val="777777"/>
                </a:solidFill>
                <a:latin typeface="Calibri"/>
                <a:cs typeface="Calibri"/>
              </a:rPr>
              <a:t> </a:t>
            </a:r>
            <a:r>
              <a:rPr lang="en-US" sz="1600" err="1">
                <a:solidFill>
                  <a:srgbClr val="777777"/>
                </a:solidFill>
                <a:latin typeface="Calibri"/>
                <a:cs typeface="Calibri"/>
              </a:rPr>
              <a:t>elit</a:t>
            </a:r>
            <a:r>
              <a:rPr lang="en-US" sz="1600">
                <a:solidFill>
                  <a:srgbClr val="777777"/>
                </a:solidFill>
                <a:latin typeface="Calibri"/>
                <a:cs typeface="Calibri"/>
              </a:rPr>
              <a:t>, </a:t>
            </a:r>
            <a:r>
              <a:rPr lang="en-US" sz="1600" err="1">
                <a:solidFill>
                  <a:srgbClr val="777777"/>
                </a:solidFill>
                <a:latin typeface="Calibri"/>
                <a:cs typeface="Calibri"/>
              </a:rPr>
              <a:t>sed</a:t>
            </a:r>
            <a:r>
              <a:rPr lang="en-US" sz="1600">
                <a:solidFill>
                  <a:srgbClr val="777777"/>
                </a:solidFill>
                <a:latin typeface="Calibri"/>
                <a:cs typeface="Calibri"/>
              </a:rPr>
              <a:t> do </a:t>
            </a:r>
            <a:r>
              <a:rPr lang="en-US" sz="1600" err="1">
                <a:solidFill>
                  <a:srgbClr val="777777"/>
                </a:solidFill>
                <a:latin typeface="Calibri"/>
                <a:cs typeface="Calibri"/>
              </a:rPr>
              <a:t>eiusmod</a:t>
            </a:r>
            <a:r>
              <a:rPr lang="en-US" sz="1600">
                <a:solidFill>
                  <a:srgbClr val="777777"/>
                </a:solidFill>
                <a:latin typeface="Calibri"/>
                <a:cs typeface="Calibri"/>
              </a:rPr>
              <a:t> </a:t>
            </a:r>
            <a:r>
              <a:rPr lang="en-US" sz="1600" err="1">
                <a:solidFill>
                  <a:srgbClr val="777777"/>
                </a:solidFill>
                <a:latin typeface="Calibri"/>
                <a:cs typeface="Calibri"/>
              </a:rPr>
              <a:t>tempor</a:t>
            </a:r>
            <a:r>
              <a:rPr lang="en-US" sz="1600">
                <a:solidFill>
                  <a:srgbClr val="777777"/>
                </a:solidFill>
                <a:latin typeface="Calibri"/>
                <a:cs typeface="Calibri"/>
              </a:rPr>
              <a:t> </a:t>
            </a:r>
            <a:r>
              <a:rPr lang="en-US" sz="1600" err="1">
                <a:solidFill>
                  <a:srgbClr val="777777"/>
                </a:solidFill>
                <a:latin typeface="Calibri"/>
                <a:cs typeface="Calibri"/>
              </a:rPr>
              <a:t>incididunt</a:t>
            </a:r>
            <a:r>
              <a:rPr lang="en-US" sz="1600">
                <a:solidFill>
                  <a:srgbClr val="777777"/>
                </a:solidFill>
                <a:latin typeface="Calibri"/>
                <a:cs typeface="Calibri"/>
              </a:rPr>
              <a:t> </a:t>
            </a:r>
            <a:r>
              <a:rPr lang="en-US" sz="1600" err="1">
                <a:solidFill>
                  <a:srgbClr val="777777"/>
                </a:solidFill>
                <a:latin typeface="Calibri"/>
                <a:cs typeface="Calibri"/>
              </a:rPr>
              <a:t>ut</a:t>
            </a:r>
            <a:r>
              <a:rPr lang="en-US" sz="1600">
                <a:solidFill>
                  <a:srgbClr val="777777"/>
                </a:solidFill>
                <a:latin typeface="Calibri"/>
                <a:cs typeface="Calibri"/>
              </a:rPr>
              <a:t> </a:t>
            </a:r>
            <a:r>
              <a:rPr lang="en-US" sz="1600" err="1">
                <a:solidFill>
                  <a:srgbClr val="777777"/>
                </a:solidFill>
                <a:latin typeface="Calibri"/>
                <a:cs typeface="Calibri"/>
              </a:rPr>
              <a:t>labore</a:t>
            </a:r>
            <a:r>
              <a:rPr lang="en-US" sz="1600">
                <a:solidFill>
                  <a:srgbClr val="777777"/>
                </a:solidFill>
                <a:latin typeface="Calibri"/>
                <a:cs typeface="Calibri"/>
              </a:rPr>
              <a:t> et </a:t>
            </a:r>
            <a:r>
              <a:rPr lang="en-US" sz="1600" err="1">
                <a:solidFill>
                  <a:srgbClr val="777777"/>
                </a:solidFill>
                <a:latin typeface="Calibri"/>
                <a:cs typeface="Calibri"/>
              </a:rPr>
              <a:t>dolore</a:t>
            </a:r>
            <a:r>
              <a:rPr lang="en-US" sz="1600">
                <a:solidFill>
                  <a:srgbClr val="777777"/>
                </a:solidFill>
                <a:latin typeface="Calibri"/>
                <a:cs typeface="Calibri"/>
              </a:rPr>
              <a:t> </a:t>
            </a:r>
            <a:r>
              <a:rPr lang="en-US" sz="1600" err="1">
                <a:solidFill>
                  <a:srgbClr val="777777"/>
                </a:solidFill>
                <a:latin typeface="Calibri"/>
                <a:cs typeface="Calibri"/>
              </a:rPr>
              <a:t>magnarge</a:t>
            </a:r>
            <a:r>
              <a:rPr lang="en-US" sz="1600">
                <a:solidFill>
                  <a:srgbClr val="777777"/>
                </a:solidFill>
                <a:latin typeface="Calibri"/>
                <a:cs typeface="Calibri"/>
              </a:rPr>
              <a:t> </a:t>
            </a:r>
            <a:r>
              <a:rPr lang="en-US" sz="1600" err="1">
                <a:solidFill>
                  <a:srgbClr val="777777"/>
                </a:solidFill>
                <a:latin typeface="Calibri"/>
                <a:cs typeface="Calibri"/>
              </a:rPr>
              <a:t>aliqua</a:t>
            </a:r>
            <a:r>
              <a:rPr lang="en-US" sz="1600">
                <a:solidFill>
                  <a:srgbClr val="777777"/>
                </a:solidFill>
                <a:latin typeface="Calibri"/>
                <a:cs typeface="Calibri"/>
              </a:rPr>
              <a:t>. Ut </a:t>
            </a:r>
            <a:r>
              <a:rPr lang="en-US" sz="1600" err="1">
                <a:solidFill>
                  <a:srgbClr val="777777"/>
                </a:solidFill>
                <a:latin typeface="Calibri"/>
                <a:cs typeface="Calibri"/>
              </a:rPr>
              <a:t>enim</a:t>
            </a:r>
            <a:r>
              <a:rPr lang="en-US" sz="1600">
                <a:solidFill>
                  <a:srgbClr val="777777"/>
                </a:solidFill>
                <a:latin typeface="Calibri"/>
                <a:cs typeface="Calibri"/>
              </a:rPr>
              <a:t> ad minim </a:t>
            </a:r>
            <a:r>
              <a:rPr lang="en-US" sz="1600" err="1">
                <a:solidFill>
                  <a:srgbClr val="777777"/>
                </a:solidFill>
                <a:latin typeface="Calibri"/>
                <a:cs typeface="Calibri"/>
              </a:rPr>
              <a:t>ven</a:t>
            </a:r>
            <a:r>
              <a:rPr lang="en-US" sz="1600">
                <a:solidFill>
                  <a:srgbClr val="777777"/>
                </a:solidFill>
                <a:latin typeface="Calibri"/>
                <a:cs typeface="Calibri"/>
              </a:rPr>
              <a:t> </a:t>
            </a:r>
            <a:r>
              <a:rPr lang="en-US" sz="1600" err="1">
                <a:solidFill>
                  <a:srgbClr val="777777"/>
                </a:solidFill>
                <a:latin typeface="Calibri"/>
                <a:cs typeface="Calibri"/>
              </a:rPr>
              <a:t>iam</a:t>
            </a:r>
            <a:r>
              <a:rPr lang="en-US" sz="1600">
                <a:solidFill>
                  <a:srgbClr val="777777"/>
                </a:solidFill>
                <a:latin typeface="Calibri"/>
                <a:cs typeface="Calibri"/>
              </a:rPr>
              <a:t>, </a:t>
            </a:r>
            <a:r>
              <a:rPr lang="en-US" sz="1600" err="1">
                <a:solidFill>
                  <a:srgbClr val="777777"/>
                </a:solidFill>
                <a:latin typeface="Calibri"/>
                <a:cs typeface="Calibri"/>
              </a:rPr>
              <a:t>quis</a:t>
            </a:r>
            <a:r>
              <a:rPr lang="en-US" sz="1600">
                <a:solidFill>
                  <a:srgbClr val="777777"/>
                </a:solidFill>
                <a:latin typeface="Calibri"/>
                <a:cs typeface="Calibri"/>
              </a:rPr>
              <a:t> </a:t>
            </a:r>
            <a:r>
              <a:rPr lang="en-US" sz="1600" err="1">
                <a:solidFill>
                  <a:srgbClr val="777777"/>
                </a:solidFill>
                <a:latin typeface="Calibri"/>
                <a:cs typeface="Calibri"/>
              </a:rPr>
              <a:t>nost</a:t>
            </a:r>
            <a:r>
              <a:rPr lang="en-US" sz="1600">
                <a:solidFill>
                  <a:srgbClr val="777777"/>
                </a:solidFill>
                <a:latin typeface="Calibri"/>
                <a:cs typeface="Calibri"/>
              </a:rPr>
              <a:t> </a:t>
            </a:r>
            <a:r>
              <a:rPr lang="en-US" sz="1600" err="1">
                <a:solidFill>
                  <a:srgbClr val="777777"/>
                </a:solidFill>
                <a:latin typeface="Calibri"/>
                <a:cs typeface="Calibri"/>
              </a:rPr>
              <a:t>rudrt</a:t>
            </a:r>
            <a:r>
              <a:rPr lang="en-US" sz="1600">
                <a:solidFill>
                  <a:srgbClr val="777777"/>
                </a:solidFill>
                <a:latin typeface="Calibri"/>
                <a:cs typeface="Calibri"/>
              </a:rPr>
              <a:t>  </a:t>
            </a:r>
            <a:r>
              <a:rPr lang="en-US" sz="1600" err="1">
                <a:solidFill>
                  <a:srgbClr val="777777"/>
                </a:solidFill>
                <a:latin typeface="Calibri"/>
                <a:cs typeface="Calibri"/>
              </a:rPr>
              <a:t>aliquip</a:t>
            </a:r>
            <a:r>
              <a:rPr lang="en-US" sz="1600">
                <a:solidFill>
                  <a:srgbClr val="777777"/>
                </a:solidFill>
                <a:latin typeface="Calibri"/>
                <a:cs typeface="Calibri"/>
              </a:rPr>
              <a:t> ex </a:t>
            </a:r>
            <a:r>
              <a:rPr lang="en-US" sz="1600" err="1">
                <a:solidFill>
                  <a:srgbClr val="777777"/>
                </a:solidFill>
                <a:latin typeface="Calibri"/>
                <a:cs typeface="Calibri"/>
              </a:rPr>
              <a:t>ea</a:t>
            </a:r>
            <a:r>
              <a:rPr lang="en-US" sz="1600">
                <a:solidFill>
                  <a:srgbClr val="777777"/>
                </a:solidFill>
                <a:latin typeface="Calibri"/>
                <a:cs typeface="Calibri"/>
              </a:rPr>
              <a:t> commodo </a:t>
            </a:r>
            <a:r>
              <a:rPr lang="en-US" sz="1600" err="1">
                <a:solidFill>
                  <a:srgbClr val="777777"/>
                </a:solidFill>
                <a:latin typeface="Calibri"/>
                <a:cs typeface="Calibri"/>
              </a:rPr>
              <a:t>consequat</a:t>
            </a:r>
            <a:r>
              <a:rPr lang="en-US" sz="1600">
                <a:solidFill>
                  <a:srgbClr val="777777"/>
                </a:solidFill>
                <a:latin typeface="Calibri"/>
                <a:cs typeface="Calibri"/>
              </a:rPr>
              <a:t>. </a:t>
            </a:r>
            <a:endParaRPr lang="en-US" sz="1600">
              <a:solidFill>
                <a:srgbClr val="3AB6DF"/>
              </a:solidFill>
              <a:latin typeface="Calibri"/>
              <a:cs typeface="Calibri"/>
            </a:endParaRPr>
          </a:p>
        </p:txBody>
      </p:sp>
      <p:sp>
        <p:nvSpPr>
          <p:cNvPr id="2" name="Title 1"/>
          <p:cNvSpPr>
            <a:spLocks noGrp="1"/>
          </p:cNvSpPr>
          <p:nvPr>
            <p:ph type="title"/>
          </p:nvPr>
        </p:nvSpPr>
        <p:spPr>
          <a:xfrm>
            <a:off x="443310" y="330188"/>
            <a:ext cx="7851951" cy="1143000"/>
          </a:xfrm>
        </p:spPr>
        <p:txBody>
          <a:bodyPr>
            <a:normAutofit/>
          </a:bodyPr>
          <a:lstStyle>
            <a:lvl1pPr marL="0" algn="l" defTabSz="457200" rtl="0" eaLnBrk="1" latinLnBrk="0" hangingPunct="1">
              <a:defRPr lang="en-US" sz="4400" kern="1200" cap="all" dirty="0">
                <a:solidFill>
                  <a:srgbClr val="23466B"/>
                </a:solidFill>
                <a:latin typeface="Arial"/>
                <a:ea typeface="+mn-ea"/>
                <a:cs typeface="Arial"/>
              </a:defRPr>
            </a:lvl1pPr>
          </a:lstStyle>
          <a:p>
            <a:r>
              <a:rPr lang="en-US"/>
              <a:t>Click to edit Master title style</a:t>
            </a:r>
          </a:p>
        </p:txBody>
      </p:sp>
      <p:sp>
        <p:nvSpPr>
          <p:cNvPr id="9" name="Rectangle 8"/>
          <p:cNvSpPr/>
          <p:nvPr userDrawn="1"/>
        </p:nvSpPr>
        <p:spPr>
          <a:xfrm>
            <a:off x="0" y="6532876"/>
            <a:ext cx="9144000" cy="325124"/>
          </a:xfrm>
          <a:prstGeom prst="rect">
            <a:avLst/>
          </a:prstGeom>
          <a:solidFill>
            <a:srgbClr val="3AB6D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1"/>
              </a:solidFill>
            </a:endParaRPr>
          </a:p>
        </p:txBody>
      </p:sp>
      <p:sp>
        <p:nvSpPr>
          <p:cNvPr id="6" name="Slide Number Placeholder 5"/>
          <p:cNvSpPr>
            <a:spLocks noGrp="1"/>
          </p:cNvSpPr>
          <p:nvPr>
            <p:ph type="sldNum" sz="quarter" idx="12"/>
          </p:nvPr>
        </p:nvSpPr>
        <p:spPr>
          <a:xfrm>
            <a:off x="6565904" y="6505850"/>
            <a:ext cx="2133600" cy="365125"/>
          </a:xfrm>
        </p:spPr>
        <p:txBody>
          <a:bodyPr/>
          <a:lstStyle>
            <a:lvl1pPr>
              <a:defRPr>
                <a:solidFill>
                  <a:srgbClr val="23466B"/>
                </a:solidFill>
              </a:defRPr>
            </a:lvl1pPr>
          </a:lstStyle>
          <a:p>
            <a:fld id="{72F7D3CC-F67A-B34F-BCAC-2CDC1EBC0007}" type="slidenum">
              <a:rPr lang="en-US" smtClean="0"/>
              <a:pPr/>
              <a:t>‹#›</a:t>
            </a:fld>
            <a:endParaRPr lang="en-US" dirty="0"/>
          </a:p>
        </p:txBody>
      </p:sp>
      <p:cxnSp>
        <p:nvCxnSpPr>
          <p:cNvPr id="25" name="Straight Connector 24"/>
          <p:cNvCxnSpPr/>
          <p:nvPr userDrawn="1"/>
        </p:nvCxnSpPr>
        <p:spPr>
          <a:xfrm>
            <a:off x="558946" y="1464733"/>
            <a:ext cx="7507655" cy="0"/>
          </a:xfrm>
          <a:prstGeom prst="line">
            <a:avLst/>
          </a:prstGeom>
          <a:ln w="6350">
            <a:solidFill>
              <a:srgbClr val="3AB6DF"/>
            </a:solidFill>
          </a:ln>
          <a:effectLst/>
        </p:spPr>
        <p:style>
          <a:lnRef idx="2">
            <a:schemeClr val="accent1"/>
          </a:lnRef>
          <a:fillRef idx="0">
            <a:schemeClr val="accent1"/>
          </a:fillRef>
          <a:effectRef idx="1">
            <a:schemeClr val="accent1"/>
          </a:effectRef>
          <a:fontRef idx="minor">
            <a:schemeClr val="tx1"/>
          </a:fontRef>
        </p:style>
      </p:cxnSp>
      <p:pic>
        <p:nvPicPr>
          <p:cNvPr id="20" name="Picture 19" descr="person up steps.emf"/>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328196" y="2039394"/>
            <a:ext cx="667518" cy="624729"/>
          </a:xfrm>
          <a:prstGeom prst="rect">
            <a:avLst/>
          </a:prstGeom>
        </p:spPr>
      </p:pic>
      <p:pic>
        <p:nvPicPr>
          <p:cNvPr id="21" name="Picture 20" descr="shutterstock_763892725puzzle.emf"/>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183044" y="2046353"/>
            <a:ext cx="569403" cy="624729"/>
          </a:xfrm>
          <a:prstGeom prst="rect">
            <a:avLst/>
          </a:prstGeom>
        </p:spPr>
      </p:pic>
      <p:pic>
        <p:nvPicPr>
          <p:cNvPr id="22" name="Picture 21" descr="checklist.emf"/>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7075714" y="2046353"/>
            <a:ext cx="442686" cy="598803"/>
          </a:xfrm>
          <a:prstGeom prst="rect">
            <a:avLst/>
          </a:prstGeom>
        </p:spPr>
      </p:pic>
      <p:sp>
        <p:nvSpPr>
          <p:cNvPr id="26" name="Rectangle 25"/>
          <p:cNvSpPr/>
          <p:nvPr userDrawn="1"/>
        </p:nvSpPr>
        <p:spPr>
          <a:xfrm>
            <a:off x="541067" y="5530851"/>
            <a:ext cx="2269541" cy="97367"/>
          </a:xfrm>
          <a:prstGeom prst="rect">
            <a:avLst/>
          </a:prstGeom>
          <a:solidFill>
            <a:srgbClr val="23466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7" name="Rectangle 26"/>
          <p:cNvSpPr/>
          <p:nvPr userDrawn="1"/>
        </p:nvSpPr>
        <p:spPr>
          <a:xfrm>
            <a:off x="3402974" y="5530851"/>
            <a:ext cx="2269541" cy="97367"/>
          </a:xfrm>
          <a:prstGeom prst="rect">
            <a:avLst/>
          </a:prstGeom>
          <a:solidFill>
            <a:srgbClr val="3AB6D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8" name="Rectangle 27"/>
          <p:cNvSpPr/>
          <p:nvPr userDrawn="1"/>
        </p:nvSpPr>
        <p:spPr>
          <a:xfrm>
            <a:off x="6264882" y="5530851"/>
            <a:ext cx="2269541" cy="97367"/>
          </a:xfrm>
          <a:prstGeom prst="rect">
            <a:avLst/>
          </a:prstGeom>
          <a:solidFill>
            <a:srgbClr val="77777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2" name="Footer Placeholder 4"/>
          <p:cNvSpPr>
            <a:spLocks noGrp="1"/>
          </p:cNvSpPr>
          <p:nvPr>
            <p:ph type="ftr" sz="quarter" idx="11"/>
          </p:nvPr>
        </p:nvSpPr>
        <p:spPr>
          <a:xfrm>
            <a:off x="491840" y="6505850"/>
            <a:ext cx="5527960" cy="365125"/>
          </a:xfrm>
        </p:spPr>
        <p:txBody>
          <a:bodyPr/>
          <a:lstStyle>
            <a:lvl1pPr>
              <a:defRPr sz="1000"/>
            </a:lvl1pPr>
          </a:lstStyle>
          <a:p>
            <a:pPr algn="l"/>
            <a:endParaRPr lang="en-US" dirty="0"/>
          </a:p>
        </p:txBody>
      </p:sp>
    </p:spTree>
    <p:extLst>
      <p:ext uri="{BB962C8B-B14F-4D97-AF65-F5344CB8AC3E}">
        <p14:creationId xmlns:p14="http://schemas.microsoft.com/office/powerpoint/2010/main" val="37569249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17" name="Rectangle 16"/>
          <p:cNvSpPr/>
          <p:nvPr userDrawn="1"/>
        </p:nvSpPr>
        <p:spPr>
          <a:xfrm>
            <a:off x="1" y="-1"/>
            <a:ext cx="9150352" cy="6532877"/>
          </a:xfrm>
          <a:prstGeom prst="rect">
            <a:avLst/>
          </a:prstGeom>
          <a:solidFill>
            <a:srgbClr val="23466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3AB6DF"/>
              </a:solidFill>
            </a:endParaRPr>
          </a:p>
        </p:txBody>
      </p:sp>
      <p:sp>
        <p:nvSpPr>
          <p:cNvPr id="2" name="Title 1"/>
          <p:cNvSpPr>
            <a:spLocks noGrp="1"/>
          </p:cNvSpPr>
          <p:nvPr>
            <p:ph type="ctrTitle" hasCustomPrompt="1"/>
          </p:nvPr>
        </p:nvSpPr>
        <p:spPr>
          <a:xfrm>
            <a:off x="444439" y="3483702"/>
            <a:ext cx="7772400" cy="1470025"/>
          </a:xfrm>
        </p:spPr>
        <p:txBody>
          <a:bodyPr/>
          <a:lstStyle>
            <a:lvl1pPr algn="l">
              <a:defRPr sz="4400" baseline="0">
                <a:solidFill>
                  <a:srgbClr val="B2B3B2"/>
                </a:solidFill>
              </a:defRPr>
            </a:lvl1pPr>
          </a:lstStyle>
          <a:p>
            <a:br>
              <a:rPr lang="en-US" sz="5000">
                <a:solidFill>
                  <a:schemeClr val="bg1"/>
                </a:solidFill>
                <a:latin typeface="Arial"/>
                <a:cs typeface="Arial"/>
              </a:rPr>
            </a:br>
            <a:r>
              <a:rPr lang="en-US" sz="5000">
                <a:solidFill>
                  <a:srgbClr val="FFFFFF"/>
                </a:solidFill>
                <a:latin typeface="Arial"/>
                <a:cs typeface="Arial"/>
              </a:rPr>
              <a:t>THANK YOU</a:t>
            </a:r>
            <a:br>
              <a:rPr lang="en-US" sz="5000">
                <a:solidFill>
                  <a:srgbClr val="FFFFFF"/>
                </a:solidFill>
                <a:latin typeface="Arial"/>
                <a:cs typeface="Arial"/>
              </a:rPr>
            </a:br>
            <a:br>
              <a:rPr lang="en-US" sz="5000">
                <a:solidFill>
                  <a:srgbClr val="B2B3B2"/>
                </a:solidFill>
                <a:latin typeface="Arial"/>
                <a:cs typeface="Arial"/>
              </a:rPr>
            </a:br>
            <a:endParaRPr lang="en-US"/>
          </a:p>
        </p:txBody>
      </p:sp>
      <p:sp>
        <p:nvSpPr>
          <p:cNvPr id="18" name="Rectangle 17"/>
          <p:cNvSpPr/>
          <p:nvPr userDrawn="1"/>
        </p:nvSpPr>
        <p:spPr>
          <a:xfrm>
            <a:off x="0" y="6532876"/>
            <a:ext cx="9144000" cy="325124"/>
          </a:xfrm>
          <a:prstGeom prst="rect">
            <a:avLst/>
          </a:prstGeom>
          <a:solidFill>
            <a:srgbClr val="F2F2F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1"/>
              </a:solidFill>
            </a:endParaRPr>
          </a:p>
        </p:txBody>
      </p:sp>
      <p:pic>
        <p:nvPicPr>
          <p:cNvPr id="10" name="Picture 9" descr="Prevention_Solutions_symbol_white_outlines.emf"/>
          <p:cNvPicPr>
            <a:picLocks noChangeAspect="1"/>
          </p:cNvPicPr>
          <p:nvPr userDrawn="1"/>
        </p:nvPicPr>
        <p:blipFill>
          <a:blip r:embed="rId2">
            <a:alphaModFix amt="17000"/>
            <a:extLst>
              <a:ext uri="{28A0092B-C50C-407E-A947-70E740481C1C}">
                <a14:useLocalDpi xmlns:a14="http://schemas.microsoft.com/office/drawing/2010/main"/>
              </a:ext>
            </a:extLst>
          </a:blip>
          <a:stretch>
            <a:fillRect/>
          </a:stretch>
        </p:blipFill>
        <p:spPr>
          <a:xfrm>
            <a:off x="4121384" y="4923011"/>
            <a:ext cx="2133600" cy="2169160"/>
          </a:xfrm>
          <a:prstGeom prst="rect">
            <a:avLst/>
          </a:prstGeom>
        </p:spPr>
      </p:pic>
      <p:pic>
        <p:nvPicPr>
          <p:cNvPr id="11" name="Picture 10" descr="Prevention_Solutions_symbol_white_outlines.emf"/>
          <p:cNvPicPr>
            <a:picLocks noChangeAspect="1"/>
          </p:cNvPicPr>
          <p:nvPr userDrawn="1"/>
        </p:nvPicPr>
        <p:blipFill>
          <a:blip r:embed="rId2">
            <a:alphaModFix amt="17000"/>
            <a:extLst>
              <a:ext uri="{28A0092B-C50C-407E-A947-70E740481C1C}">
                <a14:useLocalDpi xmlns:a14="http://schemas.microsoft.com/office/drawing/2010/main"/>
              </a:ext>
            </a:extLst>
          </a:blip>
          <a:stretch>
            <a:fillRect/>
          </a:stretch>
        </p:blipFill>
        <p:spPr>
          <a:xfrm>
            <a:off x="6459019" y="-1409588"/>
            <a:ext cx="2133600" cy="2169160"/>
          </a:xfrm>
          <a:prstGeom prst="rect">
            <a:avLst/>
          </a:prstGeom>
        </p:spPr>
      </p:pic>
      <p:pic>
        <p:nvPicPr>
          <p:cNvPr id="16" name="Picture 15" descr="Prevention_Solutions_Horizontal_cymk white text outlined.emf"/>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569611" y="1378458"/>
            <a:ext cx="3638804" cy="693420"/>
          </a:xfrm>
          <a:prstGeom prst="rect">
            <a:avLst/>
          </a:prstGeom>
        </p:spPr>
      </p:pic>
      <p:pic>
        <p:nvPicPr>
          <p:cNvPr id="20" name="Picture 19" descr="EDC Square_Dark Background.pdf"/>
          <p:cNvPicPr>
            <a:picLocks noChangeAspect="1"/>
          </p:cNvPicPr>
          <p:nvPr userDrawn="1"/>
        </p:nvPicPr>
        <p:blipFill rotWithShape="1">
          <a:blip r:embed="rId4" cstate="print">
            <a:extLst>
              <a:ext uri="{28A0092B-C50C-407E-A947-70E740481C1C}">
                <a14:useLocalDpi xmlns:a14="http://schemas.microsoft.com/office/drawing/2010/main"/>
              </a:ext>
            </a:extLst>
          </a:blip>
          <a:srcRect l="21560" t="29630" r="27115" b="31111"/>
          <a:stretch/>
        </p:blipFill>
        <p:spPr>
          <a:xfrm>
            <a:off x="6423761" y="3784915"/>
            <a:ext cx="2271489" cy="1342601"/>
          </a:xfrm>
          <a:prstGeom prst="rect">
            <a:avLst/>
          </a:prstGeom>
        </p:spPr>
      </p:pic>
      <p:sp>
        <p:nvSpPr>
          <p:cNvPr id="21" name="Rectangle 20"/>
          <p:cNvSpPr/>
          <p:nvPr userDrawn="1"/>
        </p:nvSpPr>
        <p:spPr>
          <a:xfrm>
            <a:off x="0" y="2982686"/>
            <a:ext cx="82571" cy="1821544"/>
          </a:xfrm>
          <a:prstGeom prst="rect">
            <a:avLst/>
          </a:prstGeom>
          <a:solidFill>
            <a:srgbClr val="3AB6D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1418025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FE65015-B52A-4CA5-B73F-1AD02186E06F}" type="datetimeFigureOut">
              <a:rPr lang="en-US" smtClean="0"/>
              <a:t>8/18/2021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A41AE9-4933-4B50-BCA6-3925E2D1831F}" type="slidenum">
              <a:rPr lang="en-US" smtClean="0"/>
              <a:t>‹#›</a:t>
            </a:fld>
            <a:endParaRPr lang="en-US"/>
          </a:p>
        </p:txBody>
      </p:sp>
    </p:spTree>
    <p:extLst>
      <p:ext uri="{BB962C8B-B14F-4D97-AF65-F5344CB8AC3E}">
        <p14:creationId xmlns:p14="http://schemas.microsoft.com/office/powerpoint/2010/main" val="24723055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FE65015-B52A-4CA5-B73F-1AD02186E06F}" type="datetimeFigureOut">
              <a:rPr lang="en-US" smtClean="0"/>
              <a:t>8/18/2021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A41AE9-4933-4B50-BCA6-3925E2D1831F}" type="slidenum">
              <a:rPr lang="en-US" smtClean="0"/>
              <a:t>‹#›</a:t>
            </a:fld>
            <a:endParaRPr lang="en-US"/>
          </a:p>
        </p:txBody>
      </p:sp>
    </p:spTree>
    <p:extLst>
      <p:ext uri="{BB962C8B-B14F-4D97-AF65-F5344CB8AC3E}">
        <p14:creationId xmlns:p14="http://schemas.microsoft.com/office/powerpoint/2010/main" val="13393480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FE65015-B52A-4CA5-B73F-1AD02186E06F}" type="datetimeFigureOut">
              <a:rPr lang="en-US" smtClean="0"/>
              <a:t>8/18/2021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A41AE9-4933-4B50-BCA6-3925E2D1831F}" type="slidenum">
              <a:rPr lang="en-US" smtClean="0"/>
              <a:t>‹#›</a:t>
            </a:fld>
            <a:endParaRPr lang="en-US"/>
          </a:p>
        </p:txBody>
      </p:sp>
    </p:spTree>
    <p:extLst>
      <p:ext uri="{BB962C8B-B14F-4D97-AF65-F5344CB8AC3E}">
        <p14:creationId xmlns:p14="http://schemas.microsoft.com/office/powerpoint/2010/main" val="24544026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FE65015-B52A-4CA5-B73F-1AD02186E06F}" type="datetimeFigureOut">
              <a:rPr lang="en-US" smtClean="0"/>
              <a:t>8/18/2021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4A41AE9-4933-4B50-BCA6-3925E2D1831F}" type="slidenum">
              <a:rPr lang="en-US" smtClean="0"/>
              <a:t>‹#›</a:t>
            </a:fld>
            <a:endParaRPr lang="en-US"/>
          </a:p>
        </p:txBody>
      </p:sp>
    </p:spTree>
    <p:extLst>
      <p:ext uri="{BB962C8B-B14F-4D97-AF65-F5344CB8AC3E}">
        <p14:creationId xmlns:p14="http://schemas.microsoft.com/office/powerpoint/2010/main" val="2812099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FE65015-B52A-4CA5-B73F-1AD02186E06F}" type="datetimeFigureOut">
              <a:rPr lang="en-US" smtClean="0"/>
              <a:t>8/18/2021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4A41AE9-4933-4B50-BCA6-3925E2D1831F}" type="slidenum">
              <a:rPr lang="en-US" smtClean="0"/>
              <a:t>‹#›</a:t>
            </a:fld>
            <a:endParaRPr lang="en-US"/>
          </a:p>
        </p:txBody>
      </p:sp>
    </p:spTree>
    <p:extLst>
      <p:ext uri="{BB962C8B-B14F-4D97-AF65-F5344CB8AC3E}">
        <p14:creationId xmlns:p14="http://schemas.microsoft.com/office/powerpoint/2010/main" val="1187262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FE65015-B52A-4CA5-B73F-1AD02186E06F}" type="datetimeFigureOut">
              <a:rPr lang="en-US" smtClean="0"/>
              <a:t>8/18/2021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4A41AE9-4933-4B50-BCA6-3925E2D1831F}" type="slidenum">
              <a:rPr lang="en-US" smtClean="0"/>
              <a:t>‹#›</a:t>
            </a:fld>
            <a:endParaRPr lang="en-US"/>
          </a:p>
        </p:txBody>
      </p:sp>
    </p:spTree>
    <p:extLst>
      <p:ext uri="{BB962C8B-B14F-4D97-AF65-F5344CB8AC3E}">
        <p14:creationId xmlns:p14="http://schemas.microsoft.com/office/powerpoint/2010/main" val="154214691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FE65015-B52A-4CA5-B73F-1AD02186E06F}" type="datetimeFigureOut">
              <a:rPr lang="en-US" smtClean="0"/>
              <a:t>8/18/2021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4A41AE9-4933-4B50-BCA6-3925E2D1831F}" type="slidenum">
              <a:rPr lang="en-US" smtClean="0"/>
              <a:t>‹#›</a:t>
            </a:fld>
            <a:endParaRPr lang="en-US"/>
          </a:p>
        </p:txBody>
      </p:sp>
    </p:spTree>
    <p:extLst>
      <p:ext uri="{BB962C8B-B14F-4D97-AF65-F5344CB8AC3E}">
        <p14:creationId xmlns:p14="http://schemas.microsoft.com/office/powerpoint/2010/main" val="39712729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FE65015-B52A-4CA5-B73F-1AD02186E06F}" type="datetimeFigureOut">
              <a:rPr lang="en-US" smtClean="0"/>
              <a:t>8/18/2021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4A41AE9-4933-4B50-BCA6-3925E2D1831F}" type="slidenum">
              <a:rPr lang="en-US" smtClean="0"/>
              <a:t>‹#›</a:t>
            </a:fld>
            <a:endParaRPr lang="en-US"/>
          </a:p>
        </p:txBody>
      </p:sp>
    </p:spTree>
    <p:extLst>
      <p:ext uri="{BB962C8B-B14F-4D97-AF65-F5344CB8AC3E}">
        <p14:creationId xmlns:p14="http://schemas.microsoft.com/office/powerpoint/2010/main" val="35208616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7" name="Rectangle 6"/>
          <p:cNvSpPr/>
          <p:nvPr userDrawn="1"/>
        </p:nvSpPr>
        <p:spPr>
          <a:xfrm>
            <a:off x="1" y="-1"/>
            <a:ext cx="9150352" cy="6532877"/>
          </a:xfrm>
          <a:prstGeom prst="rect">
            <a:avLst/>
          </a:prstGeom>
          <a:solidFill>
            <a:srgbClr val="F2F2F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3AB6DF"/>
              </a:solidFill>
            </a:endParaRPr>
          </a:p>
        </p:txBody>
      </p:sp>
      <p:sp>
        <p:nvSpPr>
          <p:cNvPr id="4" name="Rectangle 3"/>
          <p:cNvSpPr/>
          <p:nvPr userDrawn="1"/>
        </p:nvSpPr>
        <p:spPr>
          <a:xfrm>
            <a:off x="547418" y="2070100"/>
            <a:ext cx="2340910" cy="15529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3" name="Rectangle 22"/>
          <p:cNvSpPr/>
          <p:nvPr userDrawn="1"/>
        </p:nvSpPr>
        <p:spPr>
          <a:xfrm>
            <a:off x="3315744" y="2070100"/>
            <a:ext cx="2329382" cy="15529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4" name="Rectangle 23"/>
          <p:cNvSpPr/>
          <p:nvPr userDrawn="1"/>
        </p:nvSpPr>
        <p:spPr>
          <a:xfrm>
            <a:off x="6174714" y="2070100"/>
            <a:ext cx="2349957" cy="15529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 name="Content Placeholder 2"/>
          <p:cNvSpPr>
            <a:spLocks noGrp="1"/>
          </p:cNvSpPr>
          <p:nvPr>
            <p:ph idx="14" hasCustomPrompt="1"/>
          </p:nvPr>
        </p:nvSpPr>
        <p:spPr>
          <a:xfrm>
            <a:off x="6119406" y="3754444"/>
            <a:ext cx="2580097" cy="2544757"/>
          </a:xfrm>
          <a:noFill/>
        </p:spPr>
        <p:txBody>
          <a:bodyPr>
            <a:normAutofit/>
          </a:bodyPr>
          <a:lstStyle>
            <a:lvl1pPr marL="0" indent="0">
              <a:buNone/>
              <a:defRPr lang="en-US" sz="1600" kern="1200" dirty="0" smtClean="0">
                <a:solidFill>
                  <a:srgbClr val="777777"/>
                </a:solidFill>
                <a:latin typeface="Calibri"/>
                <a:ea typeface="+mn-ea"/>
                <a:cs typeface="Calibri"/>
              </a:defRPr>
            </a:lvl1pPr>
            <a:lvl2pPr>
              <a:defRPr>
                <a:solidFill>
                  <a:srgbClr val="777777"/>
                </a:solidFill>
              </a:defRPr>
            </a:lvl2pPr>
            <a:lvl3pPr>
              <a:defRPr>
                <a:solidFill>
                  <a:srgbClr val="777777"/>
                </a:solidFill>
              </a:defRPr>
            </a:lvl3pPr>
            <a:lvl4pPr>
              <a:defRPr>
                <a:solidFill>
                  <a:srgbClr val="777777"/>
                </a:solidFill>
              </a:defRPr>
            </a:lvl4pPr>
            <a:lvl5pPr>
              <a:defRPr>
                <a:solidFill>
                  <a:srgbClr val="777777"/>
                </a:solidFill>
              </a:defRPr>
            </a:lvl5pPr>
          </a:lstStyle>
          <a:p>
            <a:r>
              <a:rPr lang="en-US" sz="2000" b="1">
                <a:solidFill>
                  <a:srgbClr val="27628E"/>
                </a:solidFill>
                <a:latin typeface="Calibri"/>
                <a:cs typeface="Calibri"/>
              </a:rPr>
              <a:t>First Name, Last Name</a:t>
            </a:r>
          </a:p>
          <a:p>
            <a:r>
              <a:rPr lang="en-US" b="1" i="1">
                <a:solidFill>
                  <a:srgbClr val="27628E"/>
                </a:solidFill>
                <a:latin typeface="Calibri"/>
                <a:cs typeface="Calibri"/>
              </a:rPr>
              <a:t>Job Title of Presenter </a:t>
            </a:r>
            <a:br>
              <a:rPr lang="en-US" b="1">
                <a:solidFill>
                  <a:srgbClr val="27628E"/>
                </a:solidFill>
                <a:latin typeface="Calibri"/>
                <a:cs typeface="Calibri"/>
              </a:rPr>
            </a:br>
            <a:r>
              <a:rPr lang="en-US" sz="1600">
                <a:solidFill>
                  <a:srgbClr val="777777"/>
                </a:solidFill>
                <a:latin typeface="Calibri"/>
                <a:cs typeface="Calibri"/>
              </a:rPr>
              <a:t>Short blurb about presenter </a:t>
            </a:r>
            <a:r>
              <a:rPr lang="en-US" sz="1600" err="1">
                <a:solidFill>
                  <a:srgbClr val="777777"/>
                </a:solidFill>
                <a:latin typeface="Calibri"/>
                <a:cs typeface="Calibri"/>
              </a:rPr>
              <a:t>onsectetur</a:t>
            </a:r>
            <a:r>
              <a:rPr lang="en-US" sz="1600">
                <a:solidFill>
                  <a:srgbClr val="777777"/>
                </a:solidFill>
                <a:latin typeface="Calibri"/>
                <a:cs typeface="Calibri"/>
              </a:rPr>
              <a:t> </a:t>
            </a:r>
            <a:r>
              <a:rPr lang="en-US" sz="1600" err="1">
                <a:solidFill>
                  <a:srgbClr val="777777"/>
                </a:solidFill>
                <a:latin typeface="Calibri"/>
                <a:cs typeface="Calibri"/>
              </a:rPr>
              <a:t>adipiscing</a:t>
            </a:r>
            <a:r>
              <a:rPr lang="en-US" sz="1600">
                <a:solidFill>
                  <a:srgbClr val="777777"/>
                </a:solidFill>
                <a:latin typeface="Calibri"/>
                <a:cs typeface="Calibri"/>
              </a:rPr>
              <a:t> </a:t>
            </a:r>
            <a:r>
              <a:rPr lang="en-US" sz="1600" err="1">
                <a:solidFill>
                  <a:srgbClr val="777777"/>
                </a:solidFill>
                <a:latin typeface="Calibri"/>
                <a:cs typeface="Calibri"/>
              </a:rPr>
              <a:t>elit</a:t>
            </a:r>
            <a:r>
              <a:rPr lang="en-US" sz="1600">
                <a:solidFill>
                  <a:srgbClr val="777777"/>
                </a:solidFill>
                <a:latin typeface="Calibri"/>
                <a:cs typeface="Calibri"/>
              </a:rPr>
              <a:t>, </a:t>
            </a:r>
            <a:r>
              <a:rPr lang="en-US" sz="1600" err="1">
                <a:solidFill>
                  <a:srgbClr val="777777"/>
                </a:solidFill>
                <a:latin typeface="Calibri"/>
                <a:cs typeface="Calibri"/>
              </a:rPr>
              <a:t>sed</a:t>
            </a:r>
            <a:r>
              <a:rPr lang="en-US" sz="1600">
                <a:solidFill>
                  <a:srgbClr val="777777"/>
                </a:solidFill>
                <a:latin typeface="Calibri"/>
                <a:cs typeface="Calibri"/>
              </a:rPr>
              <a:t> do </a:t>
            </a:r>
            <a:r>
              <a:rPr lang="en-US" sz="1600" err="1">
                <a:solidFill>
                  <a:srgbClr val="777777"/>
                </a:solidFill>
                <a:latin typeface="Calibri"/>
                <a:cs typeface="Calibri"/>
              </a:rPr>
              <a:t>eiusmod</a:t>
            </a:r>
            <a:r>
              <a:rPr lang="en-US" sz="1600">
                <a:solidFill>
                  <a:srgbClr val="777777"/>
                </a:solidFill>
                <a:latin typeface="Calibri"/>
                <a:cs typeface="Calibri"/>
              </a:rPr>
              <a:t> </a:t>
            </a:r>
            <a:r>
              <a:rPr lang="en-US" sz="1600" err="1">
                <a:solidFill>
                  <a:srgbClr val="777777"/>
                </a:solidFill>
                <a:latin typeface="Calibri"/>
                <a:cs typeface="Calibri"/>
              </a:rPr>
              <a:t>tempor</a:t>
            </a:r>
            <a:r>
              <a:rPr lang="en-US" sz="1600">
                <a:solidFill>
                  <a:srgbClr val="777777"/>
                </a:solidFill>
                <a:latin typeface="Calibri"/>
                <a:cs typeface="Calibri"/>
              </a:rPr>
              <a:t> </a:t>
            </a:r>
            <a:r>
              <a:rPr lang="en-US" sz="1600" err="1">
                <a:solidFill>
                  <a:srgbClr val="777777"/>
                </a:solidFill>
                <a:latin typeface="Calibri"/>
                <a:cs typeface="Calibri"/>
              </a:rPr>
              <a:t>incididunt</a:t>
            </a:r>
            <a:r>
              <a:rPr lang="en-US" sz="1600">
                <a:solidFill>
                  <a:srgbClr val="777777"/>
                </a:solidFill>
                <a:latin typeface="Calibri"/>
                <a:cs typeface="Calibri"/>
              </a:rPr>
              <a:t> </a:t>
            </a:r>
            <a:r>
              <a:rPr lang="en-US" sz="1600" err="1">
                <a:solidFill>
                  <a:srgbClr val="777777"/>
                </a:solidFill>
                <a:latin typeface="Calibri"/>
                <a:cs typeface="Calibri"/>
              </a:rPr>
              <a:t>ut</a:t>
            </a:r>
            <a:r>
              <a:rPr lang="en-US" sz="1600">
                <a:solidFill>
                  <a:srgbClr val="777777"/>
                </a:solidFill>
                <a:latin typeface="Calibri"/>
                <a:cs typeface="Calibri"/>
              </a:rPr>
              <a:t> </a:t>
            </a:r>
            <a:r>
              <a:rPr lang="en-US" sz="1600" err="1">
                <a:solidFill>
                  <a:srgbClr val="777777"/>
                </a:solidFill>
                <a:latin typeface="Calibri"/>
                <a:cs typeface="Calibri"/>
              </a:rPr>
              <a:t>labore</a:t>
            </a:r>
            <a:r>
              <a:rPr lang="en-US" sz="1600">
                <a:solidFill>
                  <a:srgbClr val="777777"/>
                </a:solidFill>
                <a:latin typeface="Calibri"/>
                <a:cs typeface="Calibri"/>
              </a:rPr>
              <a:t> et </a:t>
            </a:r>
            <a:r>
              <a:rPr lang="en-US" sz="1600" err="1">
                <a:solidFill>
                  <a:srgbClr val="777777"/>
                </a:solidFill>
                <a:latin typeface="Calibri"/>
                <a:cs typeface="Calibri"/>
              </a:rPr>
              <a:t>dolore</a:t>
            </a:r>
            <a:r>
              <a:rPr lang="en-US" sz="1600">
                <a:solidFill>
                  <a:srgbClr val="777777"/>
                </a:solidFill>
                <a:latin typeface="Calibri"/>
                <a:cs typeface="Calibri"/>
              </a:rPr>
              <a:t> </a:t>
            </a:r>
            <a:r>
              <a:rPr lang="en-US" sz="1600" err="1">
                <a:solidFill>
                  <a:srgbClr val="777777"/>
                </a:solidFill>
                <a:latin typeface="Calibri"/>
                <a:cs typeface="Calibri"/>
              </a:rPr>
              <a:t>magnarge</a:t>
            </a:r>
            <a:r>
              <a:rPr lang="en-US" sz="1600">
                <a:solidFill>
                  <a:srgbClr val="777777"/>
                </a:solidFill>
                <a:latin typeface="Calibri"/>
                <a:cs typeface="Calibri"/>
              </a:rPr>
              <a:t> </a:t>
            </a:r>
            <a:r>
              <a:rPr lang="en-US" sz="1600" err="1">
                <a:solidFill>
                  <a:srgbClr val="777777"/>
                </a:solidFill>
                <a:latin typeface="Calibri"/>
                <a:cs typeface="Calibri"/>
              </a:rPr>
              <a:t>aliqua</a:t>
            </a:r>
            <a:r>
              <a:rPr lang="en-US" sz="1600">
                <a:solidFill>
                  <a:srgbClr val="777777"/>
                </a:solidFill>
                <a:latin typeface="Calibri"/>
                <a:cs typeface="Calibri"/>
              </a:rPr>
              <a:t>. </a:t>
            </a:r>
            <a:endParaRPr lang="en-US" sz="1600">
              <a:solidFill>
                <a:srgbClr val="3AB6DF"/>
              </a:solidFill>
              <a:latin typeface="Calibri"/>
              <a:cs typeface="Calibri"/>
            </a:endParaRPr>
          </a:p>
        </p:txBody>
      </p:sp>
      <p:sp>
        <p:nvSpPr>
          <p:cNvPr id="2" name="Title 1"/>
          <p:cNvSpPr>
            <a:spLocks noGrp="1"/>
          </p:cNvSpPr>
          <p:nvPr>
            <p:ph type="title" hasCustomPrompt="1"/>
          </p:nvPr>
        </p:nvSpPr>
        <p:spPr>
          <a:xfrm>
            <a:off x="443310" y="330188"/>
            <a:ext cx="7851951" cy="1143000"/>
          </a:xfrm>
        </p:spPr>
        <p:txBody>
          <a:bodyPr>
            <a:noAutofit/>
          </a:bodyPr>
          <a:lstStyle>
            <a:lvl1pPr marL="0" algn="l" defTabSz="457200" rtl="0" eaLnBrk="1" latinLnBrk="0" hangingPunct="1">
              <a:defRPr lang="en-US" sz="4000" kern="1200" cap="all" dirty="0">
                <a:solidFill>
                  <a:srgbClr val="23466B"/>
                </a:solidFill>
                <a:latin typeface="Arial"/>
                <a:ea typeface="+mn-ea"/>
                <a:cs typeface="Arial"/>
              </a:defRPr>
            </a:lvl1pPr>
          </a:lstStyle>
          <a:p>
            <a:r>
              <a:rPr lang="en-US"/>
              <a:t>Click to edit </a:t>
            </a:r>
            <a:br>
              <a:rPr lang="en-US"/>
            </a:br>
            <a:r>
              <a:rPr lang="en-US"/>
              <a:t>Master title style</a:t>
            </a:r>
          </a:p>
        </p:txBody>
      </p:sp>
      <p:sp>
        <p:nvSpPr>
          <p:cNvPr id="3" name="Content Placeholder 2"/>
          <p:cNvSpPr>
            <a:spLocks noGrp="1"/>
          </p:cNvSpPr>
          <p:nvPr>
            <p:ph idx="1" hasCustomPrompt="1"/>
          </p:nvPr>
        </p:nvSpPr>
        <p:spPr>
          <a:xfrm>
            <a:off x="491840" y="3754444"/>
            <a:ext cx="2592446" cy="2376214"/>
          </a:xfrm>
          <a:noFill/>
        </p:spPr>
        <p:txBody>
          <a:bodyPr>
            <a:normAutofit/>
          </a:bodyPr>
          <a:lstStyle>
            <a:lvl1pPr marL="0" indent="0">
              <a:buNone/>
              <a:defRPr lang="en-US" sz="1600" kern="1200" dirty="0" smtClean="0">
                <a:solidFill>
                  <a:srgbClr val="777777"/>
                </a:solidFill>
                <a:latin typeface="Calibri"/>
                <a:ea typeface="+mn-ea"/>
                <a:cs typeface="Calibri"/>
              </a:defRPr>
            </a:lvl1pPr>
            <a:lvl2pPr>
              <a:defRPr>
                <a:solidFill>
                  <a:srgbClr val="777777"/>
                </a:solidFill>
              </a:defRPr>
            </a:lvl2pPr>
            <a:lvl3pPr>
              <a:defRPr>
                <a:solidFill>
                  <a:srgbClr val="777777"/>
                </a:solidFill>
              </a:defRPr>
            </a:lvl3pPr>
            <a:lvl4pPr>
              <a:defRPr>
                <a:solidFill>
                  <a:srgbClr val="777777"/>
                </a:solidFill>
              </a:defRPr>
            </a:lvl4pPr>
            <a:lvl5pPr>
              <a:defRPr>
                <a:solidFill>
                  <a:srgbClr val="777777"/>
                </a:solidFill>
              </a:defRPr>
            </a:lvl5pPr>
          </a:lstStyle>
          <a:p>
            <a:r>
              <a:rPr lang="en-US" sz="2000" b="1">
                <a:solidFill>
                  <a:srgbClr val="27628E"/>
                </a:solidFill>
                <a:latin typeface="Calibri"/>
                <a:cs typeface="Calibri"/>
              </a:rPr>
              <a:t>First Name, Last Name</a:t>
            </a:r>
          </a:p>
          <a:p>
            <a:r>
              <a:rPr lang="en-US" b="1" i="1">
                <a:solidFill>
                  <a:srgbClr val="27628E"/>
                </a:solidFill>
                <a:latin typeface="Calibri"/>
                <a:cs typeface="Calibri"/>
              </a:rPr>
              <a:t>Job Title of Presenter </a:t>
            </a:r>
            <a:br>
              <a:rPr lang="en-US" b="1">
                <a:solidFill>
                  <a:srgbClr val="27628E"/>
                </a:solidFill>
                <a:latin typeface="Calibri"/>
                <a:cs typeface="Calibri"/>
              </a:rPr>
            </a:br>
            <a:r>
              <a:rPr lang="en-US" sz="1600">
                <a:solidFill>
                  <a:srgbClr val="777777"/>
                </a:solidFill>
                <a:latin typeface="Calibri"/>
                <a:cs typeface="Calibri"/>
              </a:rPr>
              <a:t>Short blurb about presenter </a:t>
            </a:r>
            <a:r>
              <a:rPr lang="en-US" sz="1600" err="1">
                <a:solidFill>
                  <a:srgbClr val="777777"/>
                </a:solidFill>
                <a:latin typeface="Calibri"/>
                <a:cs typeface="Calibri"/>
              </a:rPr>
              <a:t>onsectetur</a:t>
            </a:r>
            <a:r>
              <a:rPr lang="en-US" sz="1600">
                <a:solidFill>
                  <a:srgbClr val="777777"/>
                </a:solidFill>
                <a:latin typeface="Calibri"/>
                <a:cs typeface="Calibri"/>
              </a:rPr>
              <a:t> </a:t>
            </a:r>
            <a:r>
              <a:rPr lang="en-US" sz="1600" err="1">
                <a:solidFill>
                  <a:srgbClr val="777777"/>
                </a:solidFill>
                <a:latin typeface="Calibri"/>
                <a:cs typeface="Calibri"/>
              </a:rPr>
              <a:t>adipiscing</a:t>
            </a:r>
            <a:r>
              <a:rPr lang="en-US" sz="1600">
                <a:solidFill>
                  <a:srgbClr val="777777"/>
                </a:solidFill>
                <a:latin typeface="Calibri"/>
                <a:cs typeface="Calibri"/>
              </a:rPr>
              <a:t> </a:t>
            </a:r>
            <a:r>
              <a:rPr lang="en-US" sz="1600" err="1">
                <a:solidFill>
                  <a:srgbClr val="777777"/>
                </a:solidFill>
                <a:latin typeface="Calibri"/>
                <a:cs typeface="Calibri"/>
              </a:rPr>
              <a:t>elit</a:t>
            </a:r>
            <a:r>
              <a:rPr lang="en-US" sz="1600">
                <a:solidFill>
                  <a:srgbClr val="777777"/>
                </a:solidFill>
                <a:latin typeface="Calibri"/>
                <a:cs typeface="Calibri"/>
              </a:rPr>
              <a:t>, </a:t>
            </a:r>
            <a:r>
              <a:rPr lang="en-US" sz="1600" err="1">
                <a:solidFill>
                  <a:srgbClr val="777777"/>
                </a:solidFill>
                <a:latin typeface="Calibri"/>
                <a:cs typeface="Calibri"/>
              </a:rPr>
              <a:t>sed</a:t>
            </a:r>
            <a:r>
              <a:rPr lang="en-US" sz="1600">
                <a:solidFill>
                  <a:srgbClr val="777777"/>
                </a:solidFill>
                <a:latin typeface="Calibri"/>
                <a:cs typeface="Calibri"/>
              </a:rPr>
              <a:t> do </a:t>
            </a:r>
            <a:r>
              <a:rPr lang="en-US" sz="1600" err="1">
                <a:solidFill>
                  <a:srgbClr val="777777"/>
                </a:solidFill>
                <a:latin typeface="Calibri"/>
                <a:cs typeface="Calibri"/>
              </a:rPr>
              <a:t>eiusmod</a:t>
            </a:r>
            <a:r>
              <a:rPr lang="en-US" sz="1600">
                <a:solidFill>
                  <a:srgbClr val="777777"/>
                </a:solidFill>
                <a:latin typeface="Calibri"/>
                <a:cs typeface="Calibri"/>
              </a:rPr>
              <a:t> </a:t>
            </a:r>
            <a:r>
              <a:rPr lang="en-US" sz="1600" err="1">
                <a:solidFill>
                  <a:srgbClr val="777777"/>
                </a:solidFill>
                <a:latin typeface="Calibri"/>
                <a:cs typeface="Calibri"/>
              </a:rPr>
              <a:t>tempor</a:t>
            </a:r>
            <a:r>
              <a:rPr lang="en-US" sz="1600">
                <a:solidFill>
                  <a:srgbClr val="777777"/>
                </a:solidFill>
                <a:latin typeface="Calibri"/>
                <a:cs typeface="Calibri"/>
              </a:rPr>
              <a:t> </a:t>
            </a:r>
            <a:r>
              <a:rPr lang="en-US" sz="1600" err="1">
                <a:solidFill>
                  <a:srgbClr val="777777"/>
                </a:solidFill>
                <a:latin typeface="Calibri"/>
                <a:cs typeface="Calibri"/>
              </a:rPr>
              <a:t>incididunt</a:t>
            </a:r>
            <a:r>
              <a:rPr lang="en-US" sz="1600">
                <a:solidFill>
                  <a:srgbClr val="777777"/>
                </a:solidFill>
                <a:latin typeface="Calibri"/>
                <a:cs typeface="Calibri"/>
              </a:rPr>
              <a:t> </a:t>
            </a:r>
            <a:r>
              <a:rPr lang="en-US" sz="1600" err="1">
                <a:solidFill>
                  <a:srgbClr val="777777"/>
                </a:solidFill>
                <a:latin typeface="Calibri"/>
                <a:cs typeface="Calibri"/>
              </a:rPr>
              <a:t>ut</a:t>
            </a:r>
            <a:r>
              <a:rPr lang="en-US" sz="1600">
                <a:solidFill>
                  <a:srgbClr val="777777"/>
                </a:solidFill>
                <a:latin typeface="Calibri"/>
                <a:cs typeface="Calibri"/>
              </a:rPr>
              <a:t> </a:t>
            </a:r>
            <a:r>
              <a:rPr lang="en-US" sz="1600" err="1">
                <a:solidFill>
                  <a:srgbClr val="777777"/>
                </a:solidFill>
                <a:latin typeface="Calibri"/>
                <a:cs typeface="Calibri"/>
              </a:rPr>
              <a:t>labore</a:t>
            </a:r>
            <a:r>
              <a:rPr lang="en-US" sz="1600">
                <a:solidFill>
                  <a:srgbClr val="777777"/>
                </a:solidFill>
                <a:latin typeface="Calibri"/>
                <a:cs typeface="Calibri"/>
              </a:rPr>
              <a:t> et </a:t>
            </a:r>
            <a:r>
              <a:rPr lang="en-US" sz="1600" err="1">
                <a:solidFill>
                  <a:srgbClr val="777777"/>
                </a:solidFill>
                <a:latin typeface="Calibri"/>
                <a:cs typeface="Calibri"/>
              </a:rPr>
              <a:t>dolore</a:t>
            </a:r>
            <a:r>
              <a:rPr lang="en-US" sz="1600">
                <a:solidFill>
                  <a:srgbClr val="777777"/>
                </a:solidFill>
                <a:latin typeface="Calibri"/>
                <a:cs typeface="Calibri"/>
              </a:rPr>
              <a:t> </a:t>
            </a:r>
            <a:r>
              <a:rPr lang="en-US" sz="1600" err="1">
                <a:solidFill>
                  <a:srgbClr val="777777"/>
                </a:solidFill>
                <a:latin typeface="Calibri"/>
                <a:cs typeface="Calibri"/>
              </a:rPr>
              <a:t>magnarge</a:t>
            </a:r>
            <a:r>
              <a:rPr lang="en-US" sz="1600">
                <a:solidFill>
                  <a:srgbClr val="777777"/>
                </a:solidFill>
                <a:latin typeface="Calibri"/>
                <a:cs typeface="Calibri"/>
              </a:rPr>
              <a:t> </a:t>
            </a:r>
            <a:r>
              <a:rPr lang="en-US" sz="1600" err="1">
                <a:solidFill>
                  <a:srgbClr val="777777"/>
                </a:solidFill>
                <a:latin typeface="Calibri"/>
                <a:cs typeface="Calibri"/>
              </a:rPr>
              <a:t>aliqua</a:t>
            </a:r>
            <a:r>
              <a:rPr lang="en-US" sz="1600">
                <a:solidFill>
                  <a:srgbClr val="777777"/>
                </a:solidFill>
                <a:latin typeface="Calibri"/>
                <a:cs typeface="Calibri"/>
              </a:rPr>
              <a:t>. </a:t>
            </a:r>
            <a:endParaRPr lang="en-US" sz="1600">
              <a:solidFill>
                <a:srgbClr val="3AB6DF"/>
              </a:solidFill>
              <a:latin typeface="Calibri"/>
              <a:cs typeface="Calibri"/>
            </a:endParaRPr>
          </a:p>
        </p:txBody>
      </p:sp>
      <p:sp>
        <p:nvSpPr>
          <p:cNvPr id="9" name="Rectangle 8"/>
          <p:cNvSpPr/>
          <p:nvPr userDrawn="1"/>
        </p:nvSpPr>
        <p:spPr>
          <a:xfrm>
            <a:off x="0" y="6532876"/>
            <a:ext cx="9144000" cy="325124"/>
          </a:xfrm>
          <a:prstGeom prst="rect">
            <a:avLst/>
          </a:prstGeom>
          <a:solidFill>
            <a:srgbClr val="3AB6D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1"/>
              </a:solidFill>
            </a:endParaRPr>
          </a:p>
        </p:txBody>
      </p:sp>
      <p:sp>
        <p:nvSpPr>
          <p:cNvPr id="6" name="Slide Number Placeholder 5"/>
          <p:cNvSpPr>
            <a:spLocks noGrp="1"/>
          </p:cNvSpPr>
          <p:nvPr>
            <p:ph type="sldNum" sz="quarter" idx="12"/>
          </p:nvPr>
        </p:nvSpPr>
        <p:spPr>
          <a:xfrm>
            <a:off x="6565904" y="6505850"/>
            <a:ext cx="2133600" cy="365125"/>
          </a:xfrm>
        </p:spPr>
        <p:txBody>
          <a:bodyPr/>
          <a:lstStyle>
            <a:lvl1pPr>
              <a:defRPr>
                <a:solidFill>
                  <a:srgbClr val="23466B"/>
                </a:solidFill>
              </a:defRPr>
            </a:lvl1pPr>
          </a:lstStyle>
          <a:p>
            <a:fld id="{72F7D3CC-F67A-B34F-BCAC-2CDC1EBC0007}" type="slidenum">
              <a:rPr lang="en-US" smtClean="0"/>
              <a:pPr/>
              <a:t>‹#›</a:t>
            </a:fld>
            <a:endParaRPr lang="en-US" dirty="0"/>
          </a:p>
        </p:txBody>
      </p:sp>
      <p:sp>
        <p:nvSpPr>
          <p:cNvPr id="17" name="Content Placeholder 2"/>
          <p:cNvSpPr>
            <a:spLocks noGrp="1"/>
          </p:cNvSpPr>
          <p:nvPr>
            <p:ph idx="13" hasCustomPrompt="1"/>
          </p:nvPr>
        </p:nvSpPr>
        <p:spPr>
          <a:xfrm>
            <a:off x="3305623" y="3754444"/>
            <a:ext cx="2594434" cy="2544757"/>
          </a:xfrm>
          <a:noFill/>
        </p:spPr>
        <p:txBody>
          <a:bodyPr>
            <a:normAutofit/>
          </a:bodyPr>
          <a:lstStyle>
            <a:lvl1pPr marL="0" indent="0">
              <a:buNone/>
              <a:defRPr lang="en-US" sz="1600" kern="1200" dirty="0" smtClean="0">
                <a:solidFill>
                  <a:srgbClr val="777777"/>
                </a:solidFill>
                <a:latin typeface="Calibri"/>
                <a:ea typeface="+mn-ea"/>
                <a:cs typeface="Calibri"/>
              </a:defRPr>
            </a:lvl1pPr>
            <a:lvl2pPr>
              <a:defRPr>
                <a:solidFill>
                  <a:srgbClr val="777777"/>
                </a:solidFill>
              </a:defRPr>
            </a:lvl2pPr>
            <a:lvl3pPr>
              <a:defRPr>
                <a:solidFill>
                  <a:srgbClr val="777777"/>
                </a:solidFill>
              </a:defRPr>
            </a:lvl3pPr>
            <a:lvl4pPr>
              <a:defRPr>
                <a:solidFill>
                  <a:srgbClr val="777777"/>
                </a:solidFill>
              </a:defRPr>
            </a:lvl4pPr>
            <a:lvl5pPr>
              <a:defRPr>
                <a:solidFill>
                  <a:srgbClr val="777777"/>
                </a:solidFill>
              </a:defRPr>
            </a:lvl5pPr>
          </a:lstStyle>
          <a:p>
            <a:r>
              <a:rPr lang="en-US" sz="2000" b="1">
                <a:solidFill>
                  <a:srgbClr val="27628E"/>
                </a:solidFill>
                <a:latin typeface="Calibri"/>
                <a:cs typeface="Calibri"/>
              </a:rPr>
              <a:t>First Name, Last Name</a:t>
            </a:r>
          </a:p>
          <a:p>
            <a:r>
              <a:rPr lang="en-US" b="1" i="1">
                <a:solidFill>
                  <a:srgbClr val="27628E"/>
                </a:solidFill>
                <a:latin typeface="Calibri"/>
                <a:cs typeface="Calibri"/>
              </a:rPr>
              <a:t>Job Title of Presenter </a:t>
            </a:r>
            <a:br>
              <a:rPr lang="en-US" b="1">
                <a:solidFill>
                  <a:srgbClr val="27628E"/>
                </a:solidFill>
                <a:latin typeface="Calibri"/>
                <a:cs typeface="Calibri"/>
              </a:rPr>
            </a:br>
            <a:r>
              <a:rPr lang="en-US" sz="1600">
                <a:solidFill>
                  <a:srgbClr val="777777"/>
                </a:solidFill>
                <a:latin typeface="Calibri"/>
                <a:cs typeface="Calibri"/>
              </a:rPr>
              <a:t>Short blurb about presenter </a:t>
            </a:r>
            <a:r>
              <a:rPr lang="en-US" sz="1600" err="1">
                <a:solidFill>
                  <a:srgbClr val="777777"/>
                </a:solidFill>
                <a:latin typeface="Calibri"/>
                <a:cs typeface="Calibri"/>
              </a:rPr>
              <a:t>onsectetur</a:t>
            </a:r>
            <a:r>
              <a:rPr lang="en-US" sz="1600">
                <a:solidFill>
                  <a:srgbClr val="777777"/>
                </a:solidFill>
                <a:latin typeface="Calibri"/>
                <a:cs typeface="Calibri"/>
              </a:rPr>
              <a:t> </a:t>
            </a:r>
            <a:r>
              <a:rPr lang="en-US" sz="1600" err="1">
                <a:solidFill>
                  <a:srgbClr val="777777"/>
                </a:solidFill>
                <a:latin typeface="Calibri"/>
                <a:cs typeface="Calibri"/>
              </a:rPr>
              <a:t>adipiscing</a:t>
            </a:r>
            <a:r>
              <a:rPr lang="en-US" sz="1600">
                <a:solidFill>
                  <a:srgbClr val="777777"/>
                </a:solidFill>
                <a:latin typeface="Calibri"/>
                <a:cs typeface="Calibri"/>
              </a:rPr>
              <a:t> </a:t>
            </a:r>
            <a:r>
              <a:rPr lang="en-US" sz="1600" err="1">
                <a:solidFill>
                  <a:srgbClr val="777777"/>
                </a:solidFill>
                <a:latin typeface="Calibri"/>
                <a:cs typeface="Calibri"/>
              </a:rPr>
              <a:t>elit</a:t>
            </a:r>
            <a:r>
              <a:rPr lang="en-US" sz="1600">
                <a:solidFill>
                  <a:srgbClr val="777777"/>
                </a:solidFill>
                <a:latin typeface="Calibri"/>
                <a:cs typeface="Calibri"/>
              </a:rPr>
              <a:t>, </a:t>
            </a:r>
            <a:r>
              <a:rPr lang="en-US" sz="1600" err="1">
                <a:solidFill>
                  <a:srgbClr val="777777"/>
                </a:solidFill>
                <a:latin typeface="Calibri"/>
                <a:cs typeface="Calibri"/>
              </a:rPr>
              <a:t>sed</a:t>
            </a:r>
            <a:r>
              <a:rPr lang="en-US" sz="1600">
                <a:solidFill>
                  <a:srgbClr val="777777"/>
                </a:solidFill>
                <a:latin typeface="Calibri"/>
                <a:cs typeface="Calibri"/>
              </a:rPr>
              <a:t> do </a:t>
            </a:r>
            <a:r>
              <a:rPr lang="en-US" sz="1600" err="1">
                <a:solidFill>
                  <a:srgbClr val="777777"/>
                </a:solidFill>
                <a:latin typeface="Calibri"/>
                <a:cs typeface="Calibri"/>
              </a:rPr>
              <a:t>eiusmod</a:t>
            </a:r>
            <a:r>
              <a:rPr lang="en-US" sz="1600">
                <a:solidFill>
                  <a:srgbClr val="777777"/>
                </a:solidFill>
                <a:latin typeface="Calibri"/>
                <a:cs typeface="Calibri"/>
              </a:rPr>
              <a:t> </a:t>
            </a:r>
            <a:r>
              <a:rPr lang="en-US" sz="1600" err="1">
                <a:solidFill>
                  <a:srgbClr val="777777"/>
                </a:solidFill>
                <a:latin typeface="Calibri"/>
                <a:cs typeface="Calibri"/>
              </a:rPr>
              <a:t>tempor</a:t>
            </a:r>
            <a:r>
              <a:rPr lang="en-US" sz="1600">
                <a:solidFill>
                  <a:srgbClr val="777777"/>
                </a:solidFill>
                <a:latin typeface="Calibri"/>
                <a:cs typeface="Calibri"/>
              </a:rPr>
              <a:t> </a:t>
            </a:r>
            <a:r>
              <a:rPr lang="en-US" sz="1600" err="1">
                <a:solidFill>
                  <a:srgbClr val="777777"/>
                </a:solidFill>
                <a:latin typeface="Calibri"/>
                <a:cs typeface="Calibri"/>
              </a:rPr>
              <a:t>incididunt</a:t>
            </a:r>
            <a:r>
              <a:rPr lang="en-US" sz="1600">
                <a:solidFill>
                  <a:srgbClr val="777777"/>
                </a:solidFill>
                <a:latin typeface="Calibri"/>
                <a:cs typeface="Calibri"/>
              </a:rPr>
              <a:t> </a:t>
            </a:r>
            <a:r>
              <a:rPr lang="en-US" sz="1600" err="1">
                <a:solidFill>
                  <a:srgbClr val="777777"/>
                </a:solidFill>
                <a:latin typeface="Calibri"/>
                <a:cs typeface="Calibri"/>
              </a:rPr>
              <a:t>ut</a:t>
            </a:r>
            <a:r>
              <a:rPr lang="en-US" sz="1600">
                <a:solidFill>
                  <a:srgbClr val="777777"/>
                </a:solidFill>
                <a:latin typeface="Calibri"/>
                <a:cs typeface="Calibri"/>
              </a:rPr>
              <a:t> </a:t>
            </a:r>
            <a:r>
              <a:rPr lang="en-US" sz="1600" err="1">
                <a:solidFill>
                  <a:srgbClr val="777777"/>
                </a:solidFill>
                <a:latin typeface="Calibri"/>
                <a:cs typeface="Calibri"/>
              </a:rPr>
              <a:t>labore</a:t>
            </a:r>
            <a:r>
              <a:rPr lang="en-US" sz="1600">
                <a:solidFill>
                  <a:srgbClr val="777777"/>
                </a:solidFill>
                <a:latin typeface="Calibri"/>
                <a:cs typeface="Calibri"/>
              </a:rPr>
              <a:t> et </a:t>
            </a:r>
            <a:r>
              <a:rPr lang="en-US" sz="1600" err="1">
                <a:solidFill>
                  <a:srgbClr val="777777"/>
                </a:solidFill>
                <a:latin typeface="Calibri"/>
                <a:cs typeface="Calibri"/>
              </a:rPr>
              <a:t>dolore</a:t>
            </a:r>
            <a:r>
              <a:rPr lang="en-US" sz="1600">
                <a:solidFill>
                  <a:srgbClr val="777777"/>
                </a:solidFill>
                <a:latin typeface="Calibri"/>
                <a:cs typeface="Calibri"/>
              </a:rPr>
              <a:t> </a:t>
            </a:r>
            <a:r>
              <a:rPr lang="en-US" sz="1600" err="1">
                <a:solidFill>
                  <a:srgbClr val="777777"/>
                </a:solidFill>
                <a:latin typeface="Calibri"/>
                <a:cs typeface="Calibri"/>
              </a:rPr>
              <a:t>magnarge</a:t>
            </a:r>
            <a:r>
              <a:rPr lang="en-US" sz="1600">
                <a:solidFill>
                  <a:srgbClr val="777777"/>
                </a:solidFill>
                <a:latin typeface="Calibri"/>
                <a:cs typeface="Calibri"/>
              </a:rPr>
              <a:t> </a:t>
            </a:r>
            <a:r>
              <a:rPr lang="en-US" sz="1600" err="1">
                <a:solidFill>
                  <a:srgbClr val="777777"/>
                </a:solidFill>
                <a:latin typeface="Calibri"/>
                <a:cs typeface="Calibri"/>
              </a:rPr>
              <a:t>aliqua</a:t>
            </a:r>
            <a:r>
              <a:rPr lang="en-US" sz="1600">
                <a:solidFill>
                  <a:srgbClr val="777777"/>
                </a:solidFill>
                <a:latin typeface="Calibri"/>
                <a:cs typeface="Calibri"/>
              </a:rPr>
              <a:t>. </a:t>
            </a:r>
            <a:endParaRPr lang="en-US" sz="1600">
              <a:solidFill>
                <a:srgbClr val="3AB6DF"/>
              </a:solidFill>
              <a:latin typeface="Calibri"/>
              <a:cs typeface="Calibri"/>
            </a:endParaRPr>
          </a:p>
        </p:txBody>
      </p:sp>
      <p:cxnSp>
        <p:nvCxnSpPr>
          <p:cNvPr id="25" name="Straight Connector 24"/>
          <p:cNvCxnSpPr/>
          <p:nvPr userDrawn="1"/>
        </p:nvCxnSpPr>
        <p:spPr>
          <a:xfrm>
            <a:off x="558946" y="1464733"/>
            <a:ext cx="7507655" cy="0"/>
          </a:xfrm>
          <a:prstGeom prst="line">
            <a:avLst/>
          </a:prstGeom>
          <a:ln w="6350">
            <a:solidFill>
              <a:srgbClr val="3AB6DF"/>
            </a:solidFill>
          </a:ln>
          <a:effectLst/>
        </p:spPr>
        <p:style>
          <a:lnRef idx="2">
            <a:schemeClr val="accent1"/>
          </a:lnRef>
          <a:fillRef idx="0">
            <a:schemeClr val="accent1"/>
          </a:fillRef>
          <a:effectRef idx="1">
            <a:schemeClr val="accent1"/>
          </a:effectRef>
          <a:fontRef idx="minor">
            <a:schemeClr val="tx1"/>
          </a:fontRef>
        </p:style>
      </p:cxnSp>
      <p:pic>
        <p:nvPicPr>
          <p:cNvPr id="16" name="Picture 15" descr="Prevention_Solutions_symbol_cymk_300ppi.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254999" y="180274"/>
            <a:ext cx="640080" cy="656705"/>
          </a:xfrm>
          <a:prstGeom prst="rect">
            <a:avLst/>
          </a:prstGeom>
        </p:spPr>
      </p:pic>
      <p:sp>
        <p:nvSpPr>
          <p:cNvPr id="22" name="Footer Placeholder 4"/>
          <p:cNvSpPr>
            <a:spLocks noGrp="1"/>
          </p:cNvSpPr>
          <p:nvPr>
            <p:ph type="ftr" sz="quarter" idx="11"/>
          </p:nvPr>
        </p:nvSpPr>
        <p:spPr>
          <a:xfrm>
            <a:off x="491840" y="6505850"/>
            <a:ext cx="5527960" cy="365125"/>
          </a:xfrm>
        </p:spPr>
        <p:txBody>
          <a:bodyPr/>
          <a:lstStyle>
            <a:lvl1pPr>
              <a:defRPr sz="1000"/>
            </a:lvl1pPr>
          </a:lstStyle>
          <a:p>
            <a:pPr algn="l"/>
            <a:endParaRPr lang="en-US" dirty="0"/>
          </a:p>
        </p:txBody>
      </p:sp>
    </p:spTree>
    <p:extLst>
      <p:ext uri="{BB962C8B-B14F-4D97-AF65-F5344CB8AC3E}">
        <p14:creationId xmlns:p14="http://schemas.microsoft.com/office/powerpoint/2010/main" val="118693010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FE65015-B52A-4CA5-B73F-1AD02186E06F}" type="datetimeFigureOut">
              <a:rPr lang="en-US" smtClean="0"/>
              <a:t>8/18/2021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4A41AE9-4933-4B50-BCA6-3925E2D1831F}" type="slidenum">
              <a:rPr lang="en-US" smtClean="0"/>
              <a:t>‹#›</a:t>
            </a:fld>
            <a:endParaRPr lang="en-US"/>
          </a:p>
        </p:txBody>
      </p:sp>
    </p:spTree>
    <p:extLst>
      <p:ext uri="{BB962C8B-B14F-4D97-AF65-F5344CB8AC3E}">
        <p14:creationId xmlns:p14="http://schemas.microsoft.com/office/powerpoint/2010/main" val="18080417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FE65015-B52A-4CA5-B73F-1AD02186E06F}" type="datetimeFigureOut">
              <a:rPr lang="en-US" smtClean="0"/>
              <a:t>8/18/2021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A41AE9-4933-4B50-BCA6-3925E2D1831F}" type="slidenum">
              <a:rPr lang="en-US" smtClean="0"/>
              <a:t>‹#›</a:t>
            </a:fld>
            <a:endParaRPr lang="en-US"/>
          </a:p>
        </p:txBody>
      </p:sp>
    </p:spTree>
    <p:extLst>
      <p:ext uri="{BB962C8B-B14F-4D97-AF65-F5344CB8AC3E}">
        <p14:creationId xmlns:p14="http://schemas.microsoft.com/office/powerpoint/2010/main" val="40934057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FE65015-B52A-4CA5-B73F-1AD02186E06F}" type="datetimeFigureOut">
              <a:rPr lang="en-US" smtClean="0"/>
              <a:t>8/18/2021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A41AE9-4933-4B50-BCA6-3925E2D1831F}" type="slidenum">
              <a:rPr lang="en-US" smtClean="0"/>
              <a:t>‹#›</a:t>
            </a:fld>
            <a:endParaRPr lang="en-US"/>
          </a:p>
        </p:txBody>
      </p:sp>
    </p:spTree>
    <p:extLst>
      <p:ext uri="{BB962C8B-B14F-4D97-AF65-F5344CB8AC3E}">
        <p14:creationId xmlns:p14="http://schemas.microsoft.com/office/powerpoint/2010/main" val="421697729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17" name="Rectangle 16"/>
          <p:cNvSpPr/>
          <p:nvPr userDrawn="1"/>
        </p:nvSpPr>
        <p:spPr>
          <a:xfrm>
            <a:off x="1" y="-1"/>
            <a:ext cx="9150352" cy="6532877"/>
          </a:xfrm>
          <a:prstGeom prst="rect">
            <a:avLst/>
          </a:prstGeom>
          <a:solidFill>
            <a:srgbClr val="23466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3AB6DF"/>
              </a:solidFill>
            </a:endParaRPr>
          </a:p>
        </p:txBody>
      </p:sp>
      <p:sp>
        <p:nvSpPr>
          <p:cNvPr id="2" name="Title 1"/>
          <p:cNvSpPr>
            <a:spLocks noGrp="1"/>
          </p:cNvSpPr>
          <p:nvPr>
            <p:ph type="ctrTitle" hasCustomPrompt="1"/>
          </p:nvPr>
        </p:nvSpPr>
        <p:spPr>
          <a:xfrm>
            <a:off x="444439" y="3483702"/>
            <a:ext cx="6144422" cy="1470025"/>
          </a:xfrm>
        </p:spPr>
        <p:txBody>
          <a:bodyPr/>
          <a:lstStyle>
            <a:lvl1pPr algn="l">
              <a:lnSpc>
                <a:spcPts val="5400"/>
              </a:lnSpc>
              <a:defRPr sz="4400" baseline="0">
                <a:solidFill>
                  <a:srgbClr val="B2B3B2"/>
                </a:solidFill>
              </a:defRPr>
            </a:lvl1pPr>
          </a:lstStyle>
          <a:p>
            <a:r>
              <a:rPr lang="en-US" sz="5000">
                <a:solidFill>
                  <a:schemeClr val="bg1"/>
                </a:solidFill>
                <a:latin typeface="Arial"/>
                <a:cs typeface="Arial"/>
              </a:rPr>
              <a:t>PLACE PPT</a:t>
            </a:r>
            <a:br>
              <a:rPr lang="en-US" sz="5000">
                <a:solidFill>
                  <a:schemeClr val="bg1"/>
                </a:solidFill>
                <a:latin typeface="Arial"/>
                <a:cs typeface="Arial"/>
              </a:rPr>
            </a:br>
            <a:r>
              <a:rPr lang="en-US" sz="5000">
                <a:solidFill>
                  <a:srgbClr val="FFFFFF"/>
                </a:solidFill>
                <a:latin typeface="Arial"/>
                <a:cs typeface="Arial"/>
              </a:rPr>
              <a:t>PRESENTATION</a:t>
            </a:r>
            <a:br>
              <a:rPr lang="en-US" sz="5000">
                <a:solidFill>
                  <a:srgbClr val="FFFFFF"/>
                </a:solidFill>
                <a:latin typeface="Arial"/>
                <a:cs typeface="Arial"/>
              </a:rPr>
            </a:br>
            <a:r>
              <a:rPr lang="en-US" sz="5000">
                <a:solidFill>
                  <a:srgbClr val="FFFFFF"/>
                </a:solidFill>
                <a:latin typeface="Arial"/>
                <a:cs typeface="Arial"/>
              </a:rPr>
              <a:t>TITLE HERE</a:t>
            </a:r>
            <a:r>
              <a:rPr lang="en-US" sz="5000">
                <a:solidFill>
                  <a:srgbClr val="B2B3B2"/>
                </a:solidFill>
                <a:latin typeface="Arial"/>
                <a:cs typeface="Arial"/>
              </a:rPr>
              <a:t> </a:t>
            </a:r>
            <a:br>
              <a:rPr lang="en-US" sz="5000">
                <a:solidFill>
                  <a:srgbClr val="B2B3B2"/>
                </a:solidFill>
                <a:latin typeface="Arial"/>
                <a:cs typeface="Arial"/>
              </a:rPr>
            </a:br>
            <a:endParaRPr lang="en-US"/>
          </a:p>
        </p:txBody>
      </p:sp>
      <p:sp>
        <p:nvSpPr>
          <p:cNvPr id="18" name="Rectangle 17"/>
          <p:cNvSpPr/>
          <p:nvPr userDrawn="1"/>
        </p:nvSpPr>
        <p:spPr>
          <a:xfrm>
            <a:off x="0" y="6532876"/>
            <a:ext cx="9144000" cy="325124"/>
          </a:xfrm>
          <a:prstGeom prst="rect">
            <a:avLst/>
          </a:prstGeom>
          <a:solidFill>
            <a:srgbClr val="F2F2F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1"/>
              </a:solidFill>
            </a:endParaRPr>
          </a:p>
        </p:txBody>
      </p:sp>
      <p:sp>
        <p:nvSpPr>
          <p:cNvPr id="19" name="Rectangle 18"/>
          <p:cNvSpPr/>
          <p:nvPr userDrawn="1"/>
        </p:nvSpPr>
        <p:spPr>
          <a:xfrm>
            <a:off x="0" y="2982686"/>
            <a:ext cx="82571" cy="1821544"/>
          </a:xfrm>
          <a:prstGeom prst="rect">
            <a:avLst/>
          </a:prstGeom>
          <a:solidFill>
            <a:srgbClr val="3AB6D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0" name="Picture 9" descr="Prevention_Solutions_symbol_white_outlines.emf"/>
          <p:cNvPicPr>
            <a:picLocks noChangeAspect="1"/>
          </p:cNvPicPr>
          <p:nvPr userDrawn="1"/>
        </p:nvPicPr>
        <p:blipFill>
          <a:blip r:embed="rId2">
            <a:alphaModFix amt="17000"/>
            <a:extLst>
              <a:ext uri="{28A0092B-C50C-407E-A947-70E740481C1C}">
                <a14:useLocalDpi xmlns:a14="http://schemas.microsoft.com/office/drawing/2010/main"/>
              </a:ext>
            </a:extLst>
          </a:blip>
          <a:stretch>
            <a:fillRect/>
          </a:stretch>
        </p:blipFill>
        <p:spPr>
          <a:xfrm>
            <a:off x="4121384" y="4923011"/>
            <a:ext cx="2133600" cy="2169160"/>
          </a:xfrm>
          <a:prstGeom prst="rect">
            <a:avLst/>
          </a:prstGeom>
        </p:spPr>
      </p:pic>
      <p:pic>
        <p:nvPicPr>
          <p:cNvPr id="11" name="Picture 10" descr="Prevention_Solutions_symbol_white_outlines.emf"/>
          <p:cNvPicPr>
            <a:picLocks noChangeAspect="1"/>
          </p:cNvPicPr>
          <p:nvPr userDrawn="1"/>
        </p:nvPicPr>
        <p:blipFill>
          <a:blip r:embed="rId2">
            <a:alphaModFix amt="17000"/>
            <a:extLst>
              <a:ext uri="{28A0092B-C50C-407E-A947-70E740481C1C}">
                <a14:useLocalDpi xmlns:a14="http://schemas.microsoft.com/office/drawing/2010/main"/>
              </a:ext>
            </a:extLst>
          </a:blip>
          <a:stretch>
            <a:fillRect/>
          </a:stretch>
        </p:blipFill>
        <p:spPr>
          <a:xfrm>
            <a:off x="6459019" y="-1409588"/>
            <a:ext cx="2133600" cy="2169160"/>
          </a:xfrm>
          <a:prstGeom prst="rect">
            <a:avLst/>
          </a:prstGeom>
        </p:spPr>
      </p:pic>
      <p:pic>
        <p:nvPicPr>
          <p:cNvPr id="20" name="Picture 19" descr="EDC Square_Dark Background.pdf"/>
          <p:cNvPicPr>
            <a:picLocks noChangeAspect="1"/>
          </p:cNvPicPr>
          <p:nvPr userDrawn="1"/>
        </p:nvPicPr>
        <p:blipFill rotWithShape="1">
          <a:blip r:embed="rId3" cstate="print">
            <a:extLst>
              <a:ext uri="{28A0092B-C50C-407E-A947-70E740481C1C}">
                <a14:useLocalDpi xmlns:a14="http://schemas.microsoft.com/office/drawing/2010/main"/>
              </a:ext>
            </a:extLst>
          </a:blip>
          <a:srcRect l="21560" t="29630" r="27115" b="31111"/>
          <a:stretch/>
        </p:blipFill>
        <p:spPr>
          <a:xfrm>
            <a:off x="6423761" y="3784915"/>
            <a:ext cx="2271489" cy="1342601"/>
          </a:xfrm>
          <a:prstGeom prst="rect">
            <a:avLst/>
          </a:prstGeom>
        </p:spPr>
      </p:pic>
    </p:spTree>
    <p:extLst>
      <p:ext uri="{BB962C8B-B14F-4D97-AF65-F5344CB8AC3E}">
        <p14:creationId xmlns:p14="http://schemas.microsoft.com/office/powerpoint/2010/main" val="333084805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4" name="Content Placeholder 3"/>
          <p:cNvSpPr>
            <a:spLocks noGrp="1"/>
          </p:cNvSpPr>
          <p:nvPr>
            <p:ph sz="half" idx="2" hasCustomPrompt="1"/>
          </p:nvPr>
        </p:nvSpPr>
        <p:spPr>
          <a:xfrm>
            <a:off x="628650" y="1825625"/>
            <a:ext cx="7886700" cy="4351338"/>
          </a:xfrm>
        </p:spPr>
        <p:txBody>
          <a:bodyPr/>
          <a:lstStyle/>
          <a:p>
            <a:pPr lvl="0"/>
            <a:r>
              <a:rPr lang="en-US" dirty="0"/>
              <a:t>Edit Master text styles</a:t>
            </a:r>
          </a:p>
          <a:p>
            <a:pPr lvl="1"/>
            <a:r>
              <a:rPr lang="en-US" dirty="0"/>
              <a:t>Second level</a:t>
            </a:r>
          </a:p>
        </p:txBody>
      </p:sp>
      <p:pic>
        <p:nvPicPr>
          <p:cNvPr id="8" name="Picture 7">
            <a:extLst>
              <a:ext uri="{FF2B5EF4-FFF2-40B4-BE49-F238E27FC236}">
                <a16:creationId xmlns:a16="http://schemas.microsoft.com/office/drawing/2014/main" id="{5F0E848A-F81C-D246-9AB3-6DBBE7C3ED3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flipV="1">
            <a:off x="-3337356" y="3337357"/>
            <a:ext cx="6858000" cy="183287"/>
          </a:xfrm>
          <a:prstGeom prst="rect">
            <a:avLst/>
          </a:prstGeom>
        </p:spPr>
      </p:pic>
    </p:spTree>
    <p:extLst>
      <p:ext uri="{BB962C8B-B14F-4D97-AF65-F5344CB8AC3E}">
        <p14:creationId xmlns:p14="http://schemas.microsoft.com/office/powerpoint/2010/main" val="152072415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1D7D1197-06F0-4C33-974D-4F972606F317}"/>
              </a:ext>
            </a:extLst>
          </p:cNvPr>
          <p:cNvPicPr>
            <a:picLocks noChangeAspect="1" noChangeArrowheads="1"/>
          </p:cNvPicPr>
          <p:nvPr userDrawn="1"/>
        </p:nvPicPr>
        <p:blipFill>
          <a:blip r:embed="rId2" cstate="email">
            <a:extLst>
              <a:ext uri="{28A0092B-C50C-407E-A947-70E740481C1C}">
                <a14:useLocalDpi xmlns:a14="http://schemas.microsoft.com/office/drawing/2010/main" val="0"/>
              </a:ext>
            </a:extLst>
          </a:blip>
          <a:srcRect/>
          <a:stretch>
            <a:fillRect/>
          </a:stretch>
        </p:blipFill>
        <p:spPr bwMode="auto">
          <a:xfrm>
            <a:off x="0" y="0"/>
            <a:ext cx="1825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918E657D-E9E6-46CB-8043-18DDB6D536AA}"/>
              </a:ext>
            </a:extLst>
          </p:cNvPr>
          <p:cNvSpPr/>
          <p:nvPr userDrawn="1"/>
        </p:nvSpPr>
        <p:spPr>
          <a:xfrm>
            <a:off x="233363" y="2290763"/>
            <a:ext cx="8910637" cy="2276475"/>
          </a:xfrm>
          <a:prstGeom prst="rect">
            <a:avLst/>
          </a:prstGeom>
          <a:solidFill>
            <a:srgbClr val="CC492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 name="Title 1"/>
          <p:cNvSpPr>
            <a:spLocks noGrp="1"/>
          </p:cNvSpPr>
          <p:nvPr>
            <p:ph type="title"/>
          </p:nvPr>
        </p:nvSpPr>
        <p:spPr>
          <a:xfrm>
            <a:off x="628650" y="400568"/>
            <a:ext cx="7886700" cy="1325563"/>
          </a:xfrm>
        </p:spPr>
        <p:txBody>
          <a:bodyPr/>
          <a:lstStyle>
            <a:lvl1pPr>
              <a:defRPr>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628650" y="4791740"/>
            <a:ext cx="7886700" cy="1555344"/>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p:txBody>
      </p:sp>
    </p:spTree>
    <p:extLst>
      <p:ext uri="{BB962C8B-B14F-4D97-AF65-F5344CB8AC3E}">
        <p14:creationId xmlns:p14="http://schemas.microsoft.com/office/powerpoint/2010/main" val="199956727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C870ED29-7E7E-48C0-ABC8-BAA64C8E1C5F}"/>
              </a:ext>
            </a:extLst>
          </p:cNvPr>
          <p:cNvPicPr>
            <a:picLocks noChangeAspect="1" noChangeArrowheads="1"/>
          </p:cNvPicPr>
          <p:nvPr userDrawn="1"/>
        </p:nvPicPr>
        <p:blipFill>
          <a:blip r:embed="rId2" cstate="email">
            <a:extLst>
              <a:ext uri="{28A0092B-C50C-407E-A947-70E740481C1C}">
                <a14:useLocalDpi xmlns:a14="http://schemas.microsoft.com/office/drawing/2010/main" val="0"/>
              </a:ext>
            </a:extLst>
          </a:blip>
          <a:srcRect/>
          <a:stretch>
            <a:fillRect/>
          </a:stretch>
        </p:blipFill>
        <p:spPr bwMode="auto">
          <a:xfrm>
            <a:off x="0" y="0"/>
            <a:ext cx="1825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DF3BFF37-E89A-4551-9338-D0E478F87A28}"/>
              </a:ext>
            </a:extLst>
          </p:cNvPr>
          <p:cNvSpPr/>
          <p:nvPr userDrawn="1"/>
        </p:nvSpPr>
        <p:spPr>
          <a:xfrm>
            <a:off x="233363" y="4583113"/>
            <a:ext cx="8910637" cy="227488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 name="Title 1"/>
          <p:cNvSpPr>
            <a:spLocks noGrp="1"/>
          </p:cNvSpPr>
          <p:nvPr>
            <p:ph type="title"/>
          </p:nvPr>
        </p:nvSpPr>
        <p:spPr>
          <a:xfrm>
            <a:off x="628650" y="400568"/>
            <a:ext cx="7886700" cy="1325563"/>
          </a:xfrm>
        </p:spPr>
        <p:txBody>
          <a:bodyPr/>
          <a:lstStyle>
            <a:lvl1pPr>
              <a:defRPr>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628650" y="2607082"/>
            <a:ext cx="7886700" cy="1555344"/>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p:txBody>
      </p:sp>
    </p:spTree>
    <p:extLst>
      <p:ext uri="{BB962C8B-B14F-4D97-AF65-F5344CB8AC3E}">
        <p14:creationId xmlns:p14="http://schemas.microsoft.com/office/powerpoint/2010/main" val="1846166030"/>
      </p:ext>
    </p:extLst>
  </p:cSld>
  <p:clrMapOvr>
    <a:masterClrMapping/>
  </p:clrMapOvr>
  <p:transition spd="slow"/>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5" name="Picture 6">
            <a:extLst>
              <a:ext uri="{FF2B5EF4-FFF2-40B4-BE49-F238E27FC236}">
                <a16:creationId xmlns:a16="http://schemas.microsoft.com/office/drawing/2014/main" id="{7F14B0A4-44F6-4DE3-AE07-02561C766476}"/>
              </a:ext>
            </a:extLst>
          </p:cNvPr>
          <p:cNvPicPr>
            <a:picLocks noChangeAspect="1" noChangeArrowheads="1"/>
          </p:cNvPicPr>
          <p:nvPr userDrawn="1"/>
        </p:nvPicPr>
        <p:blipFill>
          <a:blip r:embed="rId2" cstate="email">
            <a:extLst>
              <a:ext uri="{28A0092B-C50C-407E-A947-70E740481C1C}">
                <a14:useLocalDpi xmlns:a14="http://schemas.microsoft.com/office/drawing/2010/main" val="0"/>
              </a:ext>
            </a:extLst>
          </a:blip>
          <a:srcRect/>
          <a:stretch>
            <a:fillRect/>
          </a:stretch>
        </p:blipFill>
        <p:spPr bwMode="auto">
          <a:xfrm>
            <a:off x="0" y="0"/>
            <a:ext cx="1825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83825928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pic>
        <p:nvPicPr>
          <p:cNvPr id="5" name="Picture 6">
            <a:extLst>
              <a:ext uri="{FF2B5EF4-FFF2-40B4-BE49-F238E27FC236}">
                <a16:creationId xmlns:a16="http://schemas.microsoft.com/office/drawing/2014/main" id="{C8E58F12-798B-4E04-8F95-46DB6AEB14A1}"/>
              </a:ext>
            </a:extLst>
          </p:cNvPr>
          <p:cNvPicPr>
            <a:picLocks noChangeAspect="1" noChangeArrowheads="1"/>
          </p:cNvPicPr>
          <p:nvPr userDrawn="1"/>
        </p:nvPicPr>
        <p:blipFill>
          <a:blip r:embed="rId2" cstate="email">
            <a:extLst>
              <a:ext uri="{28A0092B-C50C-407E-A947-70E740481C1C}">
                <a14:useLocalDpi xmlns:a14="http://schemas.microsoft.com/office/drawing/2010/main" val="0"/>
              </a:ext>
            </a:extLst>
          </a:blip>
          <a:srcRect/>
          <a:stretch>
            <a:fillRect/>
          </a:stretch>
        </p:blipFill>
        <p:spPr bwMode="auto">
          <a:xfrm>
            <a:off x="0" y="0"/>
            <a:ext cx="1825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dirty="0"/>
              <a:t>Click to edit Master title style</a:t>
            </a:r>
          </a:p>
        </p:txBody>
      </p:sp>
      <p:sp>
        <p:nvSpPr>
          <p:cNvPr id="4" name="Content Placeholder 3"/>
          <p:cNvSpPr>
            <a:spLocks noGrp="1"/>
          </p:cNvSpPr>
          <p:nvPr>
            <p:ph sz="half" idx="2"/>
          </p:nvPr>
        </p:nvSpPr>
        <p:spPr>
          <a:xfrm>
            <a:off x="628650" y="1825625"/>
            <a:ext cx="7886700" cy="4351338"/>
          </a:xfrm>
        </p:spPr>
        <p:txBody>
          <a:body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81835441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1038DD1-2A39-45D7-8768-2FC68E80413F}"/>
              </a:ext>
            </a:extLst>
          </p:cNvPr>
          <p:cNvPicPr>
            <a:picLocks noChangeAspect="1" noChangeArrowheads="1"/>
          </p:cNvPicPr>
          <p:nvPr userDrawn="1"/>
        </p:nvPicPr>
        <p:blipFill>
          <a:blip r:embed="rId2" cstate="email">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0"/>
            <a:ext cx="182563" cy="6858000"/>
          </a:xfrm>
          <a:prstGeom prst="rect">
            <a:avLst/>
          </a:prstGeom>
          <a:noFill/>
          <a:ln>
            <a:noFill/>
          </a:ln>
        </p:spPr>
      </p:pic>
      <p:sp>
        <p:nvSpPr>
          <p:cNvPr id="2" name="Title 1"/>
          <p:cNvSpPr>
            <a:spLocks noGrp="1"/>
          </p:cNvSpPr>
          <p:nvPr>
            <p:ph type="title"/>
          </p:nvPr>
        </p:nvSpPr>
        <p:spPr/>
        <p:txBody>
          <a:bodyPr/>
          <a:lstStyle/>
          <a:p>
            <a:r>
              <a:rPr lang="en-US" dirty="0"/>
              <a:t>Click to edit Master title style</a:t>
            </a:r>
          </a:p>
        </p:txBody>
      </p:sp>
      <p:sp>
        <p:nvSpPr>
          <p:cNvPr id="4" name="Content Placeholder 3"/>
          <p:cNvSpPr>
            <a:spLocks noGrp="1"/>
          </p:cNvSpPr>
          <p:nvPr>
            <p:ph sz="half" idx="2"/>
          </p:nvPr>
        </p:nvSpPr>
        <p:spPr>
          <a:xfrm>
            <a:off x="628650" y="1825625"/>
            <a:ext cx="7886700" cy="4351338"/>
          </a:xfrm>
        </p:spPr>
        <p:txBody>
          <a:body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605489512"/>
      </p:ext>
    </p:extLst>
  </p:cSld>
  <p:clrMapOvr>
    <a:masterClrMapping/>
  </p:clrMapOvr>
  <p:transition spd="slow"/>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43310" y="330188"/>
            <a:ext cx="7851951" cy="1143000"/>
          </a:xfrm>
        </p:spPr>
        <p:txBody>
          <a:bodyPr>
            <a:noAutofit/>
          </a:bodyPr>
          <a:lstStyle>
            <a:lvl1pPr marL="0" algn="l" defTabSz="457200" rtl="0" eaLnBrk="1" latinLnBrk="0" hangingPunct="1">
              <a:lnSpc>
                <a:spcPts val="4600"/>
              </a:lnSpc>
              <a:defRPr lang="en-US" sz="4000" kern="1200" cap="all" dirty="0">
                <a:solidFill>
                  <a:srgbClr val="23466B"/>
                </a:solidFill>
                <a:latin typeface="Arial"/>
                <a:ea typeface="+mn-ea"/>
                <a:cs typeface="Arial"/>
              </a:defRPr>
            </a:lvl1pPr>
          </a:lstStyle>
          <a:p>
            <a:r>
              <a:rPr lang="en-US"/>
              <a:t>Click to edit </a:t>
            </a:r>
            <a:br>
              <a:rPr lang="en-US"/>
            </a:br>
            <a:r>
              <a:rPr lang="en-US"/>
              <a:t>Master title style</a:t>
            </a:r>
          </a:p>
        </p:txBody>
      </p:sp>
      <p:sp>
        <p:nvSpPr>
          <p:cNvPr id="3" name="Content Placeholder 2"/>
          <p:cNvSpPr>
            <a:spLocks noGrp="1"/>
          </p:cNvSpPr>
          <p:nvPr>
            <p:ph idx="1"/>
          </p:nvPr>
        </p:nvSpPr>
        <p:spPr>
          <a:xfrm>
            <a:off x="453729" y="1617128"/>
            <a:ext cx="8229600" cy="4525963"/>
          </a:xfrm>
        </p:spPr>
        <p:txBody>
          <a:bodyPr/>
          <a:lstStyle>
            <a:lvl1pPr marL="0" indent="0">
              <a:buNone/>
              <a:defRPr lang="en-US" sz="2400" kern="1200" dirty="0" smtClean="0">
                <a:solidFill>
                  <a:srgbClr val="777777"/>
                </a:solidFill>
                <a:latin typeface="Calibri"/>
                <a:ea typeface="+mn-ea"/>
                <a:cs typeface="Calibri"/>
              </a:defRPr>
            </a:lvl1pPr>
            <a:lvl2pPr>
              <a:defRPr>
                <a:solidFill>
                  <a:srgbClr val="777777"/>
                </a:solidFill>
              </a:defRPr>
            </a:lvl2pPr>
            <a:lvl3pPr>
              <a:defRPr>
                <a:solidFill>
                  <a:srgbClr val="777777"/>
                </a:solidFill>
              </a:defRPr>
            </a:lvl3pPr>
            <a:lvl4pPr>
              <a:defRPr>
                <a:solidFill>
                  <a:srgbClr val="777777"/>
                </a:solidFill>
              </a:defRPr>
            </a:lvl4pPr>
            <a:lvl5pPr>
              <a:defRPr>
                <a:solidFill>
                  <a:srgbClr val="777777"/>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Rectangle 8"/>
          <p:cNvSpPr/>
          <p:nvPr userDrawn="1"/>
        </p:nvSpPr>
        <p:spPr>
          <a:xfrm>
            <a:off x="0" y="6532876"/>
            <a:ext cx="9144000" cy="325124"/>
          </a:xfrm>
          <a:prstGeom prst="rect">
            <a:avLst/>
          </a:prstGeom>
          <a:solidFill>
            <a:srgbClr val="3AB6D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1"/>
              </a:solidFill>
            </a:endParaRPr>
          </a:p>
        </p:txBody>
      </p:sp>
      <p:sp>
        <p:nvSpPr>
          <p:cNvPr id="6" name="Slide Number Placeholder 5"/>
          <p:cNvSpPr>
            <a:spLocks noGrp="1"/>
          </p:cNvSpPr>
          <p:nvPr>
            <p:ph type="sldNum" sz="quarter" idx="12"/>
          </p:nvPr>
        </p:nvSpPr>
        <p:spPr>
          <a:xfrm>
            <a:off x="6565904" y="6505850"/>
            <a:ext cx="2133600" cy="365125"/>
          </a:xfrm>
        </p:spPr>
        <p:txBody>
          <a:bodyPr/>
          <a:lstStyle>
            <a:lvl1pPr>
              <a:defRPr>
                <a:solidFill>
                  <a:srgbClr val="23466B"/>
                </a:solidFill>
              </a:defRPr>
            </a:lvl1pPr>
          </a:lstStyle>
          <a:p>
            <a:fld id="{72F7D3CC-F67A-B34F-BCAC-2CDC1EBC0007}" type="slidenum">
              <a:rPr lang="en-US" smtClean="0"/>
              <a:pPr/>
              <a:t>‹#›</a:t>
            </a:fld>
            <a:endParaRPr lang="en-US" dirty="0"/>
          </a:p>
        </p:txBody>
      </p:sp>
      <p:cxnSp>
        <p:nvCxnSpPr>
          <p:cNvPr id="11" name="Straight Connector 10"/>
          <p:cNvCxnSpPr/>
          <p:nvPr userDrawn="1"/>
        </p:nvCxnSpPr>
        <p:spPr>
          <a:xfrm>
            <a:off x="558946" y="1464733"/>
            <a:ext cx="7507655" cy="0"/>
          </a:xfrm>
          <a:prstGeom prst="line">
            <a:avLst/>
          </a:prstGeom>
          <a:ln w="31750">
            <a:solidFill>
              <a:srgbClr val="3AB6DF"/>
            </a:solidFill>
          </a:ln>
          <a:effectLst/>
        </p:spPr>
        <p:style>
          <a:lnRef idx="2">
            <a:schemeClr val="accent1"/>
          </a:lnRef>
          <a:fillRef idx="0">
            <a:schemeClr val="accent1"/>
          </a:fillRef>
          <a:effectRef idx="1">
            <a:schemeClr val="accent1"/>
          </a:effectRef>
          <a:fontRef idx="minor">
            <a:schemeClr val="tx1"/>
          </a:fontRef>
        </p:style>
      </p:cxnSp>
      <p:sp>
        <p:nvSpPr>
          <p:cNvPr id="13" name="Footer Placeholder 4"/>
          <p:cNvSpPr>
            <a:spLocks noGrp="1"/>
          </p:cNvSpPr>
          <p:nvPr>
            <p:ph type="ftr" sz="quarter" idx="11"/>
          </p:nvPr>
        </p:nvSpPr>
        <p:spPr>
          <a:xfrm>
            <a:off x="491840" y="6505850"/>
            <a:ext cx="5527960" cy="365125"/>
          </a:xfrm>
        </p:spPr>
        <p:txBody>
          <a:bodyPr/>
          <a:lstStyle>
            <a:lvl1pPr>
              <a:defRPr sz="1000"/>
            </a:lvl1pPr>
          </a:lstStyle>
          <a:p>
            <a:pPr algn="l"/>
            <a:endParaRPr lang="en-US" dirty="0"/>
          </a:p>
        </p:txBody>
      </p:sp>
    </p:spTree>
    <p:extLst>
      <p:ext uri="{BB962C8B-B14F-4D97-AF65-F5344CB8AC3E}">
        <p14:creationId xmlns:p14="http://schemas.microsoft.com/office/powerpoint/2010/main" val="100703226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A3F8E26-3104-42D4-B0A6-174D195B7B9A}"/>
              </a:ext>
            </a:extLst>
          </p:cNvPr>
          <p:cNvPicPr>
            <a:picLocks noChangeAspect="1" noChangeArrowheads="1"/>
          </p:cNvPicPr>
          <p:nvPr userDrawn="1"/>
        </p:nvPicPr>
        <p:blipFill>
          <a:blip r:embed="rId2" cstate="email">
            <a:extLst>
              <a:ext uri="{28A0092B-C50C-407E-A947-70E740481C1C}">
                <a14:useLocalDpi xmlns:a14="http://schemas.microsoft.com/office/drawing/2010/main" val="0"/>
              </a:ext>
            </a:extLst>
          </a:blip>
          <a:srcRect/>
          <a:stretch>
            <a:fillRect/>
          </a:stretch>
        </p:blipFill>
        <p:spPr bwMode="auto">
          <a:xfrm>
            <a:off x="0" y="0"/>
            <a:ext cx="1825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p:txBody>
      </p:sp>
      <p:sp>
        <p:nvSpPr>
          <p:cNvPr id="8" name="Date Placeholder 6">
            <a:extLst>
              <a:ext uri="{FF2B5EF4-FFF2-40B4-BE49-F238E27FC236}">
                <a16:creationId xmlns:a16="http://schemas.microsoft.com/office/drawing/2014/main" id="{115CA009-E7DF-42AA-9B6F-2C2810A694FE}"/>
              </a:ext>
            </a:extLst>
          </p:cNvPr>
          <p:cNvSpPr>
            <a:spLocks noGrp="1"/>
          </p:cNvSpPr>
          <p:nvPr>
            <p:ph type="dt" sz="half" idx="10"/>
          </p:nvPr>
        </p:nvSpPr>
        <p:spPr/>
        <p:txBody>
          <a:bodyPr/>
          <a:lstStyle>
            <a:lvl1pPr>
              <a:defRPr/>
            </a:lvl1pPr>
          </a:lstStyle>
          <a:p>
            <a:pPr>
              <a:defRPr/>
            </a:pPr>
            <a:fld id="{F446B3F4-A8DA-4F8F-8C74-34F43E51BD25}" type="datetimeFigureOut">
              <a:rPr lang="en-US"/>
              <a:pPr>
                <a:defRPr/>
              </a:pPr>
              <a:t>8/18/2021</a:t>
            </a:fld>
            <a:endParaRPr lang="en-US" dirty="0"/>
          </a:p>
        </p:txBody>
      </p:sp>
      <p:sp>
        <p:nvSpPr>
          <p:cNvPr id="9" name="Footer Placeholder 7">
            <a:extLst>
              <a:ext uri="{FF2B5EF4-FFF2-40B4-BE49-F238E27FC236}">
                <a16:creationId xmlns:a16="http://schemas.microsoft.com/office/drawing/2014/main" id="{2DF71D3F-FE7E-400E-8EDD-CFA28165E47D}"/>
              </a:ext>
            </a:extLst>
          </p:cNvPr>
          <p:cNvSpPr>
            <a:spLocks noGrp="1"/>
          </p:cNvSpPr>
          <p:nvPr>
            <p:ph type="ftr" sz="quarter" idx="11"/>
          </p:nvPr>
        </p:nvSpPr>
        <p:spPr/>
        <p:txBody>
          <a:bodyPr/>
          <a:lstStyle>
            <a:lvl1pPr>
              <a:defRPr/>
            </a:lvl1pPr>
          </a:lstStyle>
          <a:p>
            <a:pPr>
              <a:defRPr/>
            </a:pPr>
            <a:endParaRPr lang="en-US"/>
          </a:p>
        </p:txBody>
      </p:sp>
      <p:sp>
        <p:nvSpPr>
          <p:cNvPr id="10" name="Slide Number Placeholder 8">
            <a:extLst>
              <a:ext uri="{FF2B5EF4-FFF2-40B4-BE49-F238E27FC236}">
                <a16:creationId xmlns:a16="http://schemas.microsoft.com/office/drawing/2014/main" id="{5E03538F-A4FD-41C6-AF2D-D030A2335F10}"/>
              </a:ext>
            </a:extLst>
          </p:cNvPr>
          <p:cNvSpPr>
            <a:spLocks noGrp="1"/>
          </p:cNvSpPr>
          <p:nvPr>
            <p:ph type="sldNum" sz="quarter" idx="12"/>
          </p:nvPr>
        </p:nvSpPr>
        <p:spPr/>
        <p:txBody>
          <a:bodyPr/>
          <a:lstStyle>
            <a:lvl1pPr>
              <a:defRPr/>
            </a:lvl1pPr>
          </a:lstStyle>
          <a:p>
            <a:pPr>
              <a:defRPr/>
            </a:pPr>
            <a:fld id="{5CB7DD7F-467C-4B27-ABE3-9C25A3666D82}" type="slidenum">
              <a:rPr lang="en-US"/>
              <a:pPr>
                <a:defRPr/>
              </a:pPr>
              <a:t>‹#›</a:t>
            </a:fld>
            <a:endParaRPr lang="en-US" dirty="0"/>
          </a:p>
        </p:txBody>
      </p:sp>
    </p:spTree>
    <p:extLst>
      <p:ext uri="{BB962C8B-B14F-4D97-AF65-F5344CB8AC3E}">
        <p14:creationId xmlns:p14="http://schemas.microsoft.com/office/powerpoint/2010/main" val="426330039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6">
            <a:extLst>
              <a:ext uri="{FF2B5EF4-FFF2-40B4-BE49-F238E27FC236}">
                <a16:creationId xmlns:a16="http://schemas.microsoft.com/office/drawing/2014/main" id="{1A21E0CE-1F21-488E-91B1-BBC7607F5F02}"/>
              </a:ext>
            </a:extLst>
          </p:cNvPr>
          <p:cNvPicPr>
            <a:picLocks noChangeAspect="1" noChangeArrowheads="1"/>
          </p:cNvPicPr>
          <p:nvPr userDrawn="1"/>
        </p:nvPicPr>
        <p:blipFill>
          <a:blip r:embed="rId2" cstate="email">
            <a:extLst>
              <a:ext uri="{28A0092B-C50C-407E-A947-70E740481C1C}">
                <a14:useLocalDpi xmlns:a14="http://schemas.microsoft.com/office/drawing/2010/main" val="0"/>
              </a:ext>
            </a:extLst>
          </a:blip>
          <a:srcRect/>
          <a:stretch>
            <a:fillRect/>
          </a:stretch>
        </p:blipFill>
        <p:spPr bwMode="auto">
          <a:xfrm>
            <a:off x="0" y="0"/>
            <a:ext cx="1825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endParaRPr lang="en-US" dirty="0"/>
          </a:p>
        </p:txBody>
      </p:sp>
      <p:sp>
        <p:nvSpPr>
          <p:cNvPr id="4" name="Date Placeholder 2">
            <a:extLst>
              <a:ext uri="{FF2B5EF4-FFF2-40B4-BE49-F238E27FC236}">
                <a16:creationId xmlns:a16="http://schemas.microsoft.com/office/drawing/2014/main" id="{24E6DD62-6A75-47A2-A8DE-474EC8582021}"/>
              </a:ext>
            </a:extLst>
          </p:cNvPr>
          <p:cNvSpPr>
            <a:spLocks noGrp="1"/>
          </p:cNvSpPr>
          <p:nvPr>
            <p:ph type="dt" sz="half" idx="10"/>
          </p:nvPr>
        </p:nvSpPr>
        <p:spPr/>
        <p:txBody>
          <a:bodyPr/>
          <a:lstStyle>
            <a:lvl1pPr>
              <a:defRPr/>
            </a:lvl1pPr>
          </a:lstStyle>
          <a:p>
            <a:pPr>
              <a:defRPr/>
            </a:pPr>
            <a:fld id="{2B6A86A7-2FF9-488B-B5B7-E36BB6A262F3}" type="datetimeFigureOut">
              <a:rPr lang="en-US"/>
              <a:pPr>
                <a:defRPr/>
              </a:pPr>
              <a:t>8/18/2021</a:t>
            </a:fld>
            <a:endParaRPr lang="en-US" dirty="0"/>
          </a:p>
        </p:txBody>
      </p:sp>
      <p:sp>
        <p:nvSpPr>
          <p:cNvPr id="5" name="Footer Placeholder 3">
            <a:extLst>
              <a:ext uri="{FF2B5EF4-FFF2-40B4-BE49-F238E27FC236}">
                <a16:creationId xmlns:a16="http://schemas.microsoft.com/office/drawing/2014/main" id="{864BCA20-77B6-401E-B738-F2692B1720E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4">
            <a:extLst>
              <a:ext uri="{FF2B5EF4-FFF2-40B4-BE49-F238E27FC236}">
                <a16:creationId xmlns:a16="http://schemas.microsoft.com/office/drawing/2014/main" id="{855209D3-F133-436A-98C8-6D8B5E36BE07}"/>
              </a:ext>
            </a:extLst>
          </p:cNvPr>
          <p:cNvSpPr>
            <a:spLocks noGrp="1"/>
          </p:cNvSpPr>
          <p:nvPr>
            <p:ph type="sldNum" sz="quarter" idx="12"/>
          </p:nvPr>
        </p:nvSpPr>
        <p:spPr/>
        <p:txBody>
          <a:bodyPr/>
          <a:lstStyle>
            <a:lvl1pPr>
              <a:defRPr/>
            </a:lvl1pPr>
          </a:lstStyle>
          <a:p>
            <a:pPr>
              <a:defRPr/>
            </a:pPr>
            <a:fld id="{48BC84C7-0900-45C4-BDE9-3CABE3688B46}" type="slidenum">
              <a:rPr lang="en-US"/>
              <a:pPr>
                <a:defRPr/>
              </a:pPr>
              <a:t>‹#›</a:t>
            </a:fld>
            <a:endParaRPr lang="en-US" dirty="0"/>
          </a:p>
        </p:txBody>
      </p:sp>
    </p:spTree>
    <p:extLst>
      <p:ext uri="{BB962C8B-B14F-4D97-AF65-F5344CB8AC3E}">
        <p14:creationId xmlns:p14="http://schemas.microsoft.com/office/powerpoint/2010/main" val="325491824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6">
            <a:extLst>
              <a:ext uri="{FF2B5EF4-FFF2-40B4-BE49-F238E27FC236}">
                <a16:creationId xmlns:a16="http://schemas.microsoft.com/office/drawing/2014/main" id="{83849A7B-0275-4CB8-9F7B-A5070E48A81A}"/>
              </a:ext>
            </a:extLst>
          </p:cNvPr>
          <p:cNvPicPr>
            <a:picLocks noChangeAspect="1" noChangeArrowheads="1"/>
          </p:cNvPicPr>
          <p:nvPr userDrawn="1"/>
        </p:nvPicPr>
        <p:blipFill>
          <a:blip r:embed="rId2" cstate="email">
            <a:extLst>
              <a:ext uri="{28A0092B-C50C-407E-A947-70E740481C1C}">
                <a14:useLocalDpi xmlns:a14="http://schemas.microsoft.com/office/drawing/2010/main" val="0"/>
              </a:ext>
            </a:extLst>
          </a:blip>
          <a:srcRect/>
          <a:stretch>
            <a:fillRect/>
          </a:stretch>
        </p:blipFill>
        <p:spPr bwMode="auto">
          <a:xfrm>
            <a:off x="0" y="0"/>
            <a:ext cx="1825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Date Placeholder 1">
            <a:extLst>
              <a:ext uri="{FF2B5EF4-FFF2-40B4-BE49-F238E27FC236}">
                <a16:creationId xmlns:a16="http://schemas.microsoft.com/office/drawing/2014/main" id="{C7F9D0EF-7EEA-4A1F-B4FD-E64829575E9B}"/>
              </a:ext>
            </a:extLst>
          </p:cNvPr>
          <p:cNvSpPr>
            <a:spLocks noGrp="1"/>
          </p:cNvSpPr>
          <p:nvPr>
            <p:ph type="dt" sz="half" idx="10"/>
          </p:nvPr>
        </p:nvSpPr>
        <p:spPr/>
        <p:txBody>
          <a:bodyPr/>
          <a:lstStyle>
            <a:lvl1pPr>
              <a:defRPr/>
            </a:lvl1pPr>
          </a:lstStyle>
          <a:p>
            <a:pPr>
              <a:defRPr/>
            </a:pPr>
            <a:fld id="{3F9F621D-F7DB-4062-ADF3-D9AE21C44E38}" type="datetimeFigureOut">
              <a:rPr lang="en-US"/>
              <a:pPr>
                <a:defRPr/>
              </a:pPr>
              <a:t>8/18/2021</a:t>
            </a:fld>
            <a:endParaRPr lang="en-US" dirty="0"/>
          </a:p>
        </p:txBody>
      </p:sp>
      <p:sp>
        <p:nvSpPr>
          <p:cNvPr id="4" name="Footer Placeholder 2">
            <a:extLst>
              <a:ext uri="{FF2B5EF4-FFF2-40B4-BE49-F238E27FC236}">
                <a16:creationId xmlns:a16="http://schemas.microsoft.com/office/drawing/2014/main" id="{1B004230-296C-4EF9-B4AA-B7F94C34C2DB}"/>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3">
            <a:extLst>
              <a:ext uri="{FF2B5EF4-FFF2-40B4-BE49-F238E27FC236}">
                <a16:creationId xmlns:a16="http://schemas.microsoft.com/office/drawing/2014/main" id="{9FB4A5E2-FF76-4EF4-9773-06C3AC163C0A}"/>
              </a:ext>
            </a:extLst>
          </p:cNvPr>
          <p:cNvSpPr>
            <a:spLocks noGrp="1"/>
          </p:cNvSpPr>
          <p:nvPr>
            <p:ph type="sldNum" sz="quarter" idx="12"/>
          </p:nvPr>
        </p:nvSpPr>
        <p:spPr/>
        <p:txBody>
          <a:bodyPr/>
          <a:lstStyle>
            <a:lvl1pPr>
              <a:defRPr/>
            </a:lvl1pPr>
          </a:lstStyle>
          <a:p>
            <a:pPr>
              <a:defRPr/>
            </a:pPr>
            <a:fld id="{B962C33B-85EE-4519-B089-F1063E990867}" type="slidenum">
              <a:rPr lang="en-US"/>
              <a:pPr>
                <a:defRPr/>
              </a:pPr>
              <a:t>‹#›</a:t>
            </a:fld>
            <a:endParaRPr lang="en-US" dirty="0"/>
          </a:p>
        </p:txBody>
      </p:sp>
    </p:spTree>
    <p:extLst>
      <p:ext uri="{BB962C8B-B14F-4D97-AF65-F5344CB8AC3E}">
        <p14:creationId xmlns:p14="http://schemas.microsoft.com/office/powerpoint/2010/main" val="6710940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cSld name="1_Blank">
    <p:spTree>
      <p:nvGrpSpPr>
        <p:cNvPr id="1" name=""/>
        <p:cNvGrpSpPr/>
        <p:nvPr/>
      </p:nvGrpSpPr>
      <p:grpSpPr>
        <a:xfrm>
          <a:off x="0" y="0"/>
          <a:ext cx="0" cy="0"/>
          <a:chOff x="0" y="0"/>
          <a:chExt cx="0" cy="0"/>
        </a:xfrm>
      </p:grpSpPr>
      <p:sp>
        <p:nvSpPr>
          <p:cNvPr id="5" name="Title 1"/>
          <p:cNvSpPr>
            <a:spLocks noGrp="1"/>
          </p:cNvSpPr>
          <p:nvPr>
            <p:ph type="title"/>
          </p:nvPr>
        </p:nvSpPr>
        <p:spPr>
          <a:xfrm>
            <a:off x="457200" y="274638"/>
            <a:ext cx="8229600" cy="706090"/>
          </a:xfrm>
          <a:noFill/>
          <a:ln>
            <a:noFill/>
          </a:ln>
        </p:spPr>
        <p:txBody>
          <a:bodyPr>
            <a:normAutofit/>
          </a:bodyPr>
          <a:lstStyle>
            <a:lvl1pPr algn="l">
              <a:defRPr sz="2400">
                <a:solidFill>
                  <a:srgbClr val="FF0000"/>
                </a:solidFill>
              </a:defRPr>
            </a:lvl1pPr>
          </a:lstStyle>
          <a:p>
            <a:r>
              <a:rPr lang="en-US" dirty="0"/>
              <a:t>Click to edit Master title style</a:t>
            </a:r>
            <a:endParaRPr lang="fr-FR" dirty="0"/>
          </a:p>
        </p:txBody>
      </p:sp>
      <p:sp>
        <p:nvSpPr>
          <p:cNvPr id="3" name="Date Placeholder 1">
            <a:extLst>
              <a:ext uri="{FF2B5EF4-FFF2-40B4-BE49-F238E27FC236}">
                <a16:creationId xmlns:a16="http://schemas.microsoft.com/office/drawing/2014/main" id="{D1448B0E-B02E-4666-90E5-5B9ED3C3238D}"/>
              </a:ext>
            </a:extLst>
          </p:cNvPr>
          <p:cNvSpPr>
            <a:spLocks noGrp="1"/>
          </p:cNvSpPr>
          <p:nvPr>
            <p:ph type="dt" sz="half" idx="10"/>
          </p:nvPr>
        </p:nvSpPr>
        <p:spPr/>
        <p:txBody>
          <a:bodyPr/>
          <a:lstStyle>
            <a:lvl1pPr>
              <a:defRPr>
                <a:solidFill>
                  <a:prstClr val="black">
                    <a:tint val="75000"/>
                  </a:prstClr>
                </a:solidFill>
              </a:defRPr>
            </a:lvl1pPr>
          </a:lstStyle>
          <a:p>
            <a:pPr>
              <a:defRPr/>
            </a:pPr>
            <a:fld id="{AE936CBB-FB4A-45D9-AF32-25DCB92C9F1B}" type="datetimeFigureOut">
              <a:rPr lang="fr-FR"/>
              <a:pPr>
                <a:defRPr/>
              </a:pPr>
              <a:t>18/08/2021</a:t>
            </a:fld>
            <a:endParaRPr lang="fr-FR"/>
          </a:p>
        </p:txBody>
      </p:sp>
      <p:sp>
        <p:nvSpPr>
          <p:cNvPr id="4" name="Footer Placeholder 2">
            <a:extLst>
              <a:ext uri="{FF2B5EF4-FFF2-40B4-BE49-F238E27FC236}">
                <a16:creationId xmlns:a16="http://schemas.microsoft.com/office/drawing/2014/main" id="{9433910A-FE0D-4F90-95AD-7AB9D9AA9108}"/>
              </a:ext>
            </a:extLst>
          </p:cNvPr>
          <p:cNvSpPr>
            <a:spLocks noGrp="1"/>
          </p:cNvSpPr>
          <p:nvPr>
            <p:ph type="ftr" sz="quarter" idx="11"/>
          </p:nvPr>
        </p:nvSpPr>
        <p:spPr/>
        <p:txBody>
          <a:bodyPr/>
          <a:lstStyle>
            <a:lvl1pPr>
              <a:defRPr>
                <a:solidFill>
                  <a:prstClr val="black">
                    <a:tint val="75000"/>
                  </a:prstClr>
                </a:solidFill>
              </a:defRPr>
            </a:lvl1pPr>
          </a:lstStyle>
          <a:p>
            <a:pPr>
              <a:defRPr/>
            </a:pPr>
            <a:endParaRPr lang="fr-FR"/>
          </a:p>
        </p:txBody>
      </p:sp>
      <p:sp>
        <p:nvSpPr>
          <p:cNvPr id="6" name="Slide Number Placeholder 3">
            <a:extLst>
              <a:ext uri="{FF2B5EF4-FFF2-40B4-BE49-F238E27FC236}">
                <a16:creationId xmlns:a16="http://schemas.microsoft.com/office/drawing/2014/main" id="{FDEFDB06-4D69-41DC-AA11-A38E4CBFAEDC}"/>
              </a:ext>
            </a:extLst>
          </p:cNvPr>
          <p:cNvSpPr>
            <a:spLocks noGrp="1"/>
          </p:cNvSpPr>
          <p:nvPr>
            <p:ph type="sldNum" sz="quarter" idx="12"/>
          </p:nvPr>
        </p:nvSpPr>
        <p:spPr/>
        <p:txBody>
          <a:bodyPr/>
          <a:lstStyle>
            <a:lvl1pPr>
              <a:defRPr>
                <a:solidFill>
                  <a:prstClr val="black">
                    <a:tint val="75000"/>
                  </a:prstClr>
                </a:solidFill>
              </a:defRPr>
            </a:lvl1pPr>
          </a:lstStyle>
          <a:p>
            <a:pPr>
              <a:defRPr/>
            </a:pPr>
            <a:fld id="{DD6A0088-B924-4365-A0C3-00BBF7DD2D96}" type="slidenum">
              <a:rPr lang="fr-FR"/>
              <a:pPr>
                <a:defRPr/>
              </a:pPr>
              <a:t>‹#›</a:t>
            </a:fld>
            <a:endParaRPr lang="fr-FR"/>
          </a:p>
        </p:txBody>
      </p:sp>
    </p:spTree>
    <p:extLst>
      <p:ext uri="{BB962C8B-B14F-4D97-AF65-F5344CB8AC3E}">
        <p14:creationId xmlns:p14="http://schemas.microsoft.com/office/powerpoint/2010/main" val="360115101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0E900192-32AD-49C6-9479-5AFD9ADECC19}"/>
              </a:ext>
            </a:extLst>
          </p:cNvPr>
          <p:cNvSpPr>
            <a:spLocks noGrp="1"/>
          </p:cNvSpPr>
          <p:nvPr>
            <p:ph type="dt" sz="half" idx="10"/>
          </p:nvPr>
        </p:nvSpPr>
        <p:spPr/>
        <p:txBody>
          <a:bodyPr/>
          <a:lstStyle>
            <a:lvl1pPr>
              <a:defRPr/>
            </a:lvl1pPr>
          </a:lstStyle>
          <a:p>
            <a:pPr>
              <a:defRPr/>
            </a:pPr>
            <a:fld id="{D70A346E-8DB1-4CDF-880D-55E40D7AF93E}" type="datetime1">
              <a:rPr lang="en-US"/>
              <a:pPr>
                <a:defRPr/>
              </a:pPr>
              <a:t>8/18/2021</a:t>
            </a:fld>
            <a:endParaRPr lang="en-US"/>
          </a:p>
        </p:txBody>
      </p:sp>
      <p:sp>
        <p:nvSpPr>
          <p:cNvPr id="5" name="Footer Placeholder 4">
            <a:extLst>
              <a:ext uri="{FF2B5EF4-FFF2-40B4-BE49-F238E27FC236}">
                <a16:creationId xmlns:a16="http://schemas.microsoft.com/office/drawing/2014/main" id="{AFB1842E-B9E8-4323-8EE2-CCFF3C5258E1}"/>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02E7ABB-6F60-4D48-92AD-E00FE4FACBCD}"/>
              </a:ext>
            </a:extLst>
          </p:cNvPr>
          <p:cNvSpPr>
            <a:spLocks noGrp="1"/>
          </p:cNvSpPr>
          <p:nvPr>
            <p:ph type="sldNum" sz="quarter" idx="12"/>
          </p:nvPr>
        </p:nvSpPr>
        <p:spPr/>
        <p:txBody>
          <a:bodyPr/>
          <a:lstStyle>
            <a:lvl1pPr>
              <a:defRPr/>
            </a:lvl1pPr>
          </a:lstStyle>
          <a:p>
            <a:pPr>
              <a:defRPr/>
            </a:pPr>
            <a:fld id="{5B7BA857-A88B-4E07-98CA-AF428D129A56}" type="slidenum">
              <a:rPr lang="en-US" altLang="en-US"/>
              <a:pPr>
                <a:defRPr/>
              </a:pPr>
              <a:t>‹#›</a:t>
            </a:fld>
            <a:endParaRPr lang="en-US" altLang="en-US"/>
          </a:p>
        </p:txBody>
      </p:sp>
    </p:spTree>
    <p:extLst>
      <p:ext uri="{BB962C8B-B14F-4D97-AF65-F5344CB8AC3E}">
        <p14:creationId xmlns:p14="http://schemas.microsoft.com/office/powerpoint/2010/main" val="165998581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_Bullet Slide #1">
    <p:spTree>
      <p:nvGrpSpPr>
        <p:cNvPr id="1" name=""/>
        <p:cNvGrpSpPr/>
        <p:nvPr/>
      </p:nvGrpSpPr>
      <p:grpSpPr>
        <a:xfrm>
          <a:off x="0" y="0"/>
          <a:ext cx="0" cy="0"/>
          <a:chOff x="0" y="0"/>
          <a:chExt cx="0" cy="0"/>
        </a:xfrm>
      </p:grpSpPr>
      <p:sp>
        <p:nvSpPr>
          <p:cNvPr id="2" name="Title 1"/>
          <p:cNvSpPr>
            <a:spLocks noGrp="1"/>
          </p:cNvSpPr>
          <p:nvPr>
            <p:ph type="title"/>
          </p:nvPr>
        </p:nvSpPr>
        <p:spPr>
          <a:xfrm>
            <a:off x="285750" y="338328"/>
            <a:ext cx="8572500" cy="420624"/>
          </a:xfrm>
        </p:spPr>
        <p:txBody>
          <a:bodyPr/>
          <a:lstStyle>
            <a:lvl1pPr>
              <a:defRPr b="1">
                <a:latin typeface="+mn-lt"/>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dirty="0"/>
              <a:t>Edit Master text styles</a:t>
            </a:r>
          </a:p>
        </p:txBody>
      </p:sp>
      <p:sp>
        <p:nvSpPr>
          <p:cNvPr id="8" name="Text Placeholder 7"/>
          <p:cNvSpPr>
            <a:spLocks noGrp="1"/>
          </p:cNvSpPr>
          <p:nvPr>
            <p:ph type="body" sz="quarter" idx="13" hasCustomPrompt="1"/>
          </p:nvPr>
        </p:nvSpPr>
        <p:spPr>
          <a:xfrm>
            <a:off x="285750" y="1920195"/>
            <a:ext cx="3943350" cy="1219200"/>
          </a:xfrm>
        </p:spPr>
        <p:txBody>
          <a:bodyPr/>
          <a:lstStyle>
            <a:lvl2pPr marL="257175" indent="-171450">
              <a:spcBef>
                <a:spcPts val="0"/>
              </a:spcBef>
              <a:spcAft>
                <a:spcPts val="1800"/>
              </a:spcAft>
              <a:defRPr/>
            </a:lvl2pPr>
          </a:lstStyle>
          <a:p>
            <a:pPr lvl="1"/>
            <a:r>
              <a:rPr lang="en-US" dirty="0"/>
              <a:t>Bullet</a:t>
            </a:r>
          </a:p>
          <a:p>
            <a:pPr lvl="1"/>
            <a:r>
              <a:rPr lang="en-US" dirty="0"/>
              <a:t>Bullet</a:t>
            </a:r>
          </a:p>
        </p:txBody>
      </p:sp>
      <p:sp>
        <p:nvSpPr>
          <p:cNvPr id="10" name="Text Placeholder 9"/>
          <p:cNvSpPr>
            <a:spLocks noGrp="1"/>
          </p:cNvSpPr>
          <p:nvPr>
            <p:ph type="body" sz="quarter" idx="14" hasCustomPrompt="1"/>
          </p:nvPr>
        </p:nvSpPr>
        <p:spPr>
          <a:xfrm>
            <a:off x="285750" y="6324600"/>
            <a:ext cx="8572500" cy="228600"/>
          </a:xfrm>
        </p:spPr>
        <p:txBody>
          <a:bodyPr>
            <a:normAutofit/>
          </a:bodyPr>
          <a:lstStyle>
            <a:lvl1pPr algn="r">
              <a:defRPr sz="750"/>
            </a:lvl1pPr>
          </a:lstStyle>
          <a:p>
            <a:pPr lvl="0"/>
            <a:r>
              <a:rPr lang="en-US" dirty="0"/>
              <a:t>Credit Line</a:t>
            </a:r>
          </a:p>
        </p:txBody>
      </p:sp>
      <p:sp>
        <p:nvSpPr>
          <p:cNvPr id="12" name="Picture Placeholder 11"/>
          <p:cNvSpPr>
            <a:spLocks noGrp="1"/>
          </p:cNvSpPr>
          <p:nvPr>
            <p:ph type="pic" sz="quarter" idx="15"/>
          </p:nvPr>
        </p:nvSpPr>
        <p:spPr>
          <a:xfrm>
            <a:off x="4743450" y="2133600"/>
            <a:ext cx="4114800" cy="3657600"/>
          </a:xfrm>
        </p:spPr>
        <p:txBody>
          <a:bodyPr/>
          <a:lstStyle/>
          <a:p>
            <a:endParaRPr lang="en-US"/>
          </a:p>
        </p:txBody>
      </p:sp>
      <p:sp>
        <p:nvSpPr>
          <p:cNvPr id="5" name="Text Placeholder 4"/>
          <p:cNvSpPr>
            <a:spLocks noGrp="1"/>
          </p:cNvSpPr>
          <p:nvPr>
            <p:ph type="body" sz="quarter" idx="16"/>
          </p:nvPr>
        </p:nvSpPr>
        <p:spPr>
          <a:xfrm>
            <a:off x="285750" y="3498566"/>
            <a:ext cx="3943350" cy="1481138"/>
          </a:xfrm>
        </p:spPr>
        <p:txBody>
          <a:bodyPr>
            <a:normAutofit/>
          </a:bodyPr>
          <a:lstStyle>
            <a:lvl1pPr>
              <a:defRPr sz="1800" b="0">
                <a:solidFill>
                  <a:schemeClr val="tx1"/>
                </a:solidFill>
              </a:defRPr>
            </a:lvl1pPr>
          </a:lstStyle>
          <a:p>
            <a:pPr lvl="0"/>
            <a:r>
              <a:rPr lang="en-US" dirty="0"/>
              <a:t>Edit Master text styles</a:t>
            </a:r>
          </a:p>
        </p:txBody>
      </p:sp>
      <p:sp>
        <p:nvSpPr>
          <p:cNvPr id="7" name="Text Placeholder 6"/>
          <p:cNvSpPr>
            <a:spLocks noGrp="1"/>
          </p:cNvSpPr>
          <p:nvPr>
            <p:ph type="body" sz="quarter" idx="17"/>
          </p:nvPr>
        </p:nvSpPr>
        <p:spPr>
          <a:xfrm>
            <a:off x="285750" y="5257800"/>
            <a:ext cx="3886200" cy="1981200"/>
          </a:xfrm>
        </p:spPr>
        <p:txBody>
          <a:bodyPr>
            <a:normAutofit/>
          </a:bodyPr>
          <a:lstStyle>
            <a:lvl1pPr>
              <a:defRPr sz="1800" b="0">
                <a:solidFill>
                  <a:schemeClr val="tx1"/>
                </a:solidFill>
              </a:defRPr>
            </a:lvl1pPr>
          </a:lstStyle>
          <a:p>
            <a:pPr lvl="0"/>
            <a:r>
              <a:rPr lang="en-US" dirty="0"/>
              <a:t>Edit Master text styles</a:t>
            </a:r>
          </a:p>
        </p:txBody>
      </p:sp>
      <p:sp>
        <p:nvSpPr>
          <p:cNvPr id="11" name="Text Placeholder 10"/>
          <p:cNvSpPr>
            <a:spLocks noGrp="1"/>
          </p:cNvSpPr>
          <p:nvPr>
            <p:ph type="body" sz="quarter" idx="18"/>
          </p:nvPr>
        </p:nvSpPr>
        <p:spPr>
          <a:xfrm>
            <a:off x="285750" y="7696200"/>
            <a:ext cx="4000500" cy="1600200"/>
          </a:xfrm>
        </p:spPr>
        <p:txBody>
          <a:bodyPr>
            <a:normAutofit/>
          </a:bodyPr>
          <a:lstStyle>
            <a:lvl1pPr>
              <a:defRPr sz="1800" b="0">
                <a:solidFill>
                  <a:schemeClr val="tx1"/>
                </a:solidFill>
              </a:defRPr>
            </a:lvl1pPr>
          </a:lstStyle>
          <a:p>
            <a:pPr lvl="0"/>
            <a:r>
              <a:rPr lang="en-US" dirty="0"/>
              <a:t>Edit Master text styles</a:t>
            </a:r>
          </a:p>
        </p:txBody>
      </p:sp>
    </p:spTree>
    <p:extLst>
      <p:ext uri="{BB962C8B-B14F-4D97-AF65-F5344CB8AC3E}">
        <p14:creationId xmlns:p14="http://schemas.microsoft.com/office/powerpoint/2010/main" val="264299179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5CBBD959-19F2-407A-9F12-2ADA56AE6074}"/>
              </a:ext>
            </a:extLst>
          </p:cNvPr>
          <p:cNvSpPr>
            <a:spLocks noGrp="1"/>
          </p:cNvSpPr>
          <p:nvPr>
            <p:ph type="dt" sz="half" idx="10"/>
          </p:nvPr>
        </p:nvSpPr>
        <p:spPr/>
        <p:txBody>
          <a:bodyPr/>
          <a:lstStyle>
            <a:lvl1pPr>
              <a:defRPr/>
            </a:lvl1pPr>
          </a:lstStyle>
          <a:p>
            <a:pPr>
              <a:defRPr/>
            </a:pPr>
            <a:fld id="{D70A346E-8DB1-4CDF-880D-55E40D7AF93E}" type="datetime1">
              <a:rPr lang="en-US"/>
              <a:pPr>
                <a:defRPr/>
              </a:pPr>
              <a:t>8/18/2021</a:t>
            </a:fld>
            <a:endParaRPr lang="en-US"/>
          </a:p>
        </p:txBody>
      </p:sp>
      <p:sp>
        <p:nvSpPr>
          <p:cNvPr id="5" name="Footer Placeholder 4">
            <a:extLst>
              <a:ext uri="{FF2B5EF4-FFF2-40B4-BE49-F238E27FC236}">
                <a16:creationId xmlns:a16="http://schemas.microsoft.com/office/drawing/2014/main" id="{D8652B4C-F821-4F26-BFA5-0B6C0809B3E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1D23658-BAF5-4B49-96EE-31BC47366174}"/>
              </a:ext>
            </a:extLst>
          </p:cNvPr>
          <p:cNvSpPr>
            <a:spLocks noGrp="1"/>
          </p:cNvSpPr>
          <p:nvPr>
            <p:ph type="sldNum" sz="quarter" idx="12"/>
          </p:nvPr>
        </p:nvSpPr>
        <p:spPr/>
        <p:txBody>
          <a:bodyPr/>
          <a:lstStyle>
            <a:lvl1pPr>
              <a:defRPr/>
            </a:lvl1pPr>
          </a:lstStyle>
          <a:p>
            <a:pPr>
              <a:defRPr/>
            </a:pPr>
            <a:fld id="{6E8EB825-3C31-4228-982C-4B9708A83C71}" type="slidenum">
              <a:rPr lang="en-US" altLang="en-US"/>
              <a:pPr>
                <a:defRPr/>
              </a:pPr>
              <a:t>‹#›</a:t>
            </a:fld>
            <a:endParaRPr lang="en-US" altLang="en-US"/>
          </a:p>
        </p:txBody>
      </p:sp>
    </p:spTree>
    <p:extLst>
      <p:ext uri="{BB962C8B-B14F-4D97-AF65-F5344CB8AC3E}">
        <p14:creationId xmlns:p14="http://schemas.microsoft.com/office/powerpoint/2010/main" val="402091005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06F8691C-B859-4629-9FE6-DB928E5BAA99}"/>
              </a:ext>
            </a:extLst>
          </p:cNvPr>
          <p:cNvPicPr>
            <a:picLocks noChangeAspect="1" noChangeArrowheads="1"/>
          </p:cNvPicPr>
          <p:nvPr userDrawn="1"/>
        </p:nvPicPr>
        <p:blipFill>
          <a:blip r:embed="rId2" cstate="email">
            <a:extLst>
              <a:ext uri="{28A0092B-C50C-407E-A947-70E740481C1C}">
                <a14:useLocalDpi xmlns:a14="http://schemas.microsoft.com/office/drawing/2010/main" val="0"/>
              </a:ext>
            </a:extLst>
          </a:blip>
          <a:srcRect/>
          <a:stretch>
            <a:fillRect/>
          </a:stretch>
        </p:blipFill>
        <p:spPr bwMode="auto">
          <a:xfrm>
            <a:off x="0" y="0"/>
            <a:ext cx="1825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A2C67F5B-4EFD-4F6A-851A-824736031F1E}"/>
              </a:ext>
            </a:extLst>
          </p:cNvPr>
          <p:cNvSpPr/>
          <p:nvPr userDrawn="1"/>
        </p:nvSpPr>
        <p:spPr>
          <a:xfrm>
            <a:off x="233363" y="0"/>
            <a:ext cx="8910637" cy="2274888"/>
          </a:xfrm>
          <a:prstGeom prst="rect">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 name="Subtitle 2"/>
          <p:cNvSpPr>
            <a:spLocks noGrp="1"/>
          </p:cNvSpPr>
          <p:nvPr>
            <p:ph type="subTitle" idx="1"/>
          </p:nvPr>
        </p:nvSpPr>
        <p:spPr>
          <a:xfrm>
            <a:off x="1143000" y="2601119"/>
            <a:ext cx="6858000" cy="1655762"/>
          </a:xfrm>
        </p:spPr>
        <p:txBody>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2" name="Title 1"/>
          <p:cNvSpPr>
            <a:spLocks noGrp="1"/>
          </p:cNvSpPr>
          <p:nvPr>
            <p:ph type="ctrTitle"/>
          </p:nvPr>
        </p:nvSpPr>
        <p:spPr>
          <a:xfrm>
            <a:off x="614916" y="180752"/>
            <a:ext cx="7772400" cy="1913861"/>
          </a:xfrm>
        </p:spPr>
        <p:txBody>
          <a:bodyPr anchor="b"/>
          <a:lstStyle>
            <a:lvl1pPr algn="ctr">
              <a:defRPr sz="60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396641877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D514FCD5-59E8-4048-941C-474DFDBF65BE}"/>
              </a:ext>
            </a:extLst>
          </p:cNvPr>
          <p:cNvPicPr>
            <a:picLocks noChangeAspect="1" noChangeArrowheads="1"/>
          </p:cNvPicPr>
          <p:nvPr userDrawn="1"/>
        </p:nvPicPr>
        <p:blipFill>
          <a:blip r:embed="rId2" cstate="email">
            <a:extLst>
              <a:ext uri="{28A0092B-C50C-407E-A947-70E740481C1C}">
                <a14:useLocalDpi xmlns:a14="http://schemas.microsoft.com/office/drawing/2010/main" val="0"/>
              </a:ext>
            </a:extLst>
          </a:blip>
          <a:srcRect/>
          <a:stretch>
            <a:fillRect/>
          </a:stretch>
        </p:blipFill>
        <p:spPr bwMode="auto">
          <a:xfrm>
            <a:off x="0" y="0"/>
            <a:ext cx="1825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DB1E79F6-9E75-4D46-864F-5D07BF35E9B8}"/>
              </a:ext>
            </a:extLst>
          </p:cNvPr>
          <p:cNvSpPr/>
          <p:nvPr userDrawn="1"/>
        </p:nvSpPr>
        <p:spPr>
          <a:xfrm>
            <a:off x="233363" y="2290763"/>
            <a:ext cx="8910637" cy="2276475"/>
          </a:xfrm>
          <a:prstGeom prst="rect">
            <a:avLst/>
          </a:prstGeom>
          <a:solidFill>
            <a:srgbClr val="CC492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Title 1"/>
          <p:cNvSpPr>
            <a:spLocks noGrp="1"/>
          </p:cNvSpPr>
          <p:nvPr>
            <p:ph type="title"/>
          </p:nvPr>
        </p:nvSpPr>
        <p:spPr>
          <a:xfrm>
            <a:off x="628650" y="400568"/>
            <a:ext cx="7886700" cy="1325563"/>
          </a:xfrm>
        </p:spPr>
        <p:txBody>
          <a:bodyPr/>
          <a:lstStyle>
            <a:lvl1pPr>
              <a:defRPr>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628650" y="4791740"/>
            <a:ext cx="7886700" cy="1555344"/>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3960910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2BF28C01-AA19-4E97-B7F4-DDA84AD12D7C}"/>
              </a:ext>
            </a:extLst>
          </p:cNvPr>
          <p:cNvPicPr>
            <a:picLocks noChangeAspect="1" noChangeArrowheads="1"/>
          </p:cNvPicPr>
          <p:nvPr userDrawn="1"/>
        </p:nvPicPr>
        <p:blipFill>
          <a:blip r:embed="rId2" cstate="email">
            <a:extLst>
              <a:ext uri="{28A0092B-C50C-407E-A947-70E740481C1C}">
                <a14:useLocalDpi xmlns:a14="http://schemas.microsoft.com/office/drawing/2010/main" val="0"/>
              </a:ext>
            </a:extLst>
          </a:blip>
          <a:srcRect/>
          <a:stretch>
            <a:fillRect/>
          </a:stretch>
        </p:blipFill>
        <p:spPr bwMode="auto">
          <a:xfrm>
            <a:off x="0" y="0"/>
            <a:ext cx="1825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0D85073E-8300-419C-8D74-E3A7D536EF6D}"/>
              </a:ext>
            </a:extLst>
          </p:cNvPr>
          <p:cNvSpPr/>
          <p:nvPr userDrawn="1"/>
        </p:nvSpPr>
        <p:spPr>
          <a:xfrm>
            <a:off x="233363" y="4583113"/>
            <a:ext cx="8910637" cy="2274887"/>
          </a:xfrm>
          <a:prstGeom prst="rect">
            <a:avLst/>
          </a:prstGeom>
          <a:solidFill>
            <a:srgbClr val="94A54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Title 1"/>
          <p:cNvSpPr>
            <a:spLocks noGrp="1"/>
          </p:cNvSpPr>
          <p:nvPr>
            <p:ph type="title"/>
          </p:nvPr>
        </p:nvSpPr>
        <p:spPr>
          <a:xfrm>
            <a:off x="628650" y="400568"/>
            <a:ext cx="7886700" cy="1325563"/>
          </a:xfrm>
        </p:spPr>
        <p:txBody>
          <a:bodyPr/>
          <a:lstStyle>
            <a:lvl1pPr>
              <a:defRPr>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628650" y="2607082"/>
            <a:ext cx="7886700" cy="1555344"/>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339307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7" name="Rectangle 6"/>
          <p:cNvSpPr/>
          <p:nvPr userDrawn="1"/>
        </p:nvSpPr>
        <p:spPr>
          <a:xfrm>
            <a:off x="1" y="-1"/>
            <a:ext cx="9150352" cy="6532877"/>
          </a:xfrm>
          <a:prstGeom prst="rect">
            <a:avLst/>
          </a:prstGeom>
          <a:solidFill>
            <a:srgbClr val="F2F2F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3AB6DF"/>
              </a:solidFill>
            </a:endParaRPr>
          </a:p>
        </p:txBody>
      </p:sp>
      <p:sp>
        <p:nvSpPr>
          <p:cNvPr id="2" name="Title 1"/>
          <p:cNvSpPr>
            <a:spLocks noGrp="1"/>
          </p:cNvSpPr>
          <p:nvPr>
            <p:ph type="title" hasCustomPrompt="1"/>
          </p:nvPr>
        </p:nvSpPr>
        <p:spPr>
          <a:xfrm>
            <a:off x="443310" y="330188"/>
            <a:ext cx="7851951" cy="1143000"/>
          </a:xfrm>
        </p:spPr>
        <p:txBody>
          <a:bodyPr>
            <a:noAutofit/>
          </a:bodyPr>
          <a:lstStyle>
            <a:lvl1pPr marL="0" algn="l" defTabSz="457200" rtl="0" eaLnBrk="1" latinLnBrk="0" hangingPunct="1">
              <a:lnSpc>
                <a:spcPts val="4600"/>
              </a:lnSpc>
              <a:defRPr lang="en-US" sz="4000" kern="1200" cap="all" dirty="0">
                <a:solidFill>
                  <a:srgbClr val="23466B"/>
                </a:solidFill>
                <a:latin typeface="Arial"/>
                <a:ea typeface="+mn-ea"/>
                <a:cs typeface="Arial"/>
              </a:defRPr>
            </a:lvl1pPr>
          </a:lstStyle>
          <a:p>
            <a:r>
              <a:rPr lang="en-US"/>
              <a:t>Click to edit </a:t>
            </a:r>
            <a:br>
              <a:rPr lang="en-US"/>
            </a:br>
            <a:r>
              <a:rPr lang="en-US"/>
              <a:t>Master title style</a:t>
            </a:r>
          </a:p>
        </p:txBody>
      </p:sp>
      <p:sp>
        <p:nvSpPr>
          <p:cNvPr id="3" name="Content Placeholder 2"/>
          <p:cNvSpPr>
            <a:spLocks noGrp="1"/>
          </p:cNvSpPr>
          <p:nvPr>
            <p:ph idx="1"/>
          </p:nvPr>
        </p:nvSpPr>
        <p:spPr>
          <a:xfrm>
            <a:off x="453729" y="1617128"/>
            <a:ext cx="8229600" cy="4525963"/>
          </a:xfrm>
        </p:spPr>
        <p:txBody>
          <a:bodyPr/>
          <a:lstStyle>
            <a:lvl1pPr marL="0" indent="0">
              <a:buNone/>
              <a:defRPr lang="en-US" sz="2400" kern="1200" dirty="0" smtClean="0">
                <a:solidFill>
                  <a:srgbClr val="777777"/>
                </a:solidFill>
                <a:latin typeface="Calibri"/>
                <a:ea typeface="+mn-ea"/>
                <a:cs typeface="Calibri"/>
              </a:defRPr>
            </a:lvl1pPr>
            <a:lvl2pPr>
              <a:defRPr>
                <a:solidFill>
                  <a:srgbClr val="777777"/>
                </a:solidFill>
              </a:defRPr>
            </a:lvl2pPr>
            <a:lvl3pPr>
              <a:defRPr>
                <a:solidFill>
                  <a:srgbClr val="777777"/>
                </a:solidFill>
              </a:defRPr>
            </a:lvl3pPr>
            <a:lvl4pPr>
              <a:defRPr>
                <a:solidFill>
                  <a:srgbClr val="777777"/>
                </a:solidFill>
              </a:defRPr>
            </a:lvl4pPr>
            <a:lvl5pPr>
              <a:defRPr>
                <a:solidFill>
                  <a:srgbClr val="777777"/>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Rectangle 8"/>
          <p:cNvSpPr/>
          <p:nvPr userDrawn="1"/>
        </p:nvSpPr>
        <p:spPr>
          <a:xfrm>
            <a:off x="0" y="6532876"/>
            <a:ext cx="9144000" cy="325124"/>
          </a:xfrm>
          <a:prstGeom prst="rect">
            <a:avLst/>
          </a:prstGeom>
          <a:solidFill>
            <a:srgbClr val="3AB6D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1"/>
              </a:solidFill>
            </a:endParaRPr>
          </a:p>
        </p:txBody>
      </p:sp>
      <p:sp>
        <p:nvSpPr>
          <p:cNvPr id="6" name="Slide Number Placeholder 5"/>
          <p:cNvSpPr>
            <a:spLocks noGrp="1"/>
          </p:cNvSpPr>
          <p:nvPr>
            <p:ph type="sldNum" sz="quarter" idx="12"/>
          </p:nvPr>
        </p:nvSpPr>
        <p:spPr>
          <a:xfrm>
            <a:off x="6565904" y="6505850"/>
            <a:ext cx="2133600" cy="365125"/>
          </a:xfrm>
        </p:spPr>
        <p:txBody>
          <a:bodyPr/>
          <a:lstStyle>
            <a:lvl1pPr>
              <a:defRPr>
                <a:solidFill>
                  <a:srgbClr val="23466B"/>
                </a:solidFill>
              </a:defRPr>
            </a:lvl1pPr>
          </a:lstStyle>
          <a:p>
            <a:fld id="{72F7D3CC-F67A-B34F-BCAC-2CDC1EBC0007}" type="slidenum">
              <a:rPr lang="en-US" smtClean="0"/>
              <a:pPr/>
              <a:t>‹#›</a:t>
            </a:fld>
            <a:endParaRPr lang="en-US" dirty="0"/>
          </a:p>
        </p:txBody>
      </p:sp>
      <p:sp>
        <p:nvSpPr>
          <p:cNvPr id="13" name="Footer Placeholder 4"/>
          <p:cNvSpPr>
            <a:spLocks noGrp="1"/>
          </p:cNvSpPr>
          <p:nvPr>
            <p:ph type="ftr" sz="quarter" idx="11"/>
          </p:nvPr>
        </p:nvSpPr>
        <p:spPr>
          <a:xfrm>
            <a:off x="491840" y="6505850"/>
            <a:ext cx="5527960" cy="365125"/>
          </a:xfrm>
        </p:spPr>
        <p:txBody>
          <a:bodyPr/>
          <a:lstStyle>
            <a:lvl1pPr>
              <a:defRPr sz="1000"/>
            </a:lvl1pPr>
          </a:lstStyle>
          <a:p>
            <a:pPr algn="l"/>
            <a:endParaRPr lang="en-US" dirty="0"/>
          </a:p>
        </p:txBody>
      </p:sp>
    </p:spTree>
    <p:extLst>
      <p:ext uri="{BB962C8B-B14F-4D97-AF65-F5344CB8AC3E}">
        <p14:creationId xmlns:p14="http://schemas.microsoft.com/office/powerpoint/2010/main" val="259445827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FCBA513C-14DF-41A9-BF3F-4B5C605D1C93}"/>
              </a:ext>
            </a:extLst>
          </p:cNvPr>
          <p:cNvPicPr>
            <a:picLocks noChangeAspect="1" noChangeArrowheads="1"/>
          </p:cNvPicPr>
          <p:nvPr userDrawn="1"/>
        </p:nvPicPr>
        <p:blipFill>
          <a:blip r:embed="rId2" cstate="email">
            <a:extLst>
              <a:ext uri="{28A0092B-C50C-407E-A947-70E740481C1C}">
                <a14:useLocalDpi xmlns:a14="http://schemas.microsoft.com/office/drawing/2010/main" val="0"/>
              </a:ext>
            </a:extLst>
          </a:blip>
          <a:srcRect/>
          <a:stretch>
            <a:fillRect/>
          </a:stretch>
        </p:blipFill>
        <p:spPr bwMode="auto">
          <a:xfrm>
            <a:off x="0" y="0"/>
            <a:ext cx="1825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23888" y="1709739"/>
            <a:ext cx="7886700" cy="2852737"/>
          </a:xfrm>
        </p:spPr>
        <p:txBody>
          <a:bodyPr anchor="b"/>
          <a:lstStyle>
            <a:lvl1pPr>
              <a:defRPr sz="600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Tree>
    <p:extLst>
      <p:ext uri="{BB962C8B-B14F-4D97-AF65-F5344CB8AC3E}">
        <p14:creationId xmlns:p14="http://schemas.microsoft.com/office/powerpoint/2010/main" val="426854117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5" name="Picture 6">
            <a:extLst>
              <a:ext uri="{FF2B5EF4-FFF2-40B4-BE49-F238E27FC236}">
                <a16:creationId xmlns:a16="http://schemas.microsoft.com/office/drawing/2014/main" id="{9BD0AD77-7FCE-4627-B437-171C850A49B8}"/>
              </a:ext>
            </a:extLst>
          </p:cNvPr>
          <p:cNvPicPr>
            <a:picLocks noChangeAspect="1" noChangeArrowheads="1"/>
          </p:cNvPicPr>
          <p:nvPr userDrawn="1"/>
        </p:nvPicPr>
        <p:blipFill>
          <a:blip r:embed="rId2" cstate="email">
            <a:extLst>
              <a:ext uri="{28A0092B-C50C-407E-A947-70E740481C1C}">
                <a14:useLocalDpi xmlns:a14="http://schemas.microsoft.com/office/drawing/2010/main" val="0"/>
              </a:ext>
            </a:extLst>
          </a:blip>
          <a:srcRect/>
          <a:stretch>
            <a:fillRect/>
          </a:stretch>
        </p:blipFill>
        <p:spPr bwMode="auto">
          <a:xfrm>
            <a:off x="0" y="0"/>
            <a:ext cx="1825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6942891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3CBE202-46E0-40F1-B9CB-9B51B79C8D71}"/>
              </a:ext>
            </a:extLst>
          </p:cNvPr>
          <p:cNvPicPr>
            <a:picLocks noChangeAspect="1" noChangeArrowheads="1"/>
          </p:cNvPicPr>
          <p:nvPr userDrawn="1"/>
        </p:nvPicPr>
        <p:blipFill>
          <a:blip r:embed="rId2" cstate="email">
            <a:extLst>
              <a:ext uri="{28A0092B-C50C-407E-A947-70E740481C1C}">
                <a14:useLocalDpi xmlns:a14="http://schemas.microsoft.com/office/drawing/2010/main" val="0"/>
              </a:ext>
            </a:extLst>
          </a:blip>
          <a:srcRect/>
          <a:stretch>
            <a:fillRect/>
          </a:stretch>
        </p:blipFill>
        <p:spPr bwMode="auto">
          <a:xfrm>
            <a:off x="0" y="0"/>
            <a:ext cx="1825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6">
            <a:extLst>
              <a:ext uri="{FF2B5EF4-FFF2-40B4-BE49-F238E27FC236}">
                <a16:creationId xmlns:a16="http://schemas.microsoft.com/office/drawing/2014/main" id="{AB78A9C5-0619-4B48-9BFF-AD14FA8CF632}"/>
              </a:ext>
            </a:extLst>
          </p:cNvPr>
          <p:cNvSpPr>
            <a:spLocks noGrp="1"/>
          </p:cNvSpPr>
          <p:nvPr>
            <p:ph type="dt" sz="half" idx="10"/>
          </p:nvPr>
        </p:nvSpPr>
        <p:spPr/>
        <p:txBody>
          <a:bodyPr/>
          <a:lstStyle>
            <a:lvl1pPr>
              <a:defRPr/>
            </a:lvl1pPr>
          </a:lstStyle>
          <a:p>
            <a:pPr>
              <a:defRPr/>
            </a:pPr>
            <a:fld id="{AECDC1A4-0345-4BA4-94E0-519515CBD227}" type="datetimeFigureOut">
              <a:rPr lang="en-US"/>
              <a:pPr>
                <a:defRPr/>
              </a:pPr>
              <a:t>8/18/2021</a:t>
            </a:fld>
            <a:endParaRPr lang="en-US" dirty="0"/>
          </a:p>
        </p:txBody>
      </p:sp>
      <p:sp>
        <p:nvSpPr>
          <p:cNvPr id="9" name="Footer Placeholder 7">
            <a:extLst>
              <a:ext uri="{FF2B5EF4-FFF2-40B4-BE49-F238E27FC236}">
                <a16:creationId xmlns:a16="http://schemas.microsoft.com/office/drawing/2014/main" id="{7E5B018B-388E-481F-8AEB-A941F22B8DC6}"/>
              </a:ext>
            </a:extLst>
          </p:cNvPr>
          <p:cNvSpPr>
            <a:spLocks noGrp="1"/>
          </p:cNvSpPr>
          <p:nvPr>
            <p:ph type="ftr" sz="quarter" idx="11"/>
          </p:nvPr>
        </p:nvSpPr>
        <p:spPr/>
        <p:txBody>
          <a:bodyPr/>
          <a:lstStyle>
            <a:lvl1pPr>
              <a:defRPr/>
            </a:lvl1pPr>
          </a:lstStyle>
          <a:p>
            <a:pPr>
              <a:defRPr/>
            </a:pPr>
            <a:endParaRPr lang="en-US"/>
          </a:p>
        </p:txBody>
      </p:sp>
      <p:sp>
        <p:nvSpPr>
          <p:cNvPr id="10" name="Slide Number Placeholder 8">
            <a:extLst>
              <a:ext uri="{FF2B5EF4-FFF2-40B4-BE49-F238E27FC236}">
                <a16:creationId xmlns:a16="http://schemas.microsoft.com/office/drawing/2014/main" id="{77A621DC-A6BA-4606-9F9A-F4D8ED0075F8}"/>
              </a:ext>
            </a:extLst>
          </p:cNvPr>
          <p:cNvSpPr>
            <a:spLocks noGrp="1"/>
          </p:cNvSpPr>
          <p:nvPr>
            <p:ph type="sldNum" sz="quarter" idx="12"/>
          </p:nvPr>
        </p:nvSpPr>
        <p:spPr/>
        <p:txBody>
          <a:bodyPr/>
          <a:lstStyle>
            <a:lvl1pPr>
              <a:defRPr/>
            </a:lvl1pPr>
          </a:lstStyle>
          <a:p>
            <a:pPr>
              <a:defRPr/>
            </a:pPr>
            <a:fld id="{CD526AD5-4FE3-4FBD-83C7-376FDD2416CE}" type="slidenum">
              <a:rPr lang="en-US"/>
              <a:pPr>
                <a:defRPr/>
              </a:pPr>
              <a:t>‹#›</a:t>
            </a:fld>
            <a:endParaRPr lang="en-US" dirty="0"/>
          </a:p>
        </p:txBody>
      </p:sp>
    </p:spTree>
    <p:extLst>
      <p:ext uri="{BB962C8B-B14F-4D97-AF65-F5344CB8AC3E}">
        <p14:creationId xmlns:p14="http://schemas.microsoft.com/office/powerpoint/2010/main" val="77483397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6">
            <a:extLst>
              <a:ext uri="{FF2B5EF4-FFF2-40B4-BE49-F238E27FC236}">
                <a16:creationId xmlns:a16="http://schemas.microsoft.com/office/drawing/2014/main" id="{68E58CB4-7A9F-4454-ACE7-C11132F4DB6D}"/>
              </a:ext>
            </a:extLst>
          </p:cNvPr>
          <p:cNvPicPr>
            <a:picLocks noChangeAspect="1" noChangeArrowheads="1"/>
          </p:cNvPicPr>
          <p:nvPr userDrawn="1"/>
        </p:nvPicPr>
        <p:blipFill>
          <a:blip r:embed="rId2" cstate="email">
            <a:extLst>
              <a:ext uri="{28A0092B-C50C-407E-A947-70E740481C1C}">
                <a14:useLocalDpi xmlns:a14="http://schemas.microsoft.com/office/drawing/2010/main" val="0"/>
              </a:ext>
            </a:extLst>
          </a:blip>
          <a:srcRect/>
          <a:stretch>
            <a:fillRect/>
          </a:stretch>
        </p:blipFill>
        <p:spPr bwMode="auto">
          <a:xfrm>
            <a:off x="0" y="0"/>
            <a:ext cx="1825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endParaRPr lang="en-US" dirty="0"/>
          </a:p>
        </p:txBody>
      </p:sp>
      <p:sp>
        <p:nvSpPr>
          <p:cNvPr id="4" name="Date Placeholder 2">
            <a:extLst>
              <a:ext uri="{FF2B5EF4-FFF2-40B4-BE49-F238E27FC236}">
                <a16:creationId xmlns:a16="http://schemas.microsoft.com/office/drawing/2014/main" id="{42E676DB-C30B-4965-A905-45F40DCED1CB}"/>
              </a:ext>
            </a:extLst>
          </p:cNvPr>
          <p:cNvSpPr>
            <a:spLocks noGrp="1"/>
          </p:cNvSpPr>
          <p:nvPr>
            <p:ph type="dt" sz="half" idx="10"/>
          </p:nvPr>
        </p:nvSpPr>
        <p:spPr/>
        <p:txBody>
          <a:bodyPr/>
          <a:lstStyle>
            <a:lvl1pPr>
              <a:defRPr/>
            </a:lvl1pPr>
          </a:lstStyle>
          <a:p>
            <a:pPr>
              <a:defRPr/>
            </a:pPr>
            <a:fld id="{5ABC0F44-EF38-4F8C-B38C-BCE2EE9725E4}" type="datetimeFigureOut">
              <a:rPr lang="en-US"/>
              <a:pPr>
                <a:defRPr/>
              </a:pPr>
              <a:t>8/18/2021</a:t>
            </a:fld>
            <a:endParaRPr lang="en-US" dirty="0"/>
          </a:p>
        </p:txBody>
      </p:sp>
      <p:sp>
        <p:nvSpPr>
          <p:cNvPr id="5" name="Footer Placeholder 3">
            <a:extLst>
              <a:ext uri="{FF2B5EF4-FFF2-40B4-BE49-F238E27FC236}">
                <a16:creationId xmlns:a16="http://schemas.microsoft.com/office/drawing/2014/main" id="{53BAB754-5D91-4ED6-BBF0-5D317534B3E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4">
            <a:extLst>
              <a:ext uri="{FF2B5EF4-FFF2-40B4-BE49-F238E27FC236}">
                <a16:creationId xmlns:a16="http://schemas.microsoft.com/office/drawing/2014/main" id="{1CD66E8D-0715-49DF-A5EA-7D83EB777057}"/>
              </a:ext>
            </a:extLst>
          </p:cNvPr>
          <p:cNvSpPr>
            <a:spLocks noGrp="1"/>
          </p:cNvSpPr>
          <p:nvPr>
            <p:ph type="sldNum" sz="quarter" idx="12"/>
          </p:nvPr>
        </p:nvSpPr>
        <p:spPr/>
        <p:txBody>
          <a:bodyPr/>
          <a:lstStyle>
            <a:lvl1pPr>
              <a:defRPr/>
            </a:lvl1pPr>
          </a:lstStyle>
          <a:p>
            <a:pPr>
              <a:defRPr/>
            </a:pPr>
            <a:fld id="{D2A0C456-603E-49CC-A4F7-4DC75A1ABA52}" type="slidenum">
              <a:rPr lang="en-US"/>
              <a:pPr>
                <a:defRPr/>
              </a:pPr>
              <a:t>‹#›</a:t>
            </a:fld>
            <a:endParaRPr lang="en-US" dirty="0"/>
          </a:p>
        </p:txBody>
      </p:sp>
    </p:spTree>
    <p:extLst>
      <p:ext uri="{BB962C8B-B14F-4D97-AF65-F5344CB8AC3E}">
        <p14:creationId xmlns:p14="http://schemas.microsoft.com/office/powerpoint/2010/main" val="285403083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6">
            <a:extLst>
              <a:ext uri="{FF2B5EF4-FFF2-40B4-BE49-F238E27FC236}">
                <a16:creationId xmlns:a16="http://schemas.microsoft.com/office/drawing/2014/main" id="{8E92AE93-C21E-4D0F-A79C-61AA094D0841}"/>
              </a:ext>
            </a:extLst>
          </p:cNvPr>
          <p:cNvPicPr>
            <a:picLocks noChangeAspect="1" noChangeArrowheads="1"/>
          </p:cNvPicPr>
          <p:nvPr userDrawn="1"/>
        </p:nvPicPr>
        <p:blipFill>
          <a:blip r:embed="rId2" cstate="email">
            <a:extLst>
              <a:ext uri="{28A0092B-C50C-407E-A947-70E740481C1C}">
                <a14:useLocalDpi xmlns:a14="http://schemas.microsoft.com/office/drawing/2010/main" val="0"/>
              </a:ext>
            </a:extLst>
          </a:blip>
          <a:srcRect/>
          <a:stretch>
            <a:fillRect/>
          </a:stretch>
        </p:blipFill>
        <p:spPr bwMode="auto">
          <a:xfrm>
            <a:off x="0" y="0"/>
            <a:ext cx="1825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Date Placeholder 1">
            <a:extLst>
              <a:ext uri="{FF2B5EF4-FFF2-40B4-BE49-F238E27FC236}">
                <a16:creationId xmlns:a16="http://schemas.microsoft.com/office/drawing/2014/main" id="{2F868268-81EF-44F7-B56A-68320CE5B200}"/>
              </a:ext>
            </a:extLst>
          </p:cNvPr>
          <p:cNvSpPr>
            <a:spLocks noGrp="1"/>
          </p:cNvSpPr>
          <p:nvPr>
            <p:ph type="dt" sz="half" idx="10"/>
          </p:nvPr>
        </p:nvSpPr>
        <p:spPr/>
        <p:txBody>
          <a:bodyPr/>
          <a:lstStyle>
            <a:lvl1pPr>
              <a:defRPr/>
            </a:lvl1pPr>
          </a:lstStyle>
          <a:p>
            <a:pPr>
              <a:defRPr/>
            </a:pPr>
            <a:fld id="{104CB7CE-EF73-4DE7-A73E-16401615D7BD}" type="datetimeFigureOut">
              <a:rPr lang="en-US"/>
              <a:pPr>
                <a:defRPr/>
              </a:pPr>
              <a:t>8/18/2021</a:t>
            </a:fld>
            <a:endParaRPr lang="en-US" dirty="0"/>
          </a:p>
        </p:txBody>
      </p:sp>
      <p:sp>
        <p:nvSpPr>
          <p:cNvPr id="4" name="Footer Placeholder 2">
            <a:extLst>
              <a:ext uri="{FF2B5EF4-FFF2-40B4-BE49-F238E27FC236}">
                <a16:creationId xmlns:a16="http://schemas.microsoft.com/office/drawing/2014/main" id="{8C34877F-28EA-4453-9A4A-576E31C275DD}"/>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3">
            <a:extLst>
              <a:ext uri="{FF2B5EF4-FFF2-40B4-BE49-F238E27FC236}">
                <a16:creationId xmlns:a16="http://schemas.microsoft.com/office/drawing/2014/main" id="{FA0E6D93-888C-4FDA-93A6-03365E732861}"/>
              </a:ext>
            </a:extLst>
          </p:cNvPr>
          <p:cNvSpPr>
            <a:spLocks noGrp="1"/>
          </p:cNvSpPr>
          <p:nvPr>
            <p:ph type="sldNum" sz="quarter" idx="12"/>
          </p:nvPr>
        </p:nvSpPr>
        <p:spPr/>
        <p:txBody>
          <a:bodyPr/>
          <a:lstStyle>
            <a:lvl1pPr>
              <a:defRPr/>
            </a:lvl1pPr>
          </a:lstStyle>
          <a:p>
            <a:pPr>
              <a:defRPr/>
            </a:pPr>
            <a:fld id="{325F41D4-FF7F-4D9F-95B2-A08C8E1941F7}" type="slidenum">
              <a:rPr lang="en-US"/>
              <a:pPr>
                <a:defRPr/>
              </a:pPr>
              <a:t>‹#›</a:t>
            </a:fld>
            <a:endParaRPr lang="en-US" dirty="0"/>
          </a:p>
        </p:txBody>
      </p:sp>
    </p:spTree>
    <p:extLst>
      <p:ext uri="{BB962C8B-B14F-4D97-AF65-F5344CB8AC3E}">
        <p14:creationId xmlns:p14="http://schemas.microsoft.com/office/powerpoint/2010/main" val="160348991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pic>
        <p:nvPicPr>
          <p:cNvPr id="2" name="Picture 6">
            <a:extLst>
              <a:ext uri="{FF2B5EF4-FFF2-40B4-BE49-F238E27FC236}">
                <a16:creationId xmlns:a16="http://schemas.microsoft.com/office/drawing/2014/main" id="{1AC1314E-C39C-46FF-B646-6BC463BE33B7}"/>
              </a:ext>
            </a:extLst>
          </p:cNvPr>
          <p:cNvPicPr>
            <a:picLocks noChangeAspect="1" noChangeArrowheads="1"/>
          </p:cNvPicPr>
          <p:nvPr userDrawn="1"/>
        </p:nvPicPr>
        <p:blipFill>
          <a:blip r:embed="rId2" cstate="email">
            <a:extLst>
              <a:ext uri="{28A0092B-C50C-407E-A947-70E740481C1C}">
                <a14:useLocalDpi xmlns:a14="http://schemas.microsoft.com/office/drawing/2010/main" val="0"/>
              </a:ext>
            </a:extLst>
          </a:blip>
          <a:srcRect/>
          <a:stretch>
            <a:fillRect/>
          </a:stretch>
        </p:blipFill>
        <p:spPr bwMode="auto">
          <a:xfrm>
            <a:off x="0" y="0"/>
            <a:ext cx="1825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Date Placeholder 1">
            <a:extLst>
              <a:ext uri="{FF2B5EF4-FFF2-40B4-BE49-F238E27FC236}">
                <a16:creationId xmlns:a16="http://schemas.microsoft.com/office/drawing/2014/main" id="{B1FBED6B-AA50-425E-A3C3-2ADF7049D47F}"/>
              </a:ext>
            </a:extLst>
          </p:cNvPr>
          <p:cNvSpPr>
            <a:spLocks noGrp="1"/>
          </p:cNvSpPr>
          <p:nvPr>
            <p:ph type="dt" sz="half" idx="10"/>
          </p:nvPr>
        </p:nvSpPr>
        <p:spPr/>
        <p:txBody>
          <a:bodyPr/>
          <a:lstStyle>
            <a:lvl1pPr>
              <a:defRPr/>
            </a:lvl1pPr>
          </a:lstStyle>
          <a:p>
            <a:pPr>
              <a:defRPr/>
            </a:pPr>
            <a:fld id="{C635B956-4046-42AC-BAF7-65FF9C63639F}" type="datetimeFigureOut">
              <a:rPr lang="en-US"/>
              <a:pPr>
                <a:defRPr/>
              </a:pPr>
              <a:t>8/18/2021</a:t>
            </a:fld>
            <a:endParaRPr lang="en-US" dirty="0"/>
          </a:p>
        </p:txBody>
      </p:sp>
      <p:sp>
        <p:nvSpPr>
          <p:cNvPr id="4" name="Footer Placeholder 2">
            <a:extLst>
              <a:ext uri="{FF2B5EF4-FFF2-40B4-BE49-F238E27FC236}">
                <a16:creationId xmlns:a16="http://schemas.microsoft.com/office/drawing/2014/main" id="{5B5BC120-A55B-4B9D-9F5A-0B3C90683C5D}"/>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3">
            <a:extLst>
              <a:ext uri="{FF2B5EF4-FFF2-40B4-BE49-F238E27FC236}">
                <a16:creationId xmlns:a16="http://schemas.microsoft.com/office/drawing/2014/main" id="{B29F1908-E39F-4D1E-8B4F-945B63B2A629}"/>
              </a:ext>
            </a:extLst>
          </p:cNvPr>
          <p:cNvSpPr>
            <a:spLocks noGrp="1"/>
          </p:cNvSpPr>
          <p:nvPr>
            <p:ph type="sldNum" sz="quarter" idx="12"/>
          </p:nvPr>
        </p:nvSpPr>
        <p:spPr/>
        <p:txBody>
          <a:bodyPr/>
          <a:lstStyle>
            <a:lvl1pPr>
              <a:defRPr/>
            </a:lvl1pPr>
          </a:lstStyle>
          <a:p>
            <a:pPr>
              <a:defRPr/>
            </a:pPr>
            <a:fld id="{C6C1E4BD-506D-4FDB-8EED-4F76CE50522D}" type="slidenum">
              <a:rPr lang="en-US"/>
              <a:pPr>
                <a:defRPr/>
              </a:pPr>
              <a:t>‹#›</a:t>
            </a:fld>
            <a:endParaRPr lang="en-US" dirty="0"/>
          </a:p>
        </p:txBody>
      </p:sp>
    </p:spTree>
    <p:extLst>
      <p:ext uri="{BB962C8B-B14F-4D97-AF65-F5344CB8AC3E}">
        <p14:creationId xmlns:p14="http://schemas.microsoft.com/office/powerpoint/2010/main" val="195403012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5" name="Picture 6">
            <a:extLst>
              <a:ext uri="{FF2B5EF4-FFF2-40B4-BE49-F238E27FC236}">
                <a16:creationId xmlns:a16="http://schemas.microsoft.com/office/drawing/2014/main" id="{60BA89C5-C914-4EE5-854B-4B98AD12D2FF}"/>
              </a:ext>
            </a:extLst>
          </p:cNvPr>
          <p:cNvPicPr>
            <a:picLocks noChangeAspect="1" noChangeArrowheads="1"/>
          </p:cNvPicPr>
          <p:nvPr userDrawn="1"/>
        </p:nvPicPr>
        <p:blipFill>
          <a:blip r:embed="rId2" cstate="email">
            <a:extLst>
              <a:ext uri="{28A0092B-C50C-407E-A947-70E740481C1C}">
                <a14:useLocalDpi xmlns:a14="http://schemas.microsoft.com/office/drawing/2010/main" val="0"/>
              </a:ext>
            </a:extLst>
          </a:blip>
          <a:srcRect/>
          <a:stretch>
            <a:fillRect/>
          </a:stretch>
        </p:blipFill>
        <p:spPr bwMode="auto">
          <a:xfrm>
            <a:off x="0" y="0"/>
            <a:ext cx="1825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6" name="Date Placeholder 4">
            <a:extLst>
              <a:ext uri="{FF2B5EF4-FFF2-40B4-BE49-F238E27FC236}">
                <a16:creationId xmlns:a16="http://schemas.microsoft.com/office/drawing/2014/main" id="{91F82D6C-ED54-41A3-A128-B1FD1B7B989C}"/>
              </a:ext>
            </a:extLst>
          </p:cNvPr>
          <p:cNvSpPr>
            <a:spLocks noGrp="1"/>
          </p:cNvSpPr>
          <p:nvPr>
            <p:ph type="dt" sz="half" idx="10"/>
          </p:nvPr>
        </p:nvSpPr>
        <p:spPr/>
        <p:txBody>
          <a:bodyPr/>
          <a:lstStyle>
            <a:lvl1pPr>
              <a:defRPr/>
            </a:lvl1pPr>
          </a:lstStyle>
          <a:p>
            <a:pPr>
              <a:defRPr/>
            </a:pPr>
            <a:fld id="{EFFF4980-C6CB-41A6-8E30-867E3245D5F4}" type="datetimeFigureOut">
              <a:rPr lang="en-US"/>
              <a:pPr>
                <a:defRPr/>
              </a:pPr>
              <a:t>8/18/2021</a:t>
            </a:fld>
            <a:endParaRPr lang="en-US" dirty="0"/>
          </a:p>
        </p:txBody>
      </p:sp>
      <p:sp>
        <p:nvSpPr>
          <p:cNvPr id="7" name="Footer Placeholder 5">
            <a:extLst>
              <a:ext uri="{FF2B5EF4-FFF2-40B4-BE49-F238E27FC236}">
                <a16:creationId xmlns:a16="http://schemas.microsoft.com/office/drawing/2014/main" id="{160B28D7-C3FD-4EA8-A17E-3AF553674842}"/>
              </a:ext>
            </a:extLst>
          </p:cNvPr>
          <p:cNvSpPr>
            <a:spLocks noGrp="1"/>
          </p:cNvSpPr>
          <p:nvPr>
            <p:ph type="ftr" sz="quarter" idx="11"/>
          </p:nvPr>
        </p:nvSpPr>
        <p:spPr/>
        <p:txBody>
          <a:bodyPr/>
          <a:lstStyle>
            <a:lvl1pPr>
              <a:defRPr/>
            </a:lvl1pPr>
          </a:lstStyle>
          <a:p>
            <a:pPr>
              <a:defRPr/>
            </a:pPr>
            <a:endParaRPr lang="en-US"/>
          </a:p>
        </p:txBody>
      </p:sp>
      <p:sp>
        <p:nvSpPr>
          <p:cNvPr id="8" name="Slide Number Placeholder 6">
            <a:extLst>
              <a:ext uri="{FF2B5EF4-FFF2-40B4-BE49-F238E27FC236}">
                <a16:creationId xmlns:a16="http://schemas.microsoft.com/office/drawing/2014/main" id="{BFD7BFC6-1629-46B1-97CC-4A26BDE3D6AC}"/>
              </a:ext>
            </a:extLst>
          </p:cNvPr>
          <p:cNvSpPr>
            <a:spLocks noGrp="1"/>
          </p:cNvSpPr>
          <p:nvPr>
            <p:ph type="sldNum" sz="quarter" idx="12"/>
          </p:nvPr>
        </p:nvSpPr>
        <p:spPr/>
        <p:txBody>
          <a:bodyPr/>
          <a:lstStyle>
            <a:lvl1pPr>
              <a:defRPr/>
            </a:lvl1pPr>
          </a:lstStyle>
          <a:p>
            <a:pPr>
              <a:defRPr/>
            </a:pPr>
            <a:fld id="{D023357B-0519-4EC8-8264-EE95718AEAF9}" type="slidenum">
              <a:rPr lang="en-US"/>
              <a:pPr>
                <a:defRPr/>
              </a:pPr>
              <a:t>‹#›</a:t>
            </a:fld>
            <a:endParaRPr lang="en-US" dirty="0"/>
          </a:p>
        </p:txBody>
      </p:sp>
    </p:spTree>
    <p:extLst>
      <p:ext uri="{BB962C8B-B14F-4D97-AF65-F5344CB8AC3E}">
        <p14:creationId xmlns:p14="http://schemas.microsoft.com/office/powerpoint/2010/main" val="48776825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5" name="Picture 6">
            <a:extLst>
              <a:ext uri="{FF2B5EF4-FFF2-40B4-BE49-F238E27FC236}">
                <a16:creationId xmlns:a16="http://schemas.microsoft.com/office/drawing/2014/main" id="{A2FAA3F4-A209-448D-98B7-8E632740B2D1}"/>
              </a:ext>
            </a:extLst>
          </p:cNvPr>
          <p:cNvPicPr>
            <a:picLocks noChangeAspect="1" noChangeArrowheads="1"/>
          </p:cNvPicPr>
          <p:nvPr userDrawn="1"/>
        </p:nvPicPr>
        <p:blipFill>
          <a:blip r:embed="rId2" cstate="email">
            <a:extLst>
              <a:ext uri="{28A0092B-C50C-407E-A947-70E740481C1C}">
                <a14:useLocalDpi xmlns:a14="http://schemas.microsoft.com/office/drawing/2010/main" val="0"/>
              </a:ext>
            </a:extLst>
          </a:blip>
          <a:srcRect/>
          <a:stretch>
            <a:fillRect/>
          </a:stretch>
        </p:blipFill>
        <p:spPr bwMode="auto">
          <a:xfrm>
            <a:off x="0" y="0"/>
            <a:ext cx="1825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6" name="Date Placeholder 4">
            <a:extLst>
              <a:ext uri="{FF2B5EF4-FFF2-40B4-BE49-F238E27FC236}">
                <a16:creationId xmlns:a16="http://schemas.microsoft.com/office/drawing/2014/main" id="{7C98560C-325B-4328-AD86-4A0B3A7A1C12}"/>
              </a:ext>
            </a:extLst>
          </p:cNvPr>
          <p:cNvSpPr>
            <a:spLocks noGrp="1"/>
          </p:cNvSpPr>
          <p:nvPr>
            <p:ph type="dt" sz="half" idx="10"/>
          </p:nvPr>
        </p:nvSpPr>
        <p:spPr/>
        <p:txBody>
          <a:bodyPr/>
          <a:lstStyle>
            <a:lvl1pPr>
              <a:defRPr/>
            </a:lvl1pPr>
          </a:lstStyle>
          <a:p>
            <a:pPr>
              <a:defRPr/>
            </a:pPr>
            <a:fld id="{719A8DAA-5809-410B-8F86-7E1FB9CB5B69}" type="datetimeFigureOut">
              <a:rPr lang="en-US"/>
              <a:pPr>
                <a:defRPr/>
              </a:pPr>
              <a:t>8/18/2021</a:t>
            </a:fld>
            <a:endParaRPr lang="en-US" dirty="0"/>
          </a:p>
        </p:txBody>
      </p:sp>
      <p:sp>
        <p:nvSpPr>
          <p:cNvPr id="7" name="Footer Placeholder 5">
            <a:extLst>
              <a:ext uri="{FF2B5EF4-FFF2-40B4-BE49-F238E27FC236}">
                <a16:creationId xmlns:a16="http://schemas.microsoft.com/office/drawing/2014/main" id="{A8A8E932-BB52-4415-9D15-836F65B49BCF}"/>
              </a:ext>
            </a:extLst>
          </p:cNvPr>
          <p:cNvSpPr>
            <a:spLocks noGrp="1"/>
          </p:cNvSpPr>
          <p:nvPr>
            <p:ph type="ftr" sz="quarter" idx="11"/>
          </p:nvPr>
        </p:nvSpPr>
        <p:spPr/>
        <p:txBody>
          <a:bodyPr/>
          <a:lstStyle>
            <a:lvl1pPr>
              <a:defRPr/>
            </a:lvl1pPr>
          </a:lstStyle>
          <a:p>
            <a:pPr>
              <a:defRPr/>
            </a:pPr>
            <a:endParaRPr lang="en-US"/>
          </a:p>
        </p:txBody>
      </p:sp>
      <p:sp>
        <p:nvSpPr>
          <p:cNvPr id="8" name="Slide Number Placeholder 6">
            <a:extLst>
              <a:ext uri="{FF2B5EF4-FFF2-40B4-BE49-F238E27FC236}">
                <a16:creationId xmlns:a16="http://schemas.microsoft.com/office/drawing/2014/main" id="{ACE28640-141A-472C-9851-7468776AC2A7}"/>
              </a:ext>
            </a:extLst>
          </p:cNvPr>
          <p:cNvSpPr>
            <a:spLocks noGrp="1"/>
          </p:cNvSpPr>
          <p:nvPr>
            <p:ph type="sldNum" sz="quarter" idx="12"/>
          </p:nvPr>
        </p:nvSpPr>
        <p:spPr/>
        <p:txBody>
          <a:bodyPr/>
          <a:lstStyle>
            <a:lvl1pPr>
              <a:defRPr/>
            </a:lvl1pPr>
          </a:lstStyle>
          <a:p>
            <a:pPr>
              <a:defRPr/>
            </a:pPr>
            <a:fld id="{5D027CCC-59B7-43EC-BC88-9666D06CCAF6}" type="slidenum">
              <a:rPr lang="en-US"/>
              <a:pPr>
                <a:defRPr/>
              </a:pPr>
              <a:t>‹#›</a:t>
            </a:fld>
            <a:endParaRPr lang="en-US" dirty="0"/>
          </a:p>
        </p:txBody>
      </p:sp>
    </p:spTree>
    <p:extLst>
      <p:ext uri="{BB962C8B-B14F-4D97-AF65-F5344CB8AC3E}">
        <p14:creationId xmlns:p14="http://schemas.microsoft.com/office/powerpoint/2010/main" val="16792566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7" name="Rectangle 6"/>
          <p:cNvSpPr/>
          <p:nvPr userDrawn="1"/>
        </p:nvSpPr>
        <p:spPr>
          <a:xfrm>
            <a:off x="1" y="-1"/>
            <a:ext cx="9150352" cy="6532877"/>
          </a:xfrm>
          <a:prstGeom prst="rect">
            <a:avLst/>
          </a:prstGeom>
          <a:solidFill>
            <a:srgbClr val="F2F2F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3AB6DF"/>
              </a:solidFill>
            </a:endParaRPr>
          </a:p>
        </p:txBody>
      </p:sp>
      <p:sp>
        <p:nvSpPr>
          <p:cNvPr id="20" name="Rectangle 19"/>
          <p:cNvSpPr/>
          <p:nvPr userDrawn="1"/>
        </p:nvSpPr>
        <p:spPr>
          <a:xfrm>
            <a:off x="0" y="-1"/>
            <a:ext cx="3131366" cy="6532877"/>
          </a:xfrm>
          <a:prstGeom prst="rect">
            <a:avLst/>
          </a:prstGeom>
          <a:solidFill>
            <a:srgbClr val="23466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800" dirty="0">
                <a:solidFill>
                  <a:srgbClr val="F2F2F2"/>
                </a:solidFill>
                <a:latin typeface="+mn-lt"/>
                <a:cs typeface="Calibri"/>
              </a:rPr>
              <a:t> </a:t>
            </a:r>
            <a:endParaRPr lang="en-US" dirty="0"/>
          </a:p>
        </p:txBody>
      </p:sp>
      <p:sp>
        <p:nvSpPr>
          <p:cNvPr id="14" name="Rectangle 13"/>
          <p:cNvSpPr/>
          <p:nvPr userDrawn="1"/>
        </p:nvSpPr>
        <p:spPr>
          <a:xfrm>
            <a:off x="0" y="-1"/>
            <a:ext cx="3131366" cy="6532877"/>
          </a:xfrm>
          <a:prstGeom prst="rect">
            <a:avLst/>
          </a:prstGeom>
          <a:solidFill>
            <a:srgbClr val="23466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2" name="Content Placeholder 2"/>
          <p:cNvSpPr>
            <a:spLocks noGrp="1"/>
          </p:cNvSpPr>
          <p:nvPr>
            <p:ph idx="13" hasCustomPrompt="1"/>
          </p:nvPr>
        </p:nvSpPr>
        <p:spPr>
          <a:xfrm>
            <a:off x="536302" y="2323875"/>
            <a:ext cx="2014270" cy="2132904"/>
          </a:xfrm>
          <a:ln>
            <a:noFill/>
          </a:ln>
        </p:spPr>
        <p:txBody>
          <a:bodyPr>
            <a:no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lang="en-US" sz="1600" kern="1200">
                <a:solidFill>
                  <a:srgbClr val="F2F2F2"/>
                </a:solidFill>
                <a:latin typeface="Calibri"/>
                <a:ea typeface="+mn-ea"/>
                <a:cs typeface="Calibri"/>
              </a:defRPr>
            </a:lvl1pPr>
            <a:lvl2pPr>
              <a:defRPr lang="en-US" sz="1600" kern="1200" dirty="0" smtClean="0">
                <a:solidFill>
                  <a:srgbClr val="F2F2F2"/>
                </a:solidFill>
                <a:latin typeface="Calibri"/>
                <a:ea typeface="+mn-ea"/>
                <a:cs typeface="Calibri"/>
              </a:defRPr>
            </a:lvl2pPr>
            <a:lvl3pPr>
              <a:defRPr lang="en-US" sz="1600" kern="1200" dirty="0" smtClean="0">
                <a:solidFill>
                  <a:srgbClr val="F2F2F2"/>
                </a:solidFill>
                <a:latin typeface="Calibri"/>
                <a:ea typeface="+mn-ea"/>
                <a:cs typeface="Calibri"/>
              </a:defRPr>
            </a:lvl3pPr>
            <a:lvl4pPr>
              <a:defRPr lang="en-US" sz="1600" kern="1200" dirty="0" smtClean="0">
                <a:solidFill>
                  <a:srgbClr val="F2F2F2"/>
                </a:solidFill>
                <a:latin typeface="Calibri"/>
                <a:ea typeface="+mn-ea"/>
                <a:cs typeface="Calibri"/>
              </a:defRPr>
            </a:lvl4pPr>
            <a:lvl5pPr>
              <a:defRPr lang="en-US" sz="1600" kern="1200" dirty="0">
                <a:solidFill>
                  <a:srgbClr val="F2F2F2"/>
                </a:solidFill>
                <a:latin typeface="Calibri"/>
                <a:ea typeface="+mn-ea"/>
                <a:cs typeface="Calibri"/>
              </a:defRPr>
            </a:lvl5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a:t>Click to edit Master text styles </a:t>
            </a:r>
            <a:r>
              <a:rPr lang="en-US" sz="1600" err="1">
                <a:solidFill>
                  <a:srgbClr val="F2F2F2"/>
                </a:solidFill>
                <a:latin typeface="Calibri"/>
                <a:cs typeface="Calibri"/>
              </a:rPr>
              <a:t>lorem</a:t>
            </a:r>
            <a:r>
              <a:rPr lang="en-US" sz="1600">
                <a:solidFill>
                  <a:srgbClr val="F2F2F2"/>
                </a:solidFill>
                <a:latin typeface="Calibri"/>
                <a:cs typeface="Calibri"/>
              </a:rPr>
              <a:t> </a:t>
            </a:r>
            <a:r>
              <a:rPr lang="en-US" sz="1600" err="1">
                <a:solidFill>
                  <a:srgbClr val="F2F2F2"/>
                </a:solidFill>
                <a:latin typeface="Calibri"/>
                <a:cs typeface="Calibri"/>
              </a:rPr>
              <a:t>ipsum</a:t>
            </a:r>
            <a:r>
              <a:rPr lang="en-US" sz="1600">
                <a:solidFill>
                  <a:srgbClr val="F2F2F2"/>
                </a:solidFill>
                <a:latin typeface="Calibri"/>
                <a:cs typeface="Calibri"/>
              </a:rPr>
              <a:t> dolor sit </a:t>
            </a:r>
            <a:r>
              <a:rPr lang="en-US" sz="1600" err="1">
                <a:solidFill>
                  <a:srgbClr val="F2F2F2"/>
                </a:solidFill>
                <a:latin typeface="Calibri"/>
                <a:cs typeface="Calibri"/>
              </a:rPr>
              <a:t>amet</a:t>
            </a:r>
            <a:r>
              <a:rPr lang="en-US" sz="1600">
                <a:solidFill>
                  <a:srgbClr val="F2F2F2"/>
                </a:solidFill>
                <a:latin typeface="Calibri"/>
                <a:cs typeface="Calibri"/>
              </a:rPr>
              <a:t>, </a:t>
            </a:r>
            <a:r>
              <a:rPr lang="en-US" sz="1600" err="1">
                <a:solidFill>
                  <a:srgbClr val="F2F2F2"/>
                </a:solidFill>
                <a:latin typeface="Calibri"/>
                <a:cs typeface="Calibri"/>
              </a:rPr>
              <a:t>consectetur</a:t>
            </a:r>
            <a:r>
              <a:rPr lang="en-US" sz="1600">
                <a:solidFill>
                  <a:srgbClr val="F2F2F2"/>
                </a:solidFill>
                <a:latin typeface="Calibri"/>
                <a:cs typeface="Calibri"/>
              </a:rPr>
              <a:t> </a:t>
            </a:r>
            <a:r>
              <a:rPr lang="en-US" sz="1600" err="1">
                <a:solidFill>
                  <a:srgbClr val="F2F2F2"/>
                </a:solidFill>
                <a:latin typeface="Calibri"/>
                <a:cs typeface="Calibri"/>
              </a:rPr>
              <a:t>dipiscing</a:t>
            </a:r>
            <a:r>
              <a:rPr lang="en-US" sz="1600">
                <a:solidFill>
                  <a:srgbClr val="F2F2F2"/>
                </a:solidFill>
                <a:latin typeface="Calibri"/>
                <a:cs typeface="Calibri"/>
              </a:rPr>
              <a:t> </a:t>
            </a:r>
            <a:r>
              <a:rPr lang="en-US" sz="1600" err="1">
                <a:solidFill>
                  <a:srgbClr val="F2F2F2"/>
                </a:solidFill>
                <a:latin typeface="Calibri"/>
                <a:cs typeface="Calibri"/>
              </a:rPr>
              <a:t>elit</a:t>
            </a:r>
            <a:r>
              <a:rPr lang="en-US" sz="1600">
                <a:solidFill>
                  <a:srgbClr val="F2F2F2"/>
                </a:solidFill>
                <a:latin typeface="Calibri"/>
                <a:cs typeface="Calibri"/>
              </a:rPr>
              <a:t>, </a:t>
            </a:r>
            <a:r>
              <a:rPr lang="en-US" sz="1600" err="1">
                <a:solidFill>
                  <a:srgbClr val="F2F2F2"/>
                </a:solidFill>
                <a:latin typeface="Calibri"/>
                <a:cs typeface="Calibri"/>
              </a:rPr>
              <a:t>sed</a:t>
            </a:r>
            <a:r>
              <a:rPr lang="en-US" sz="1600">
                <a:solidFill>
                  <a:srgbClr val="F2F2F2"/>
                </a:solidFill>
                <a:latin typeface="Calibri"/>
                <a:cs typeface="Calibri"/>
              </a:rPr>
              <a:t> do </a:t>
            </a:r>
            <a:r>
              <a:rPr lang="en-US" sz="1600" err="1">
                <a:solidFill>
                  <a:srgbClr val="F2F2F2"/>
                </a:solidFill>
                <a:latin typeface="Calibri"/>
                <a:cs typeface="Calibri"/>
              </a:rPr>
              <a:t>eiusmod</a:t>
            </a:r>
            <a:r>
              <a:rPr lang="en-US" sz="1600">
                <a:solidFill>
                  <a:srgbClr val="F2F2F2"/>
                </a:solidFill>
                <a:latin typeface="Calibri"/>
                <a:cs typeface="Calibri"/>
              </a:rPr>
              <a:t> </a:t>
            </a:r>
            <a:r>
              <a:rPr lang="en-US" sz="1600" err="1">
                <a:solidFill>
                  <a:srgbClr val="F2F2F2"/>
                </a:solidFill>
                <a:latin typeface="Calibri"/>
                <a:cs typeface="Calibri"/>
              </a:rPr>
              <a:t>lorem</a:t>
            </a:r>
            <a:r>
              <a:rPr lang="en-US" sz="1600">
                <a:solidFill>
                  <a:srgbClr val="F2F2F2"/>
                </a:solidFill>
                <a:latin typeface="Calibri"/>
                <a:cs typeface="Calibri"/>
              </a:rPr>
              <a:t> </a:t>
            </a:r>
            <a:r>
              <a:rPr lang="en-US" sz="1600" err="1">
                <a:solidFill>
                  <a:srgbClr val="F2F2F2"/>
                </a:solidFill>
                <a:latin typeface="Calibri"/>
                <a:cs typeface="Calibri"/>
              </a:rPr>
              <a:t>ipsum</a:t>
            </a:r>
            <a:r>
              <a:rPr lang="en-US" sz="1600">
                <a:solidFill>
                  <a:srgbClr val="F2F2F2"/>
                </a:solidFill>
                <a:latin typeface="Calibri"/>
                <a:cs typeface="Calibri"/>
              </a:rPr>
              <a:t> dolor sit </a:t>
            </a:r>
            <a:r>
              <a:rPr lang="en-US" sz="1600" err="1">
                <a:solidFill>
                  <a:srgbClr val="F2F2F2"/>
                </a:solidFill>
                <a:latin typeface="Calibri"/>
                <a:cs typeface="Calibri"/>
              </a:rPr>
              <a:t>amet,ectetur</a:t>
            </a:r>
            <a:r>
              <a:rPr lang="en-US" sz="1600">
                <a:solidFill>
                  <a:srgbClr val="F2F2F2"/>
                </a:solidFill>
                <a:latin typeface="Calibri"/>
                <a:cs typeface="Calibri"/>
              </a:rPr>
              <a:t> </a:t>
            </a:r>
            <a:r>
              <a:rPr lang="en-US" sz="1600" err="1">
                <a:solidFill>
                  <a:srgbClr val="F2F2F2"/>
                </a:solidFill>
                <a:latin typeface="Calibri"/>
                <a:cs typeface="Calibri"/>
              </a:rPr>
              <a:t>piscing</a:t>
            </a:r>
            <a:r>
              <a:rPr lang="en-US" sz="1600">
                <a:solidFill>
                  <a:srgbClr val="F2F2F2"/>
                </a:solidFill>
                <a:latin typeface="Calibri"/>
                <a:cs typeface="Calibri"/>
              </a:rPr>
              <a:t> </a:t>
            </a:r>
            <a:r>
              <a:rPr lang="en-US" sz="1600" err="1">
                <a:solidFill>
                  <a:srgbClr val="F2F2F2"/>
                </a:solidFill>
                <a:latin typeface="Calibri"/>
                <a:cs typeface="Calibri"/>
              </a:rPr>
              <a:t>elit</a:t>
            </a:r>
            <a:r>
              <a:rPr lang="en-US" sz="1600">
                <a:solidFill>
                  <a:srgbClr val="F2F2F2"/>
                </a:solidFill>
                <a:latin typeface="Calibri"/>
                <a:cs typeface="Calibri"/>
              </a:rPr>
              <a:t>, </a:t>
            </a:r>
            <a:r>
              <a:rPr lang="en-US" sz="1600" err="1">
                <a:solidFill>
                  <a:srgbClr val="F2F2F2"/>
                </a:solidFill>
                <a:latin typeface="Calibri"/>
                <a:cs typeface="Calibri"/>
              </a:rPr>
              <a:t>sed</a:t>
            </a:r>
            <a:r>
              <a:rPr lang="en-US" sz="1600">
                <a:solidFill>
                  <a:srgbClr val="F2F2F2"/>
                </a:solidFill>
                <a:latin typeface="Calibri"/>
                <a:cs typeface="Calibri"/>
              </a:rPr>
              <a:t> do </a:t>
            </a:r>
            <a:r>
              <a:rPr lang="en-US" sz="1600" err="1">
                <a:solidFill>
                  <a:srgbClr val="F2F2F2"/>
                </a:solidFill>
                <a:latin typeface="Calibri"/>
                <a:cs typeface="Calibri"/>
              </a:rPr>
              <a:t>eiusmod</a:t>
            </a:r>
            <a:r>
              <a:rPr lang="en-US" sz="1600">
                <a:solidFill>
                  <a:srgbClr val="F2F2F2"/>
                </a:solidFill>
                <a:latin typeface="Calibri"/>
                <a:cs typeface="Calibri"/>
              </a:rPr>
              <a:t> </a:t>
            </a:r>
            <a:r>
              <a:rPr lang="en-US" sz="1600" err="1">
                <a:solidFill>
                  <a:srgbClr val="F2F2F2"/>
                </a:solidFill>
                <a:latin typeface="Calibri"/>
                <a:cs typeface="Calibri"/>
              </a:rPr>
              <a:t>lorem</a:t>
            </a:r>
            <a:r>
              <a:rPr lang="en-US" sz="1600">
                <a:solidFill>
                  <a:srgbClr val="F2F2F2"/>
                </a:solidFill>
                <a:latin typeface="Calibri"/>
                <a:cs typeface="Calibri"/>
              </a:rPr>
              <a:t> </a:t>
            </a:r>
            <a:r>
              <a:rPr lang="en-US" sz="1600" err="1">
                <a:solidFill>
                  <a:srgbClr val="F2F2F2"/>
                </a:solidFill>
                <a:latin typeface="Calibri"/>
                <a:cs typeface="Calibri"/>
              </a:rPr>
              <a:t>ipsum</a:t>
            </a:r>
            <a:r>
              <a:rPr lang="en-US" sz="1600">
                <a:solidFill>
                  <a:srgbClr val="F2F2F2"/>
                </a:solidFill>
                <a:latin typeface="Calibri"/>
                <a:cs typeface="Calibri"/>
              </a:rPr>
              <a:t> dolor</a:t>
            </a:r>
            <a:endParaRPr lang="en-US"/>
          </a:p>
        </p:txBody>
      </p:sp>
      <p:sp>
        <p:nvSpPr>
          <p:cNvPr id="16" name="Content Placeholder 2"/>
          <p:cNvSpPr>
            <a:spLocks noGrp="1"/>
          </p:cNvSpPr>
          <p:nvPr>
            <p:ph idx="1"/>
          </p:nvPr>
        </p:nvSpPr>
        <p:spPr>
          <a:xfrm>
            <a:off x="3695071" y="2235896"/>
            <a:ext cx="5070211" cy="4525963"/>
          </a:xfrm>
        </p:spPr>
        <p:txBody>
          <a:bodyPr/>
          <a:lstStyle>
            <a:lvl1pPr marL="0" indent="0">
              <a:buNone/>
              <a:defRPr lang="en-US" sz="2400" kern="1200" dirty="0" smtClean="0">
                <a:solidFill>
                  <a:srgbClr val="777777"/>
                </a:solidFill>
                <a:latin typeface="Calibri"/>
                <a:ea typeface="+mn-ea"/>
                <a:cs typeface="Calibri"/>
              </a:defRPr>
            </a:lvl1pPr>
            <a:lvl2pPr>
              <a:defRPr>
                <a:solidFill>
                  <a:srgbClr val="777777"/>
                </a:solidFill>
              </a:defRPr>
            </a:lvl2pPr>
            <a:lvl3pPr>
              <a:defRPr>
                <a:solidFill>
                  <a:srgbClr val="777777"/>
                </a:solidFill>
              </a:defRPr>
            </a:lvl3pPr>
            <a:lvl4pPr>
              <a:defRPr>
                <a:solidFill>
                  <a:srgbClr val="777777"/>
                </a:solidFill>
              </a:defRPr>
            </a:lvl4pPr>
            <a:lvl5pPr>
              <a:defRPr>
                <a:solidFill>
                  <a:srgbClr val="777777"/>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a:xfrm>
            <a:off x="3669664" y="685802"/>
            <a:ext cx="5713822" cy="1143000"/>
          </a:xfrm>
        </p:spPr>
        <p:txBody>
          <a:bodyPr>
            <a:noAutofit/>
          </a:bodyPr>
          <a:lstStyle>
            <a:lvl1pPr marL="0" algn="l" defTabSz="457200" rtl="0" eaLnBrk="1" latinLnBrk="0" hangingPunct="1">
              <a:lnSpc>
                <a:spcPts val="4600"/>
              </a:lnSpc>
              <a:defRPr lang="en-US" sz="4000" kern="1200" cap="all" dirty="0">
                <a:solidFill>
                  <a:srgbClr val="23466B"/>
                </a:solidFill>
                <a:latin typeface="Arial"/>
                <a:ea typeface="+mn-ea"/>
                <a:cs typeface="Arial"/>
              </a:defRPr>
            </a:lvl1pPr>
          </a:lstStyle>
          <a:p>
            <a:r>
              <a:rPr lang="en-US"/>
              <a:t>Click to edit Master title</a:t>
            </a:r>
          </a:p>
        </p:txBody>
      </p:sp>
      <p:sp>
        <p:nvSpPr>
          <p:cNvPr id="9" name="Rectangle 8"/>
          <p:cNvSpPr/>
          <p:nvPr userDrawn="1"/>
        </p:nvSpPr>
        <p:spPr>
          <a:xfrm>
            <a:off x="0" y="6532876"/>
            <a:ext cx="9144000" cy="325124"/>
          </a:xfrm>
          <a:prstGeom prst="rect">
            <a:avLst/>
          </a:prstGeom>
          <a:solidFill>
            <a:srgbClr val="3AB6D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1"/>
              </a:solidFill>
            </a:endParaRPr>
          </a:p>
        </p:txBody>
      </p:sp>
      <p:sp>
        <p:nvSpPr>
          <p:cNvPr id="6" name="Slide Number Placeholder 5"/>
          <p:cNvSpPr>
            <a:spLocks noGrp="1"/>
          </p:cNvSpPr>
          <p:nvPr>
            <p:ph type="sldNum" sz="quarter" idx="12"/>
          </p:nvPr>
        </p:nvSpPr>
        <p:spPr>
          <a:xfrm>
            <a:off x="6565904" y="6505850"/>
            <a:ext cx="2133600" cy="365125"/>
          </a:xfrm>
        </p:spPr>
        <p:txBody>
          <a:bodyPr/>
          <a:lstStyle>
            <a:lvl1pPr>
              <a:defRPr>
                <a:solidFill>
                  <a:srgbClr val="23466B"/>
                </a:solidFill>
              </a:defRPr>
            </a:lvl1pPr>
          </a:lstStyle>
          <a:p>
            <a:fld id="{72F7D3CC-F67A-B34F-BCAC-2CDC1EBC0007}" type="slidenum">
              <a:rPr lang="en-US" smtClean="0"/>
              <a:pPr/>
              <a:t>‹#›</a:t>
            </a:fld>
            <a:endParaRPr lang="en-US" dirty="0"/>
          </a:p>
        </p:txBody>
      </p:sp>
      <p:cxnSp>
        <p:nvCxnSpPr>
          <p:cNvPr id="13" name="Straight Connector 12"/>
          <p:cNvCxnSpPr/>
          <p:nvPr userDrawn="1"/>
        </p:nvCxnSpPr>
        <p:spPr>
          <a:xfrm>
            <a:off x="3758591" y="2074333"/>
            <a:ext cx="4409636" cy="0"/>
          </a:xfrm>
          <a:prstGeom prst="line">
            <a:avLst/>
          </a:prstGeom>
          <a:ln w="6350">
            <a:solidFill>
              <a:srgbClr val="3AB6DF"/>
            </a:solidFill>
          </a:ln>
          <a:effectLst/>
        </p:spPr>
        <p:style>
          <a:lnRef idx="2">
            <a:schemeClr val="accent1"/>
          </a:lnRef>
          <a:fillRef idx="0">
            <a:schemeClr val="accent1"/>
          </a:fillRef>
          <a:effectRef idx="1">
            <a:schemeClr val="accent1"/>
          </a:effectRef>
          <a:fontRef idx="minor">
            <a:schemeClr val="tx1"/>
          </a:fontRef>
        </p:style>
      </p:cxnSp>
      <p:sp>
        <p:nvSpPr>
          <p:cNvPr id="17" name="Footer Placeholder 4"/>
          <p:cNvSpPr>
            <a:spLocks noGrp="1"/>
          </p:cNvSpPr>
          <p:nvPr>
            <p:ph type="ftr" sz="quarter" idx="11"/>
          </p:nvPr>
        </p:nvSpPr>
        <p:spPr>
          <a:xfrm>
            <a:off x="491840" y="6505850"/>
            <a:ext cx="5527960" cy="365125"/>
          </a:xfrm>
        </p:spPr>
        <p:txBody>
          <a:bodyPr/>
          <a:lstStyle>
            <a:lvl1pPr>
              <a:defRPr sz="1000"/>
            </a:lvl1pPr>
          </a:lstStyle>
          <a:p>
            <a:pPr algn="l"/>
            <a:endParaRPr lang="en-US" dirty="0"/>
          </a:p>
        </p:txBody>
      </p:sp>
    </p:spTree>
    <p:extLst>
      <p:ext uri="{BB962C8B-B14F-4D97-AF65-F5344CB8AC3E}">
        <p14:creationId xmlns:p14="http://schemas.microsoft.com/office/powerpoint/2010/main" val="18382850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7" name="Rectangle 6"/>
          <p:cNvSpPr/>
          <p:nvPr userDrawn="1"/>
        </p:nvSpPr>
        <p:spPr>
          <a:xfrm>
            <a:off x="1" y="-1"/>
            <a:ext cx="9150352" cy="6532877"/>
          </a:xfrm>
          <a:prstGeom prst="rect">
            <a:avLst/>
          </a:prstGeom>
          <a:solidFill>
            <a:srgbClr val="F2F2F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3AB6DF"/>
              </a:solidFill>
            </a:endParaRPr>
          </a:p>
        </p:txBody>
      </p:sp>
      <p:sp>
        <p:nvSpPr>
          <p:cNvPr id="14" name="Rectangle 13"/>
          <p:cNvSpPr/>
          <p:nvPr userDrawn="1"/>
        </p:nvSpPr>
        <p:spPr>
          <a:xfrm>
            <a:off x="0" y="-1"/>
            <a:ext cx="3131366" cy="6532877"/>
          </a:xfrm>
          <a:prstGeom prst="rect">
            <a:avLst/>
          </a:prstGeom>
          <a:solidFill>
            <a:srgbClr val="23466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2" name="Content Placeholder 2"/>
          <p:cNvSpPr>
            <a:spLocks noGrp="1"/>
          </p:cNvSpPr>
          <p:nvPr>
            <p:ph idx="13" hasCustomPrompt="1"/>
          </p:nvPr>
        </p:nvSpPr>
        <p:spPr>
          <a:xfrm>
            <a:off x="536302" y="2323875"/>
            <a:ext cx="2014270" cy="2132904"/>
          </a:xfrm>
          <a:ln>
            <a:noFill/>
          </a:ln>
        </p:spPr>
        <p:txBody>
          <a:bodyPr>
            <a:no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lang="en-US" sz="1600" kern="1200">
                <a:solidFill>
                  <a:srgbClr val="F2F2F2"/>
                </a:solidFill>
                <a:latin typeface="Calibri"/>
                <a:ea typeface="+mn-ea"/>
                <a:cs typeface="Calibri"/>
              </a:defRPr>
            </a:lvl1pPr>
            <a:lvl2pPr>
              <a:defRPr lang="en-US" sz="1600" kern="1200" dirty="0" smtClean="0">
                <a:solidFill>
                  <a:srgbClr val="F2F2F2"/>
                </a:solidFill>
                <a:latin typeface="Calibri"/>
                <a:ea typeface="+mn-ea"/>
                <a:cs typeface="Calibri"/>
              </a:defRPr>
            </a:lvl2pPr>
            <a:lvl3pPr>
              <a:defRPr lang="en-US" sz="1600" kern="1200" dirty="0" smtClean="0">
                <a:solidFill>
                  <a:srgbClr val="F2F2F2"/>
                </a:solidFill>
                <a:latin typeface="Calibri"/>
                <a:ea typeface="+mn-ea"/>
                <a:cs typeface="Calibri"/>
              </a:defRPr>
            </a:lvl3pPr>
            <a:lvl4pPr>
              <a:defRPr lang="en-US" sz="1600" kern="1200" dirty="0" smtClean="0">
                <a:solidFill>
                  <a:srgbClr val="F2F2F2"/>
                </a:solidFill>
                <a:latin typeface="Calibri"/>
                <a:ea typeface="+mn-ea"/>
                <a:cs typeface="Calibri"/>
              </a:defRPr>
            </a:lvl4pPr>
            <a:lvl5pPr>
              <a:defRPr lang="en-US" sz="1600" kern="1200" dirty="0">
                <a:solidFill>
                  <a:srgbClr val="F2F2F2"/>
                </a:solidFill>
                <a:latin typeface="Calibri"/>
                <a:ea typeface="+mn-ea"/>
                <a:cs typeface="Calibri"/>
              </a:defRPr>
            </a:lvl5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a:t>Click to edit Master text styles </a:t>
            </a:r>
            <a:r>
              <a:rPr lang="en-US" sz="1600" err="1">
                <a:solidFill>
                  <a:srgbClr val="F2F2F2"/>
                </a:solidFill>
                <a:latin typeface="Calibri"/>
                <a:cs typeface="Calibri"/>
              </a:rPr>
              <a:t>lorem</a:t>
            </a:r>
            <a:r>
              <a:rPr lang="en-US" sz="1600">
                <a:solidFill>
                  <a:srgbClr val="F2F2F2"/>
                </a:solidFill>
                <a:latin typeface="Calibri"/>
                <a:cs typeface="Calibri"/>
              </a:rPr>
              <a:t> </a:t>
            </a:r>
            <a:r>
              <a:rPr lang="en-US" sz="1600" err="1">
                <a:solidFill>
                  <a:srgbClr val="F2F2F2"/>
                </a:solidFill>
                <a:latin typeface="Calibri"/>
                <a:cs typeface="Calibri"/>
              </a:rPr>
              <a:t>ipsum</a:t>
            </a:r>
            <a:r>
              <a:rPr lang="en-US" sz="1600">
                <a:solidFill>
                  <a:srgbClr val="F2F2F2"/>
                </a:solidFill>
                <a:latin typeface="Calibri"/>
                <a:cs typeface="Calibri"/>
              </a:rPr>
              <a:t> dolor sit </a:t>
            </a:r>
            <a:r>
              <a:rPr lang="en-US" sz="1600" err="1">
                <a:solidFill>
                  <a:srgbClr val="F2F2F2"/>
                </a:solidFill>
                <a:latin typeface="Calibri"/>
                <a:cs typeface="Calibri"/>
              </a:rPr>
              <a:t>amet</a:t>
            </a:r>
            <a:r>
              <a:rPr lang="en-US" sz="1600">
                <a:solidFill>
                  <a:srgbClr val="F2F2F2"/>
                </a:solidFill>
                <a:latin typeface="Calibri"/>
                <a:cs typeface="Calibri"/>
              </a:rPr>
              <a:t>, </a:t>
            </a:r>
            <a:r>
              <a:rPr lang="en-US" sz="1600" err="1">
                <a:solidFill>
                  <a:srgbClr val="F2F2F2"/>
                </a:solidFill>
                <a:latin typeface="Calibri"/>
                <a:cs typeface="Calibri"/>
              </a:rPr>
              <a:t>consectetur</a:t>
            </a:r>
            <a:r>
              <a:rPr lang="en-US" sz="1600">
                <a:solidFill>
                  <a:srgbClr val="F2F2F2"/>
                </a:solidFill>
                <a:latin typeface="Calibri"/>
                <a:cs typeface="Calibri"/>
              </a:rPr>
              <a:t> </a:t>
            </a:r>
            <a:r>
              <a:rPr lang="en-US" sz="1600" err="1">
                <a:solidFill>
                  <a:srgbClr val="F2F2F2"/>
                </a:solidFill>
                <a:latin typeface="Calibri"/>
                <a:cs typeface="Calibri"/>
              </a:rPr>
              <a:t>dipiscing</a:t>
            </a:r>
            <a:r>
              <a:rPr lang="en-US" sz="1600">
                <a:solidFill>
                  <a:srgbClr val="F2F2F2"/>
                </a:solidFill>
                <a:latin typeface="Calibri"/>
                <a:cs typeface="Calibri"/>
              </a:rPr>
              <a:t> </a:t>
            </a:r>
            <a:r>
              <a:rPr lang="en-US" sz="1600" err="1">
                <a:solidFill>
                  <a:srgbClr val="F2F2F2"/>
                </a:solidFill>
                <a:latin typeface="Calibri"/>
                <a:cs typeface="Calibri"/>
              </a:rPr>
              <a:t>elit</a:t>
            </a:r>
            <a:r>
              <a:rPr lang="en-US" sz="1600">
                <a:solidFill>
                  <a:srgbClr val="F2F2F2"/>
                </a:solidFill>
                <a:latin typeface="Calibri"/>
                <a:cs typeface="Calibri"/>
              </a:rPr>
              <a:t>, </a:t>
            </a:r>
            <a:r>
              <a:rPr lang="en-US" sz="1600" err="1">
                <a:solidFill>
                  <a:srgbClr val="F2F2F2"/>
                </a:solidFill>
                <a:latin typeface="Calibri"/>
                <a:cs typeface="Calibri"/>
              </a:rPr>
              <a:t>sed</a:t>
            </a:r>
            <a:r>
              <a:rPr lang="en-US" sz="1600">
                <a:solidFill>
                  <a:srgbClr val="F2F2F2"/>
                </a:solidFill>
                <a:latin typeface="Calibri"/>
                <a:cs typeface="Calibri"/>
              </a:rPr>
              <a:t> do </a:t>
            </a:r>
            <a:r>
              <a:rPr lang="en-US" sz="1600" err="1">
                <a:solidFill>
                  <a:srgbClr val="F2F2F2"/>
                </a:solidFill>
                <a:latin typeface="Calibri"/>
                <a:cs typeface="Calibri"/>
              </a:rPr>
              <a:t>eiusmod</a:t>
            </a:r>
            <a:r>
              <a:rPr lang="en-US" sz="1600">
                <a:solidFill>
                  <a:srgbClr val="F2F2F2"/>
                </a:solidFill>
                <a:latin typeface="Calibri"/>
                <a:cs typeface="Calibri"/>
              </a:rPr>
              <a:t> </a:t>
            </a:r>
            <a:r>
              <a:rPr lang="en-US" sz="1600" err="1">
                <a:solidFill>
                  <a:srgbClr val="F2F2F2"/>
                </a:solidFill>
                <a:latin typeface="Calibri"/>
                <a:cs typeface="Calibri"/>
              </a:rPr>
              <a:t>lorem</a:t>
            </a:r>
            <a:r>
              <a:rPr lang="en-US" sz="1600">
                <a:solidFill>
                  <a:srgbClr val="F2F2F2"/>
                </a:solidFill>
                <a:latin typeface="Calibri"/>
                <a:cs typeface="Calibri"/>
              </a:rPr>
              <a:t> </a:t>
            </a:r>
            <a:r>
              <a:rPr lang="en-US" sz="1600" err="1">
                <a:solidFill>
                  <a:srgbClr val="F2F2F2"/>
                </a:solidFill>
                <a:latin typeface="Calibri"/>
                <a:cs typeface="Calibri"/>
              </a:rPr>
              <a:t>ipsum</a:t>
            </a:r>
            <a:r>
              <a:rPr lang="en-US" sz="1600">
                <a:solidFill>
                  <a:srgbClr val="F2F2F2"/>
                </a:solidFill>
                <a:latin typeface="Calibri"/>
                <a:cs typeface="Calibri"/>
              </a:rPr>
              <a:t> dolor sit </a:t>
            </a:r>
            <a:r>
              <a:rPr lang="en-US" sz="1600" err="1">
                <a:solidFill>
                  <a:srgbClr val="F2F2F2"/>
                </a:solidFill>
                <a:latin typeface="Calibri"/>
                <a:cs typeface="Calibri"/>
              </a:rPr>
              <a:t>amet,ectetur</a:t>
            </a:r>
            <a:r>
              <a:rPr lang="en-US" sz="1600">
                <a:solidFill>
                  <a:srgbClr val="F2F2F2"/>
                </a:solidFill>
                <a:latin typeface="Calibri"/>
                <a:cs typeface="Calibri"/>
              </a:rPr>
              <a:t> </a:t>
            </a:r>
            <a:r>
              <a:rPr lang="en-US" sz="1600" err="1">
                <a:solidFill>
                  <a:srgbClr val="F2F2F2"/>
                </a:solidFill>
                <a:latin typeface="Calibri"/>
                <a:cs typeface="Calibri"/>
              </a:rPr>
              <a:t>piscing</a:t>
            </a:r>
            <a:r>
              <a:rPr lang="en-US" sz="1600">
                <a:solidFill>
                  <a:srgbClr val="F2F2F2"/>
                </a:solidFill>
                <a:latin typeface="Calibri"/>
                <a:cs typeface="Calibri"/>
              </a:rPr>
              <a:t> </a:t>
            </a:r>
            <a:r>
              <a:rPr lang="en-US" sz="1600" err="1">
                <a:solidFill>
                  <a:srgbClr val="F2F2F2"/>
                </a:solidFill>
                <a:latin typeface="Calibri"/>
                <a:cs typeface="Calibri"/>
              </a:rPr>
              <a:t>elit</a:t>
            </a:r>
            <a:r>
              <a:rPr lang="en-US" sz="1600">
                <a:solidFill>
                  <a:srgbClr val="F2F2F2"/>
                </a:solidFill>
                <a:latin typeface="Calibri"/>
                <a:cs typeface="Calibri"/>
              </a:rPr>
              <a:t>, </a:t>
            </a:r>
            <a:r>
              <a:rPr lang="en-US" sz="1600" err="1">
                <a:solidFill>
                  <a:srgbClr val="F2F2F2"/>
                </a:solidFill>
                <a:latin typeface="Calibri"/>
                <a:cs typeface="Calibri"/>
              </a:rPr>
              <a:t>sed</a:t>
            </a:r>
            <a:r>
              <a:rPr lang="en-US" sz="1600">
                <a:solidFill>
                  <a:srgbClr val="F2F2F2"/>
                </a:solidFill>
                <a:latin typeface="Calibri"/>
                <a:cs typeface="Calibri"/>
              </a:rPr>
              <a:t> do </a:t>
            </a:r>
            <a:r>
              <a:rPr lang="en-US" sz="1600" err="1">
                <a:solidFill>
                  <a:srgbClr val="F2F2F2"/>
                </a:solidFill>
                <a:latin typeface="Calibri"/>
                <a:cs typeface="Calibri"/>
              </a:rPr>
              <a:t>eiusmod</a:t>
            </a:r>
            <a:r>
              <a:rPr lang="en-US" sz="1600">
                <a:solidFill>
                  <a:srgbClr val="F2F2F2"/>
                </a:solidFill>
                <a:latin typeface="Calibri"/>
                <a:cs typeface="Calibri"/>
              </a:rPr>
              <a:t> </a:t>
            </a:r>
            <a:r>
              <a:rPr lang="en-US" sz="1600" err="1">
                <a:solidFill>
                  <a:srgbClr val="F2F2F2"/>
                </a:solidFill>
                <a:latin typeface="Calibri"/>
                <a:cs typeface="Calibri"/>
              </a:rPr>
              <a:t>lorem</a:t>
            </a:r>
            <a:r>
              <a:rPr lang="en-US" sz="1600">
                <a:solidFill>
                  <a:srgbClr val="F2F2F2"/>
                </a:solidFill>
                <a:latin typeface="Calibri"/>
                <a:cs typeface="Calibri"/>
              </a:rPr>
              <a:t> </a:t>
            </a:r>
            <a:r>
              <a:rPr lang="en-US" sz="1600" err="1">
                <a:solidFill>
                  <a:srgbClr val="F2F2F2"/>
                </a:solidFill>
                <a:latin typeface="Calibri"/>
                <a:cs typeface="Calibri"/>
              </a:rPr>
              <a:t>ipsum</a:t>
            </a:r>
            <a:r>
              <a:rPr lang="en-US" sz="1600">
                <a:solidFill>
                  <a:srgbClr val="F2F2F2"/>
                </a:solidFill>
                <a:latin typeface="Calibri"/>
                <a:cs typeface="Calibri"/>
              </a:rPr>
              <a:t> dolor</a:t>
            </a:r>
            <a:endParaRPr lang="en-US"/>
          </a:p>
        </p:txBody>
      </p:sp>
      <p:sp>
        <p:nvSpPr>
          <p:cNvPr id="16" name="Content Placeholder 2"/>
          <p:cNvSpPr>
            <a:spLocks noGrp="1"/>
          </p:cNvSpPr>
          <p:nvPr>
            <p:ph idx="1"/>
          </p:nvPr>
        </p:nvSpPr>
        <p:spPr>
          <a:xfrm>
            <a:off x="3695071" y="2235896"/>
            <a:ext cx="5070211" cy="4525963"/>
          </a:xfrm>
        </p:spPr>
        <p:txBody>
          <a:bodyPr/>
          <a:lstStyle>
            <a:lvl1pPr marL="0" indent="0">
              <a:buNone/>
              <a:defRPr lang="en-US" sz="2400" kern="1200" dirty="0" smtClean="0">
                <a:solidFill>
                  <a:srgbClr val="777777"/>
                </a:solidFill>
                <a:latin typeface="Calibri"/>
                <a:ea typeface="+mn-ea"/>
                <a:cs typeface="Calibri"/>
              </a:defRPr>
            </a:lvl1pPr>
            <a:lvl2pPr>
              <a:defRPr>
                <a:solidFill>
                  <a:srgbClr val="777777"/>
                </a:solidFill>
              </a:defRPr>
            </a:lvl2pPr>
            <a:lvl3pPr>
              <a:defRPr>
                <a:solidFill>
                  <a:srgbClr val="777777"/>
                </a:solidFill>
              </a:defRPr>
            </a:lvl3pPr>
            <a:lvl4pPr>
              <a:defRPr>
                <a:solidFill>
                  <a:srgbClr val="777777"/>
                </a:solidFill>
              </a:defRPr>
            </a:lvl4pPr>
            <a:lvl5pPr>
              <a:defRPr>
                <a:solidFill>
                  <a:srgbClr val="777777"/>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a:xfrm>
            <a:off x="3669664" y="685802"/>
            <a:ext cx="4873311" cy="1143000"/>
          </a:xfrm>
        </p:spPr>
        <p:txBody>
          <a:bodyPr>
            <a:normAutofit/>
          </a:bodyPr>
          <a:lstStyle>
            <a:lvl1pPr marL="0" algn="l" defTabSz="457200" rtl="0" eaLnBrk="1" latinLnBrk="0" hangingPunct="1">
              <a:defRPr lang="en-US" sz="4000" kern="1200" cap="all" dirty="0">
                <a:solidFill>
                  <a:srgbClr val="23466B"/>
                </a:solidFill>
                <a:latin typeface="Arial"/>
                <a:ea typeface="+mn-ea"/>
                <a:cs typeface="Arial"/>
              </a:defRPr>
            </a:lvl1pPr>
          </a:lstStyle>
          <a:p>
            <a:r>
              <a:rPr lang="en-US"/>
              <a:t>Click to edit Master title</a:t>
            </a:r>
          </a:p>
        </p:txBody>
      </p:sp>
      <p:sp>
        <p:nvSpPr>
          <p:cNvPr id="9" name="Rectangle 8"/>
          <p:cNvSpPr/>
          <p:nvPr userDrawn="1"/>
        </p:nvSpPr>
        <p:spPr>
          <a:xfrm>
            <a:off x="0" y="6532876"/>
            <a:ext cx="9144000" cy="325124"/>
          </a:xfrm>
          <a:prstGeom prst="rect">
            <a:avLst/>
          </a:prstGeom>
          <a:solidFill>
            <a:srgbClr val="3AB6D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1"/>
              </a:solidFill>
            </a:endParaRPr>
          </a:p>
        </p:txBody>
      </p:sp>
      <p:sp>
        <p:nvSpPr>
          <p:cNvPr id="6" name="Slide Number Placeholder 5"/>
          <p:cNvSpPr>
            <a:spLocks noGrp="1"/>
          </p:cNvSpPr>
          <p:nvPr>
            <p:ph type="sldNum" sz="quarter" idx="12"/>
          </p:nvPr>
        </p:nvSpPr>
        <p:spPr>
          <a:xfrm>
            <a:off x="6565904" y="6505850"/>
            <a:ext cx="2133600" cy="365125"/>
          </a:xfrm>
        </p:spPr>
        <p:txBody>
          <a:bodyPr/>
          <a:lstStyle>
            <a:lvl1pPr>
              <a:defRPr>
                <a:solidFill>
                  <a:srgbClr val="23466B"/>
                </a:solidFill>
              </a:defRPr>
            </a:lvl1pPr>
          </a:lstStyle>
          <a:p>
            <a:fld id="{72F7D3CC-F67A-B34F-BCAC-2CDC1EBC0007}" type="slidenum">
              <a:rPr lang="en-US" smtClean="0"/>
              <a:pPr/>
              <a:t>‹#›</a:t>
            </a:fld>
            <a:endParaRPr lang="en-US" dirty="0"/>
          </a:p>
        </p:txBody>
      </p:sp>
      <p:cxnSp>
        <p:nvCxnSpPr>
          <p:cNvPr id="13" name="Straight Connector 12"/>
          <p:cNvCxnSpPr/>
          <p:nvPr userDrawn="1"/>
        </p:nvCxnSpPr>
        <p:spPr>
          <a:xfrm>
            <a:off x="3758591" y="2074333"/>
            <a:ext cx="4409636" cy="0"/>
          </a:xfrm>
          <a:prstGeom prst="line">
            <a:avLst/>
          </a:prstGeom>
          <a:ln w="6350">
            <a:solidFill>
              <a:srgbClr val="3AB6DF"/>
            </a:solidFill>
          </a:ln>
          <a:effectLst/>
        </p:spPr>
        <p:style>
          <a:lnRef idx="2">
            <a:schemeClr val="accent1"/>
          </a:lnRef>
          <a:fillRef idx="0">
            <a:schemeClr val="accent1"/>
          </a:fillRef>
          <a:effectRef idx="1">
            <a:schemeClr val="accent1"/>
          </a:effectRef>
          <a:fontRef idx="minor">
            <a:schemeClr val="tx1"/>
          </a:fontRef>
        </p:style>
      </p:cxnSp>
      <p:pic>
        <p:nvPicPr>
          <p:cNvPr id="18" name="Picture 17" descr="Adult Ed_Whole Class.jpg"/>
          <p:cNvPicPr>
            <a:picLocks noChangeAspect="1"/>
          </p:cNvPicPr>
          <p:nvPr userDrawn="1"/>
        </p:nvPicPr>
        <p:blipFill rotWithShape="1">
          <a:blip r:embed="rId2" cstate="print">
            <a:alphaModFix amt="10000"/>
            <a:extLst>
              <a:ext uri="{28A0092B-C50C-407E-A947-70E740481C1C}">
                <a14:useLocalDpi xmlns:a14="http://schemas.microsoft.com/office/drawing/2010/main"/>
              </a:ext>
            </a:extLst>
          </a:blip>
          <a:srcRect l="13514" r="13151"/>
          <a:stretch/>
        </p:blipFill>
        <p:spPr>
          <a:xfrm>
            <a:off x="1" y="-88902"/>
            <a:ext cx="3113989" cy="6642102"/>
          </a:xfrm>
          <a:prstGeom prst="rect">
            <a:avLst/>
          </a:prstGeom>
        </p:spPr>
      </p:pic>
      <p:sp>
        <p:nvSpPr>
          <p:cNvPr id="19" name="Footer Placeholder 4"/>
          <p:cNvSpPr>
            <a:spLocks noGrp="1"/>
          </p:cNvSpPr>
          <p:nvPr>
            <p:ph type="ftr" sz="quarter" idx="11"/>
          </p:nvPr>
        </p:nvSpPr>
        <p:spPr>
          <a:xfrm>
            <a:off x="491840" y="6505850"/>
            <a:ext cx="5527960" cy="365125"/>
          </a:xfrm>
        </p:spPr>
        <p:txBody>
          <a:bodyPr/>
          <a:lstStyle>
            <a:lvl1pPr>
              <a:defRPr sz="1000"/>
            </a:lvl1pPr>
          </a:lstStyle>
          <a:p>
            <a:pPr algn="l"/>
            <a:endParaRPr lang="en-US" dirty="0"/>
          </a:p>
        </p:txBody>
      </p:sp>
    </p:spTree>
    <p:extLst>
      <p:ext uri="{BB962C8B-B14F-4D97-AF65-F5344CB8AC3E}">
        <p14:creationId xmlns:p14="http://schemas.microsoft.com/office/powerpoint/2010/main" val="27494035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7" name="Rectangle 6"/>
          <p:cNvSpPr/>
          <p:nvPr userDrawn="1"/>
        </p:nvSpPr>
        <p:spPr>
          <a:xfrm>
            <a:off x="1" y="-1"/>
            <a:ext cx="9150352" cy="6532877"/>
          </a:xfrm>
          <a:prstGeom prst="rect">
            <a:avLst/>
          </a:prstGeom>
          <a:solidFill>
            <a:srgbClr val="F2F2F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3AB6DF"/>
              </a:solidFill>
            </a:endParaRPr>
          </a:p>
        </p:txBody>
      </p:sp>
      <p:sp>
        <p:nvSpPr>
          <p:cNvPr id="22" name="Content Placeholder 2"/>
          <p:cNvSpPr>
            <a:spLocks noGrp="1"/>
          </p:cNvSpPr>
          <p:nvPr>
            <p:ph idx="13" hasCustomPrompt="1"/>
          </p:nvPr>
        </p:nvSpPr>
        <p:spPr>
          <a:xfrm>
            <a:off x="6556102" y="2322249"/>
            <a:ext cx="2014270" cy="2132904"/>
          </a:xfrm>
          <a:ln>
            <a:noFill/>
          </a:ln>
        </p:spPr>
        <p:txBody>
          <a:bodyPr>
            <a:no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lang="en-US" sz="1600" kern="1200" dirty="0" smtClean="0">
                <a:solidFill>
                  <a:srgbClr val="F2F2F2"/>
                </a:solidFill>
                <a:latin typeface="Calibri"/>
                <a:ea typeface="+mn-ea"/>
                <a:cs typeface="Calibri"/>
              </a:defRPr>
            </a:lvl1pPr>
            <a:lvl2pPr>
              <a:defRPr lang="en-US" sz="1600" kern="1200" dirty="0" smtClean="0">
                <a:solidFill>
                  <a:srgbClr val="F2F2F2"/>
                </a:solidFill>
                <a:latin typeface="Calibri"/>
                <a:ea typeface="+mn-ea"/>
                <a:cs typeface="Calibri"/>
              </a:defRPr>
            </a:lvl2pPr>
            <a:lvl3pPr>
              <a:defRPr lang="en-US" sz="1600" kern="1200" dirty="0" smtClean="0">
                <a:solidFill>
                  <a:srgbClr val="F2F2F2"/>
                </a:solidFill>
                <a:latin typeface="Calibri"/>
                <a:ea typeface="+mn-ea"/>
                <a:cs typeface="Calibri"/>
              </a:defRPr>
            </a:lvl3pPr>
            <a:lvl4pPr>
              <a:defRPr lang="en-US" sz="1600" kern="1200" dirty="0" smtClean="0">
                <a:solidFill>
                  <a:srgbClr val="F2F2F2"/>
                </a:solidFill>
                <a:latin typeface="Calibri"/>
                <a:ea typeface="+mn-ea"/>
                <a:cs typeface="Calibri"/>
              </a:defRPr>
            </a:lvl4pPr>
            <a:lvl5pPr>
              <a:defRPr lang="en-US" sz="1600" kern="1200" dirty="0">
                <a:solidFill>
                  <a:srgbClr val="F2F2F2"/>
                </a:solidFill>
                <a:latin typeface="Calibri"/>
                <a:ea typeface="+mn-ea"/>
                <a:cs typeface="Calibri"/>
              </a:defRPr>
            </a:lvl5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a:t>Click to edit Master text styles </a:t>
            </a:r>
            <a:r>
              <a:rPr lang="en-US" sz="1600">
                <a:solidFill>
                  <a:srgbClr val="F2F2F2"/>
                </a:solidFill>
                <a:latin typeface="Calibri"/>
                <a:cs typeface="Calibri"/>
              </a:rPr>
              <a:t>lorem </a:t>
            </a:r>
            <a:r>
              <a:rPr lang="en-US" sz="1600" err="1">
                <a:solidFill>
                  <a:srgbClr val="F2F2F2"/>
                </a:solidFill>
                <a:latin typeface="Calibri"/>
                <a:cs typeface="Calibri"/>
              </a:rPr>
              <a:t>ipsum</a:t>
            </a:r>
            <a:r>
              <a:rPr lang="en-US" sz="1600">
                <a:solidFill>
                  <a:srgbClr val="F2F2F2"/>
                </a:solidFill>
                <a:latin typeface="Calibri"/>
                <a:cs typeface="Calibri"/>
              </a:rPr>
              <a:t> dolor sit </a:t>
            </a:r>
            <a:r>
              <a:rPr lang="en-US" sz="1600" err="1">
                <a:solidFill>
                  <a:srgbClr val="F2F2F2"/>
                </a:solidFill>
                <a:latin typeface="Calibri"/>
                <a:cs typeface="Calibri"/>
              </a:rPr>
              <a:t>amet</a:t>
            </a:r>
            <a:r>
              <a:rPr lang="en-US" sz="1600">
                <a:solidFill>
                  <a:srgbClr val="F2F2F2"/>
                </a:solidFill>
                <a:latin typeface="Calibri"/>
                <a:cs typeface="Calibri"/>
              </a:rPr>
              <a:t>, </a:t>
            </a:r>
            <a:r>
              <a:rPr lang="en-US" sz="1600" err="1">
                <a:solidFill>
                  <a:srgbClr val="F2F2F2"/>
                </a:solidFill>
                <a:latin typeface="Calibri"/>
                <a:cs typeface="Calibri"/>
              </a:rPr>
              <a:t>consectetur</a:t>
            </a:r>
            <a:r>
              <a:rPr lang="en-US" sz="1600">
                <a:solidFill>
                  <a:srgbClr val="F2F2F2"/>
                </a:solidFill>
                <a:latin typeface="Calibri"/>
                <a:cs typeface="Calibri"/>
              </a:rPr>
              <a:t> </a:t>
            </a:r>
            <a:r>
              <a:rPr lang="en-US" sz="1600" err="1">
                <a:solidFill>
                  <a:srgbClr val="F2F2F2"/>
                </a:solidFill>
                <a:latin typeface="Calibri"/>
                <a:cs typeface="Calibri"/>
              </a:rPr>
              <a:t>dipiscing</a:t>
            </a:r>
            <a:r>
              <a:rPr lang="en-US" sz="1600">
                <a:solidFill>
                  <a:srgbClr val="F2F2F2"/>
                </a:solidFill>
                <a:latin typeface="Calibri"/>
                <a:cs typeface="Calibri"/>
              </a:rPr>
              <a:t> </a:t>
            </a:r>
            <a:r>
              <a:rPr lang="en-US" sz="1600" err="1">
                <a:solidFill>
                  <a:srgbClr val="F2F2F2"/>
                </a:solidFill>
                <a:latin typeface="Calibri"/>
                <a:cs typeface="Calibri"/>
              </a:rPr>
              <a:t>elit</a:t>
            </a:r>
            <a:r>
              <a:rPr lang="en-US" sz="1600">
                <a:solidFill>
                  <a:srgbClr val="F2F2F2"/>
                </a:solidFill>
                <a:latin typeface="Calibri"/>
                <a:cs typeface="Calibri"/>
              </a:rPr>
              <a:t>, </a:t>
            </a:r>
            <a:r>
              <a:rPr lang="en-US" sz="1600" err="1">
                <a:solidFill>
                  <a:srgbClr val="F2F2F2"/>
                </a:solidFill>
                <a:latin typeface="Calibri"/>
                <a:cs typeface="Calibri"/>
              </a:rPr>
              <a:t>sed</a:t>
            </a:r>
            <a:r>
              <a:rPr lang="en-US" sz="1600">
                <a:solidFill>
                  <a:srgbClr val="F2F2F2"/>
                </a:solidFill>
                <a:latin typeface="Calibri"/>
                <a:cs typeface="Calibri"/>
              </a:rPr>
              <a:t> do </a:t>
            </a:r>
            <a:r>
              <a:rPr lang="en-US" sz="1600" err="1">
                <a:solidFill>
                  <a:srgbClr val="F2F2F2"/>
                </a:solidFill>
                <a:latin typeface="Calibri"/>
                <a:cs typeface="Calibri"/>
              </a:rPr>
              <a:t>eiusmod</a:t>
            </a:r>
            <a:r>
              <a:rPr lang="en-US" sz="1600">
                <a:solidFill>
                  <a:srgbClr val="F2F2F2"/>
                </a:solidFill>
                <a:latin typeface="Calibri"/>
                <a:cs typeface="Calibri"/>
              </a:rPr>
              <a:t> lorem </a:t>
            </a:r>
            <a:r>
              <a:rPr lang="en-US" sz="1600" err="1">
                <a:solidFill>
                  <a:srgbClr val="F2F2F2"/>
                </a:solidFill>
                <a:latin typeface="Calibri"/>
                <a:cs typeface="Calibri"/>
              </a:rPr>
              <a:t>ipsum</a:t>
            </a:r>
            <a:r>
              <a:rPr lang="en-US" sz="1600">
                <a:solidFill>
                  <a:srgbClr val="F2F2F2"/>
                </a:solidFill>
                <a:latin typeface="Calibri"/>
                <a:cs typeface="Calibri"/>
              </a:rPr>
              <a:t> dolor sit </a:t>
            </a:r>
            <a:r>
              <a:rPr lang="en-US" sz="1600" err="1">
                <a:solidFill>
                  <a:srgbClr val="F2F2F2"/>
                </a:solidFill>
                <a:latin typeface="Calibri"/>
                <a:cs typeface="Calibri"/>
              </a:rPr>
              <a:t>amet,ectetur</a:t>
            </a:r>
            <a:r>
              <a:rPr lang="en-US" sz="1600">
                <a:solidFill>
                  <a:srgbClr val="F2F2F2"/>
                </a:solidFill>
                <a:latin typeface="Calibri"/>
                <a:cs typeface="Calibri"/>
              </a:rPr>
              <a:t> </a:t>
            </a:r>
            <a:r>
              <a:rPr lang="en-US" sz="1600" err="1">
                <a:solidFill>
                  <a:srgbClr val="F2F2F2"/>
                </a:solidFill>
                <a:latin typeface="Calibri"/>
                <a:cs typeface="Calibri"/>
              </a:rPr>
              <a:t>piscing</a:t>
            </a:r>
            <a:r>
              <a:rPr lang="en-US" sz="1600">
                <a:solidFill>
                  <a:srgbClr val="F2F2F2"/>
                </a:solidFill>
                <a:latin typeface="Calibri"/>
                <a:cs typeface="Calibri"/>
              </a:rPr>
              <a:t> </a:t>
            </a:r>
            <a:r>
              <a:rPr lang="en-US" sz="1600" err="1">
                <a:solidFill>
                  <a:srgbClr val="F2F2F2"/>
                </a:solidFill>
                <a:latin typeface="Calibri"/>
                <a:cs typeface="Calibri"/>
              </a:rPr>
              <a:t>elit</a:t>
            </a:r>
            <a:r>
              <a:rPr lang="en-US" sz="1600">
                <a:solidFill>
                  <a:srgbClr val="F2F2F2"/>
                </a:solidFill>
                <a:latin typeface="Calibri"/>
                <a:cs typeface="Calibri"/>
              </a:rPr>
              <a:t>, </a:t>
            </a:r>
            <a:r>
              <a:rPr lang="en-US" sz="1600" err="1">
                <a:solidFill>
                  <a:srgbClr val="F2F2F2"/>
                </a:solidFill>
                <a:latin typeface="Calibri"/>
                <a:cs typeface="Calibri"/>
              </a:rPr>
              <a:t>sed</a:t>
            </a:r>
            <a:r>
              <a:rPr lang="en-US" sz="1600">
                <a:solidFill>
                  <a:srgbClr val="F2F2F2"/>
                </a:solidFill>
                <a:latin typeface="Calibri"/>
                <a:cs typeface="Calibri"/>
              </a:rPr>
              <a:t> do </a:t>
            </a:r>
            <a:r>
              <a:rPr lang="en-US" sz="1600" err="1">
                <a:solidFill>
                  <a:srgbClr val="F2F2F2"/>
                </a:solidFill>
                <a:latin typeface="Calibri"/>
                <a:cs typeface="Calibri"/>
              </a:rPr>
              <a:t>eiusmod</a:t>
            </a:r>
            <a:r>
              <a:rPr lang="en-US" sz="1600">
                <a:solidFill>
                  <a:srgbClr val="F2F2F2"/>
                </a:solidFill>
                <a:latin typeface="Calibri"/>
                <a:cs typeface="Calibri"/>
              </a:rPr>
              <a:t> lorem </a:t>
            </a:r>
            <a:r>
              <a:rPr lang="en-US" sz="1600" err="1">
                <a:solidFill>
                  <a:srgbClr val="F2F2F2"/>
                </a:solidFill>
                <a:latin typeface="Calibri"/>
                <a:cs typeface="Calibri"/>
              </a:rPr>
              <a:t>ipsum</a:t>
            </a:r>
            <a:r>
              <a:rPr lang="en-US" sz="1600">
                <a:solidFill>
                  <a:srgbClr val="F2F2F2"/>
                </a:solidFill>
                <a:latin typeface="Calibri"/>
                <a:cs typeface="Calibri"/>
              </a:rPr>
              <a:t> dolor</a:t>
            </a:r>
            <a:endParaRPr lang="en-US"/>
          </a:p>
        </p:txBody>
      </p:sp>
      <p:sp>
        <p:nvSpPr>
          <p:cNvPr id="16" name="Content Placeholder 2"/>
          <p:cNvSpPr>
            <a:spLocks noGrp="1"/>
          </p:cNvSpPr>
          <p:nvPr>
            <p:ph idx="1"/>
          </p:nvPr>
        </p:nvSpPr>
        <p:spPr>
          <a:xfrm>
            <a:off x="482723" y="2228124"/>
            <a:ext cx="5070211" cy="4525963"/>
          </a:xfrm>
        </p:spPr>
        <p:txBody>
          <a:bodyPr/>
          <a:lstStyle>
            <a:lvl1pPr marL="0" indent="0">
              <a:buNone/>
              <a:defRPr lang="en-US" sz="2400" kern="1200" dirty="0" smtClean="0">
                <a:solidFill>
                  <a:srgbClr val="777777"/>
                </a:solidFill>
                <a:latin typeface="Calibri"/>
                <a:ea typeface="+mn-ea"/>
                <a:cs typeface="Calibri"/>
              </a:defRPr>
            </a:lvl1pPr>
            <a:lvl2pPr>
              <a:defRPr>
                <a:solidFill>
                  <a:srgbClr val="777777"/>
                </a:solidFill>
              </a:defRPr>
            </a:lvl2pPr>
            <a:lvl3pPr>
              <a:defRPr>
                <a:solidFill>
                  <a:srgbClr val="777777"/>
                </a:solidFill>
              </a:defRPr>
            </a:lvl3pPr>
            <a:lvl4pPr>
              <a:defRPr>
                <a:solidFill>
                  <a:srgbClr val="777777"/>
                </a:solidFill>
              </a:defRPr>
            </a:lvl4pPr>
            <a:lvl5pPr>
              <a:defRPr>
                <a:solidFill>
                  <a:srgbClr val="777777"/>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a:xfrm>
            <a:off x="457315" y="678030"/>
            <a:ext cx="4873311" cy="1143000"/>
          </a:xfrm>
        </p:spPr>
        <p:txBody>
          <a:bodyPr>
            <a:noAutofit/>
          </a:bodyPr>
          <a:lstStyle>
            <a:lvl1pPr marL="0" algn="l" defTabSz="457200" rtl="0" eaLnBrk="1" latinLnBrk="0" hangingPunct="1">
              <a:defRPr lang="en-US" sz="4000" kern="1200" cap="all" dirty="0">
                <a:solidFill>
                  <a:srgbClr val="23466B"/>
                </a:solidFill>
                <a:latin typeface="Arial"/>
                <a:ea typeface="+mn-ea"/>
                <a:cs typeface="Arial"/>
              </a:defRPr>
            </a:lvl1pPr>
          </a:lstStyle>
          <a:p>
            <a:r>
              <a:rPr lang="en-US"/>
              <a:t>Click to edit Master title</a:t>
            </a:r>
          </a:p>
        </p:txBody>
      </p:sp>
      <p:sp>
        <p:nvSpPr>
          <p:cNvPr id="9" name="Rectangle 8"/>
          <p:cNvSpPr/>
          <p:nvPr userDrawn="1"/>
        </p:nvSpPr>
        <p:spPr>
          <a:xfrm>
            <a:off x="0" y="6532876"/>
            <a:ext cx="9144000" cy="325124"/>
          </a:xfrm>
          <a:prstGeom prst="rect">
            <a:avLst/>
          </a:prstGeom>
          <a:solidFill>
            <a:srgbClr val="3AB6D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1"/>
              </a:solidFill>
            </a:endParaRPr>
          </a:p>
        </p:txBody>
      </p:sp>
      <p:sp>
        <p:nvSpPr>
          <p:cNvPr id="6" name="Slide Number Placeholder 5"/>
          <p:cNvSpPr>
            <a:spLocks noGrp="1"/>
          </p:cNvSpPr>
          <p:nvPr>
            <p:ph type="sldNum" sz="quarter" idx="12"/>
          </p:nvPr>
        </p:nvSpPr>
        <p:spPr>
          <a:xfrm>
            <a:off x="6565904" y="6505850"/>
            <a:ext cx="2133600" cy="365125"/>
          </a:xfrm>
        </p:spPr>
        <p:txBody>
          <a:bodyPr/>
          <a:lstStyle>
            <a:lvl1pPr>
              <a:defRPr>
                <a:solidFill>
                  <a:srgbClr val="23466B"/>
                </a:solidFill>
              </a:defRPr>
            </a:lvl1pPr>
          </a:lstStyle>
          <a:p>
            <a:fld id="{72F7D3CC-F67A-B34F-BCAC-2CDC1EBC0007}" type="slidenum">
              <a:rPr lang="en-US" smtClean="0"/>
              <a:pPr/>
              <a:t>‹#›</a:t>
            </a:fld>
            <a:endParaRPr lang="en-US" dirty="0"/>
          </a:p>
        </p:txBody>
      </p:sp>
      <p:cxnSp>
        <p:nvCxnSpPr>
          <p:cNvPr id="13" name="Straight Connector 12"/>
          <p:cNvCxnSpPr/>
          <p:nvPr userDrawn="1"/>
        </p:nvCxnSpPr>
        <p:spPr>
          <a:xfrm>
            <a:off x="539890" y="2066561"/>
            <a:ext cx="4328652" cy="0"/>
          </a:xfrm>
          <a:prstGeom prst="line">
            <a:avLst/>
          </a:prstGeom>
          <a:ln w="6350">
            <a:solidFill>
              <a:srgbClr val="3AB6DF"/>
            </a:solidFill>
          </a:ln>
          <a:effectLst/>
        </p:spPr>
        <p:style>
          <a:lnRef idx="2">
            <a:schemeClr val="accent1"/>
          </a:lnRef>
          <a:fillRef idx="0">
            <a:schemeClr val="accent1"/>
          </a:fillRef>
          <a:effectRef idx="1">
            <a:schemeClr val="accent1"/>
          </a:effectRef>
          <a:fontRef idx="minor">
            <a:schemeClr val="tx1"/>
          </a:fontRef>
        </p:style>
      </p:cxnSp>
      <p:sp>
        <p:nvSpPr>
          <p:cNvPr id="15" name="Footer Placeholder 4"/>
          <p:cNvSpPr>
            <a:spLocks noGrp="1"/>
          </p:cNvSpPr>
          <p:nvPr>
            <p:ph type="ftr" sz="quarter" idx="11"/>
          </p:nvPr>
        </p:nvSpPr>
        <p:spPr>
          <a:xfrm>
            <a:off x="491840" y="6505850"/>
            <a:ext cx="5527960" cy="365125"/>
          </a:xfrm>
        </p:spPr>
        <p:txBody>
          <a:bodyPr/>
          <a:lstStyle>
            <a:lvl1pPr>
              <a:defRPr sz="1000"/>
            </a:lvl1pPr>
          </a:lstStyle>
          <a:p>
            <a:pPr algn="l"/>
            <a:endParaRPr lang="en-US" dirty="0"/>
          </a:p>
        </p:txBody>
      </p:sp>
    </p:spTree>
    <p:extLst>
      <p:ext uri="{BB962C8B-B14F-4D97-AF65-F5344CB8AC3E}">
        <p14:creationId xmlns:p14="http://schemas.microsoft.com/office/powerpoint/2010/main" val="3473595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7" name="Rectangle 6"/>
          <p:cNvSpPr/>
          <p:nvPr userDrawn="1"/>
        </p:nvSpPr>
        <p:spPr>
          <a:xfrm>
            <a:off x="1" y="-1"/>
            <a:ext cx="9150352" cy="6532877"/>
          </a:xfrm>
          <a:prstGeom prst="rect">
            <a:avLst/>
          </a:prstGeom>
          <a:solidFill>
            <a:srgbClr val="F2F2F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3AB6DF"/>
              </a:solidFill>
            </a:endParaRPr>
          </a:p>
        </p:txBody>
      </p:sp>
      <p:sp>
        <p:nvSpPr>
          <p:cNvPr id="20" name="Rectangle 19"/>
          <p:cNvSpPr/>
          <p:nvPr userDrawn="1"/>
        </p:nvSpPr>
        <p:spPr>
          <a:xfrm>
            <a:off x="6019800" y="-1627"/>
            <a:ext cx="3131366" cy="6532877"/>
          </a:xfrm>
          <a:prstGeom prst="rect">
            <a:avLst/>
          </a:prstGeom>
          <a:solidFill>
            <a:srgbClr val="23466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800" dirty="0">
                <a:solidFill>
                  <a:srgbClr val="F2F2F2"/>
                </a:solidFill>
                <a:latin typeface="+mn-lt"/>
                <a:cs typeface="Calibri"/>
              </a:rPr>
              <a:t> </a:t>
            </a:r>
            <a:endParaRPr lang="en-US" dirty="0"/>
          </a:p>
        </p:txBody>
      </p:sp>
      <p:pic>
        <p:nvPicPr>
          <p:cNvPr id="17" name="Picture 16" descr="Powerful women on a business meeting.jpg"/>
          <p:cNvPicPr>
            <a:picLocks noChangeAspect="1"/>
          </p:cNvPicPr>
          <p:nvPr userDrawn="1"/>
        </p:nvPicPr>
        <p:blipFill rotWithShape="1">
          <a:blip r:embed="rId2" cstate="print">
            <a:alphaModFix amt="13000"/>
            <a:extLst>
              <a:ext uri="{28A0092B-C50C-407E-A947-70E740481C1C}">
                <a14:useLocalDpi xmlns:a14="http://schemas.microsoft.com/office/drawing/2010/main"/>
              </a:ext>
            </a:extLst>
          </a:blip>
          <a:srcRect l="22321" r="3000"/>
          <a:stretch/>
        </p:blipFill>
        <p:spPr>
          <a:xfrm>
            <a:off x="6028102" y="1"/>
            <a:ext cx="3115898" cy="6532875"/>
          </a:xfrm>
          <a:prstGeom prst="rect">
            <a:avLst/>
          </a:prstGeom>
        </p:spPr>
      </p:pic>
      <p:sp>
        <p:nvSpPr>
          <p:cNvPr id="22" name="Content Placeholder 2"/>
          <p:cNvSpPr>
            <a:spLocks noGrp="1"/>
          </p:cNvSpPr>
          <p:nvPr>
            <p:ph idx="13" hasCustomPrompt="1"/>
          </p:nvPr>
        </p:nvSpPr>
        <p:spPr>
          <a:xfrm>
            <a:off x="6556102" y="2322249"/>
            <a:ext cx="2014270" cy="2132904"/>
          </a:xfrm>
          <a:ln>
            <a:noFill/>
          </a:ln>
        </p:spPr>
        <p:txBody>
          <a:bodyPr>
            <a:no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lang="en-US" sz="1600" kern="1200">
                <a:solidFill>
                  <a:srgbClr val="F2F2F2"/>
                </a:solidFill>
                <a:latin typeface="Calibri"/>
                <a:ea typeface="+mn-ea"/>
                <a:cs typeface="Calibri"/>
              </a:defRPr>
            </a:lvl1pPr>
            <a:lvl2pPr>
              <a:defRPr lang="en-US" sz="1600" kern="1200" dirty="0" smtClean="0">
                <a:solidFill>
                  <a:srgbClr val="F2F2F2"/>
                </a:solidFill>
                <a:latin typeface="Calibri"/>
                <a:ea typeface="+mn-ea"/>
                <a:cs typeface="Calibri"/>
              </a:defRPr>
            </a:lvl2pPr>
            <a:lvl3pPr>
              <a:defRPr lang="en-US" sz="1600" kern="1200" dirty="0" smtClean="0">
                <a:solidFill>
                  <a:srgbClr val="F2F2F2"/>
                </a:solidFill>
                <a:latin typeface="Calibri"/>
                <a:ea typeface="+mn-ea"/>
                <a:cs typeface="Calibri"/>
              </a:defRPr>
            </a:lvl3pPr>
            <a:lvl4pPr>
              <a:defRPr lang="en-US" sz="1600" kern="1200" dirty="0" smtClean="0">
                <a:solidFill>
                  <a:srgbClr val="F2F2F2"/>
                </a:solidFill>
                <a:latin typeface="Calibri"/>
                <a:ea typeface="+mn-ea"/>
                <a:cs typeface="Calibri"/>
              </a:defRPr>
            </a:lvl4pPr>
            <a:lvl5pPr>
              <a:defRPr lang="en-US" sz="1600" kern="1200" dirty="0">
                <a:solidFill>
                  <a:srgbClr val="F2F2F2"/>
                </a:solidFill>
                <a:latin typeface="Calibri"/>
                <a:ea typeface="+mn-ea"/>
                <a:cs typeface="Calibri"/>
              </a:defRPr>
            </a:lvl5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a:t>Click to edit Master text styles </a:t>
            </a:r>
            <a:r>
              <a:rPr lang="en-US" sz="1600" err="1">
                <a:solidFill>
                  <a:srgbClr val="F2F2F2"/>
                </a:solidFill>
                <a:latin typeface="Calibri"/>
                <a:cs typeface="Calibri"/>
              </a:rPr>
              <a:t>lorem</a:t>
            </a:r>
            <a:r>
              <a:rPr lang="en-US" sz="1600">
                <a:solidFill>
                  <a:srgbClr val="F2F2F2"/>
                </a:solidFill>
                <a:latin typeface="Calibri"/>
                <a:cs typeface="Calibri"/>
              </a:rPr>
              <a:t> </a:t>
            </a:r>
            <a:r>
              <a:rPr lang="en-US" sz="1600" err="1">
                <a:solidFill>
                  <a:srgbClr val="F2F2F2"/>
                </a:solidFill>
                <a:latin typeface="Calibri"/>
                <a:cs typeface="Calibri"/>
              </a:rPr>
              <a:t>ipsum</a:t>
            </a:r>
            <a:r>
              <a:rPr lang="en-US" sz="1600">
                <a:solidFill>
                  <a:srgbClr val="F2F2F2"/>
                </a:solidFill>
                <a:latin typeface="Calibri"/>
                <a:cs typeface="Calibri"/>
              </a:rPr>
              <a:t> dolor sit </a:t>
            </a:r>
            <a:r>
              <a:rPr lang="en-US" sz="1600" err="1">
                <a:solidFill>
                  <a:srgbClr val="F2F2F2"/>
                </a:solidFill>
                <a:latin typeface="Calibri"/>
                <a:cs typeface="Calibri"/>
              </a:rPr>
              <a:t>amet</a:t>
            </a:r>
            <a:r>
              <a:rPr lang="en-US" sz="1600">
                <a:solidFill>
                  <a:srgbClr val="F2F2F2"/>
                </a:solidFill>
                <a:latin typeface="Calibri"/>
                <a:cs typeface="Calibri"/>
              </a:rPr>
              <a:t>, </a:t>
            </a:r>
            <a:r>
              <a:rPr lang="en-US" sz="1600" err="1">
                <a:solidFill>
                  <a:srgbClr val="F2F2F2"/>
                </a:solidFill>
                <a:latin typeface="Calibri"/>
                <a:cs typeface="Calibri"/>
              </a:rPr>
              <a:t>consectetur</a:t>
            </a:r>
            <a:r>
              <a:rPr lang="en-US" sz="1600">
                <a:solidFill>
                  <a:srgbClr val="F2F2F2"/>
                </a:solidFill>
                <a:latin typeface="Calibri"/>
                <a:cs typeface="Calibri"/>
              </a:rPr>
              <a:t> </a:t>
            </a:r>
            <a:r>
              <a:rPr lang="en-US" sz="1600" err="1">
                <a:solidFill>
                  <a:srgbClr val="F2F2F2"/>
                </a:solidFill>
                <a:latin typeface="Calibri"/>
                <a:cs typeface="Calibri"/>
              </a:rPr>
              <a:t>dipiscing</a:t>
            </a:r>
            <a:r>
              <a:rPr lang="en-US" sz="1600">
                <a:solidFill>
                  <a:srgbClr val="F2F2F2"/>
                </a:solidFill>
                <a:latin typeface="Calibri"/>
                <a:cs typeface="Calibri"/>
              </a:rPr>
              <a:t> </a:t>
            </a:r>
            <a:r>
              <a:rPr lang="en-US" sz="1600" err="1">
                <a:solidFill>
                  <a:srgbClr val="F2F2F2"/>
                </a:solidFill>
                <a:latin typeface="Calibri"/>
                <a:cs typeface="Calibri"/>
              </a:rPr>
              <a:t>elit</a:t>
            </a:r>
            <a:r>
              <a:rPr lang="en-US" sz="1600">
                <a:solidFill>
                  <a:srgbClr val="F2F2F2"/>
                </a:solidFill>
                <a:latin typeface="Calibri"/>
                <a:cs typeface="Calibri"/>
              </a:rPr>
              <a:t>, </a:t>
            </a:r>
            <a:r>
              <a:rPr lang="en-US" sz="1600" err="1">
                <a:solidFill>
                  <a:srgbClr val="F2F2F2"/>
                </a:solidFill>
                <a:latin typeface="Calibri"/>
                <a:cs typeface="Calibri"/>
              </a:rPr>
              <a:t>sed</a:t>
            </a:r>
            <a:r>
              <a:rPr lang="en-US" sz="1600">
                <a:solidFill>
                  <a:srgbClr val="F2F2F2"/>
                </a:solidFill>
                <a:latin typeface="Calibri"/>
                <a:cs typeface="Calibri"/>
              </a:rPr>
              <a:t> do </a:t>
            </a:r>
            <a:r>
              <a:rPr lang="en-US" sz="1600" err="1">
                <a:solidFill>
                  <a:srgbClr val="F2F2F2"/>
                </a:solidFill>
                <a:latin typeface="Calibri"/>
                <a:cs typeface="Calibri"/>
              </a:rPr>
              <a:t>eiusmod</a:t>
            </a:r>
            <a:r>
              <a:rPr lang="en-US" sz="1600">
                <a:solidFill>
                  <a:srgbClr val="F2F2F2"/>
                </a:solidFill>
                <a:latin typeface="Calibri"/>
                <a:cs typeface="Calibri"/>
              </a:rPr>
              <a:t> </a:t>
            </a:r>
            <a:r>
              <a:rPr lang="en-US" sz="1600" err="1">
                <a:solidFill>
                  <a:srgbClr val="F2F2F2"/>
                </a:solidFill>
                <a:latin typeface="Calibri"/>
                <a:cs typeface="Calibri"/>
              </a:rPr>
              <a:t>lorem</a:t>
            </a:r>
            <a:r>
              <a:rPr lang="en-US" sz="1600">
                <a:solidFill>
                  <a:srgbClr val="F2F2F2"/>
                </a:solidFill>
                <a:latin typeface="Calibri"/>
                <a:cs typeface="Calibri"/>
              </a:rPr>
              <a:t> </a:t>
            </a:r>
            <a:r>
              <a:rPr lang="en-US" sz="1600" err="1">
                <a:solidFill>
                  <a:srgbClr val="F2F2F2"/>
                </a:solidFill>
                <a:latin typeface="Calibri"/>
                <a:cs typeface="Calibri"/>
              </a:rPr>
              <a:t>ipsum</a:t>
            </a:r>
            <a:r>
              <a:rPr lang="en-US" sz="1600">
                <a:solidFill>
                  <a:srgbClr val="F2F2F2"/>
                </a:solidFill>
                <a:latin typeface="Calibri"/>
                <a:cs typeface="Calibri"/>
              </a:rPr>
              <a:t> dolor sit </a:t>
            </a:r>
            <a:r>
              <a:rPr lang="en-US" sz="1600" err="1">
                <a:solidFill>
                  <a:srgbClr val="F2F2F2"/>
                </a:solidFill>
                <a:latin typeface="Calibri"/>
                <a:cs typeface="Calibri"/>
              </a:rPr>
              <a:t>amet,ectetur</a:t>
            </a:r>
            <a:r>
              <a:rPr lang="en-US" sz="1600">
                <a:solidFill>
                  <a:srgbClr val="F2F2F2"/>
                </a:solidFill>
                <a:latin typeface="Calibri"/>
                <a:cs typeface="Calibri"/>
              </a:rPr>
              <a:t> </a:t>
            </a:r>
            <a:r>
              <a:rPr lang="en-US" sz="1600" err="1">
                <a:solidFill>
                  <a:srgbClr val="F2F2F2"/>
                </a:solidFill>
                <a:latin typeface="Calibri"/>
                <a:cs typeface="Calibri"/>
              </a:rPr>
              <a:t>piscing</a:t>
            </a:r>
            <a:r>
              <a:rPr lang="en-US" sz="1600">
                <a:solidFill>
                  <a:srgbClr val="F2F2F2"/>
                </a:solidFill>
                <a:latin typeface="Calibri"/>
                <a:cs typeface="Calibri"/>
              </a:rPr>
              <a:t> </a:t>
            </a:r>
            <a:r>
              <a:rPr lang="en-US" sz="1600" err="1">
                <a:solidFill>
                  <a:srgbClr val="F2F2F2"/>
                </a:solidFill>
                <a:latin typeface="Calibri"/>
                <a:cs typeface="Calibri"/>
              </a:rPr>
              <a:t>elit</a:t>
            </a:r>
            <a:r>
              <a:rPr lang="en-US" sz="1600">
                <a:solidFill>
                  <a:srgbClr val="F2F2F2"/>
                </a:solidFill>
                <a:latin typeface="Calibri"/>
                <a:cs typeface="Calibri"/>
              </a:rPr>
              <a:t>, </a:t>
            </a:r>
            <a:r>
              <a:rPr lang="en-US" sz="1600" err="1">
                <a:solidFill>
                  <a:srgbClr val="F2F2F2"/>
                </a:solidFill>
                <a:latin typeface="Calibri"/>
                <a:cs typeface="Calibri"/>
              </a:rPr>
              <a:t>sed</a:t>
            </a:r>
            <a:r>
              <a:rPr lang="en-US" sz="1600">
                <a:solidFill>
                  <a:srgbClr val="F2F2F2"/>
                </a:solidFill>
                <a:latin typeface="Calibri"/>
                <a:cs typeface="Calibri"/>
              </a:rPr>
              <a:t> do </a:t>
            </a:r>
            <a:r>
              <a:rPr lang="en-US" sz="1600" err="1">
                <a:solidFill>
                  <a:srgbClr val="F2F2F2"/>
                </a:solidFill>
                <a:latin typeface="Calibri"/>
                <a:cs typeface="Calibri"/>
              </a:rPr>
              <a:t>eiusmod</a:t>
            </a:r>
            <a:r>
              <a:rPr lang="en-US" sz="1600">
                <a:solidFill>
                  <a:srgbClr val="F2F2F2"/>
                </a:solidFill>
                <a:latin typeface="Calibri"/>
                <a:cs typeface="Calibri"/>
              </a:rPr>
              <a:t> </a:t>
            </a:r>
            <a:r>
              <a:rPr lang="en-US" sz="1600" err="1">
                <a:solidFill>
                  <a:srgbClr val="F2F2F2"/>
                </a:solidFill>
                <a:latin typeface="Calibri"/>
                <a:cs typeface="Calibri"/>
              </a:rPr>
              <a:t>lorem</a:t>
            </a:r>
            <a:r>
              <a:rPr lang="en-US" sz="1600">
                <a:solidFill>
                  <a:srgbClr val="F2F2F2"/>
                </a:solidFill>
                <a:latin typeface="Calibri"/>
                <a:cs typeface="Calibri"/>
              </a:rPr>
              <a:t> </a:t>
            </a:r>
            <a:r>
              <a:rPr lang="en-US" sz="1600" err="1">
                <a:solidFill>
                  <a:srgbClr val="F2F2F2"/>
                </a:solidFill>
                <a:latin typeface="Calibri"/>
                <a:cs typeface="Calibri"/>
              </a:rPr>
              <a:t>ipsum</a:t>
            </a:r>
            <a:r>
              <a:rPr lang="en-US" sz="1600">
                <a:solidFill>
                  <a:srgbClr val="F2F2F2"/>
                </a:solidFill>
                <a:latin typeface="Calibri"/>
                <a:cs typeface="Calibri"/>
              </a:rPr>
              <a:t> dolor</a:t>
            </a:r>
            <a:endParaRPr lang="en-US"/>
          </a:p>
        </p:txBody>
      </p:sp>
      <p:sp>
        <p:nvSpPr>
          <p:cNvPr id="16" name="Content Placeholder 2"/>
          <p:cNvSpPr>
            <a:spLocks noGrp="1"/>
          </p:cNvSpPr>
          <p:nvPr>
            <p:ph idx="1"/>
          </p:nvPr>
        </p:nvSpPr>
        <p:spPr>
          <a:xfrm>
            <a:off x="482723" y="2228124"/>
            <a:ext cx="5070211" cy="4525963"/>
          </a:xfrm>
        </p:spPr>
        <p:txBody>
          <a:bodyPr/>
          <a:lstStyle>
            <a:lvl1pPr marL="0" indent="0">
              <a:buNone/>
              <a:defRPr lang="en-US" sz="2400" kern="1200" dirty="0" smtClean="0">
                <a:solidFill>
                  <a:srgbClr val="777777"/>
                </a:solidFill>
                <a:latin typeface="Calibri"/>
                <a:ea typeface="+mn-ea"/>
                <a:cs typeface="Calibri"/>
              </a:defRPr>
            </a:lvl1pPr>
            <a:lvl2pPr>
              <a:defRPr>
                <a:solidFill>
                  <a:srgbClr val="777777"/>
                </a:solidFill>
              </a:defRPr>
            </a:lvl2pPr>
            <a:lvl3pPr>
              <a:defRPr>
                <a:solidFill>
                  <a:srgbClr val="777777"/>
                </a:solidFill>
              </a:defRPr>
            </a:lvl3pPr>
            <a:lvl4pPr>
              <a:defRPr>
                <a:solidFill>
                  <a:srgbClr val="777777"/>
                </a:solidFill>
              </a:defRPr>
            </a:lvl4pPr>
            <a:lvl5pPr>
              <a:defRPr>
                <a:solidFill>
                  <a:srgbClr val="777777"/>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a:xfrm>
            <a:off x="457315" y="678030"/>
            <a:ext cx="4873311" cy="1143000"/>
          </a:xfrm>
        </p:spPr>
        <p:txBody>
          <a:bodyPr>
            <a:noAutofit/>
          </a:bodyPr>
          <a:lstStyle>
            <a:lvl1pPr marL="0" algn="l" defTabSz="457200" rtl="0" eaLnBrk="1" latinLnBrk="0" hangingPunct="1">
              <a:defRPr lang="en-US" sz="4000" kern="1200" cap="all" dirty="0">
                <a:solidFill>
                  <a:srgbClr val="23466B"/>
                </a:solidFill>
                <a:latin typeface="Arial"/>
                <a:ea typeface="+mn-ea"/>
                <a:cs typeface="Arial"/>
              </a:defRPr>
            </a:lvl1pPr>
          </a:lstStyle>
          <a:p>
            <a:r>
              <a:rPr lang="en-US"/>
              <a:t>Click to edit Master title</a:t>
            </a:r>
          </a:p>
        </p:txBody>
      </p:sp>
      <p:sp>
        <p:nvSpPr>
          <p:cNvPr id="9" name="Rectangle 8"/>
          <p:cNvSpPr/>
          <p:nvPr userDrawn="1"/>
        </p:nvSpPr>
        <p:spPr>
          <a:xfrm>
            <a:off x="0" y="6532876"/>
            <a:ext cx="9144000" cy="325124"/>
          </a:xfrm>
          <a:prstGeom prst="rect">
            <a:avLst/>
          </a:prstGeom>
          <a:solidFill>
            <a:srgbClr val="3AB6D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1"/>
              </a:solidFill>
            </a:endParaRPr>
          </a:p>
        </p:txBody>
      </p:sp>
      <p:sp>
        <p:nvSpPr>
          <p:cNvPr id="6" name="Slide Number Placeholder 5"/>
          <p:cNvSpPr>
            <a:spLocks noGrp="1"/>
          </p:cNvSpPr>
          <p:nvPr>
            <p:ph type="sldNum" sz="quarter" idx="12"/>
          </p:nvPr>
        </p:nvSpPr>
        <p:spPr>
          <a:xfrm>
            <a:off x="6565904" y="6505850"/>
            <a:ext cx="2133600" cy="365125"/>
          </a:xfrm>
        </p:spPr>
        <p:txBody>
          <a:bodyPr/>
          <a:lstStyle>
            <a:lvl1pPr>
              <a:defRPr>
                <a:solidFill>
                  <a:srgbClr val="23466B"/>
                </a:solidFill>
              </a:defRPr>
            </a:lvl1pPr>
          </a:lstStyle>
          <a:p>
            <a:fld id="{72F7D3CC-F67A-B34F-BCAC-2CDC1EBC0007}" type="slidenum">
              <a:rPr lang="en-US" smtClean="0"/>
              <a:pPr/>
              <a:t>‹#›</a:t>
            </a:fld>
            <a:endParaRPr lang="en-US" dirty="0"/>
          </a:p>
        </p:txBody>
      </p:sp>
      <p:cxnSp>
        <p:nvCxnSpPr>
          <p:cNvPr id="13" name="Straight Connector 12"/>
          <p:cNvCxnSpPr/>
          <p:nvPr userDrawn="1"/>
        </p:nvCxnSpPr>
        <p:spPr>
          <a:xfrm>
            <a:off x="539890" y="2066561"/>
            <a:ext cx="4328652" cy="0"/>
          </a:xfrm>
          <a:prstGeom prst="line">
            <a:avLst/>
          </a:prstGeom>
          <a:ln w="6350">
            <a:solidFill>
              <a:srgbClr val="3AB6DF"/>
            </a:solidFill>
          </a:ln>
          <a:effectLst/>
        </p:spPr>
        <p:style>
          <a:lnRef idx="2">
            <a:schemeClr val="accent1"/>
          </a:lnRef>
          <a:fillRef idx="0">
            <a:schemeClr val="accent1"/>
          </a:fillRef>
          <a:effectRef idx="1">
            <a:schemeClr val="accent1"/>
          </a:effectRef>
          <a:fontRef idx="minor">
            <a:schemeClr val="tx1"/>
          </a:fontRef>
        </p:style>
      </p:cxnSp>
      <p:sp>
        <p:nvSpPr>
          <p:cNvPr id="18" name="Footer Placeholder 4"/>
          <p:cNvSpPr>
            <a:spLocks noGrp="1"/>
          </p:cNvSpPr>
          <p:nvPr>
            <p:ph type="ftr" sz="quarter" idx="11"/>
          </p:nvPr>
        </p:nvSpPr>
        <p:spPr>
          <a:xfrm>
            <a:off x="491840" y="6505850"/>
            <a:ext cx="5527960" cy="365125"/>
          </a:xfrm>
        </p:spPr>
        <p:txBody>
          <a:bodyPr/>
          <a:lstStyle>
            <a:lvl1pPr>
              <a:defRPr sz="1000"/>
            </a:lvl1pPr>
          </a:lstStyle>
          <a:p>
            <a:pPr algn="l"/>
            <a:endParaRPr lang="en-US" dirty="0"/>
          </a:p>
        </p:txBody>
      </p:sp>
    </p:spTree>
    <p:extLst>
      <p:ext uri="{BB962C8B-B14F-4D97-AF65-F5344CB8AC3E}">
        <p14:creationId xmlns:p14="http://schemas.microsoft.com/office/powerpoint/2010/main" val="29876090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pic>
        <p:nvPicPr>
          <p:cNvPr id="10" name="Picture 9" descr="Senior Businesswoman talking to a crowd of people editblue.jpg"/>
          <p:cNvPicPr>
            <a:picLocks noChangeAspect="1"/>
          </p:cNvPicPr>
          <p:nvPr userDrawn="1"/>
        </p:nvPicPr>
        <p:blipFill rotWithShape="1">
          <a:blip r:embed="rId2" cstate="print">
            <a:extLst>
              <a:ext uri="{28A0092B-C50C-407E-A947-70E740481C1C}">
                <a14:useLocalDpi xmlns:a14="http://schemas.microsoft.com/office/drawing/2010/main"/>
              </a:ext>
            </a:extLst>
          </a:blip>
          <a:srcRect l="10710" t="-181" r="14409" b="181"/>
          <a:stretch/>
        </p:blipFill>
        <p:spPr>
          <a:xfrm>
            <a:off x="-1" y="-12469"/>
            <a:ext cx="9144001" cy="6870469"/>
          </a:xfrm>
          <a:prstGeom prst="rect">
            <a:avLst/>
          </a:prstGeom>
        </p:spPr>
      </p:pic>
      <p:sp>
        <p:nvSpPr>
          <p:cNvPr id="9" name="Rectangle 8"/>
          <p:cNvSpPr/>
          <p:nvPr userDrawn="1"/>
        </p:nvSpPr>
        <p:spPr>
          <a:xfrm>
            <a:off x="-1" y="4140200"/>
            <a:ext cx="9144001" cy="1803400"/>
          </a:xfrm>
          <a:prstGeom prst="rect">
            <a:avLst/>
          </a:prstGeom>
          <a:solidFill>
            <a:schemeClr val="bg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p:cNvSpPr>
            <a:spLocks noGrp="1"/>
          </p:cNvSpPr>
          <p:nvPr>
            <p:ph type="title" hasCustomPrompt="1"/>
          </p:nvPr>
        </p:nvSpPr>
        <p:spPr>
          <a:xfrm>
            <a:off x="722313" y="4406902"/>
            <a:ext cx="7772400" cy="1362075"/>
          </a:xfrm>
        </p:spPr>
        <p:txBody>
          <a:bodyPr anchor="t">
            <a:normAutofit/>
          </a:bodyPr>
          <a:lstStyle>
            <a:lvl1pPr algn="l">
              <a:defRPr lang="en-US" sz="4000" kern="1200" cap="none" dirty="0">
                <a:solidFill>
                  <a:srgbClr val="23466B"/>
                </a:solidFill>
                <a:latin typeface="Arial"/>
                <a:ea typeface="+mn-ea"/>
                <a:cs typeface="Arial"/>
              </a:defRPr>
            </a:lvl1pPr>
          </a:lstStyle>
          <a:p>
            <a:r>
              <a:rPr lang="en-US"/>
              <a:t>Click to Edit Master Title Style</a:t>
            </a:r>
          </a:p>
        </p:txBody>
      </p:sp>
      <p:sp>
        <p:nvSpPr>
          <p:cNvPr id="3" name="Text Placeholder 2"/>
          <p:cNvSpPr>
            <a:spLocks noGrp="1"/>
          </p:cNvSpPr>
          <p:nvPr>
            <p:ph type="body" idx="1" hasCustomPrompt="1"/>
          </p:nvPr>
        </p:nvSpPr>
        <p:spPr>
          <a:xfrm>
            <a:off x="772502" y="4999564"/>
            <a:ext cx="7772400" cy="410633"/>
          </a:xfrm>
        </p:spPr>
        <p:txBody>
          <a:bodyPr anchor="t">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lang="en-US" sz="2000" kern="1200" baseline="0" dirty="0" smtClean="0">
                <a:solidFill>
                  <a:srgbClr val="23466B"/>
                </a:solidFill>
                <a:latin typeface="Calibri"/>
                <a:ea typeface="+mn-ea"/>
                <a:cs typeface="Calibri"/>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a:t>Click to add text </a:t>
            </a:r>
          </a:p>
          <a:p>
            <a:pPr lvl="0"/>
            <a:endParaRPr lang="en-US"/>
          </a:p>
        </p:txBody>
      </p:sp>
      <p:sp>
        <p:nvSpPr>
          <p:cNvPr id="11" name="Text Placeholder 2"/>
          <p:cNvSpPr>
            <a:spLocks noGrp="1"/>
          </p:cNvSpPr>
          <p:nvPr>
            <p:ph type="body" idx="13" hasCustomPrompt="1"/>
          </p:nvPr>
        </p:nvSpPr>
        <p:spPr>
          <a:xfrm>
            <a:off x="5117034" y="5430307"/>
            <a:ext cx="2181017" cy="410633"/>
          </a:xfrm>
        </p:spPr>
        <p:txBody>
          <a:bodyPr anchor="t">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lang="en-US" sz="1500" i="1" kern="1200" dirty="0" smtClean="0">
                <a:solidFill>
                  <a:srgbClr val="23466B"/>
                </a:solidFill>
                <a:latin typeface="Calibri"/>
                <a:ea typeface="+mn-ea"/>
                <a:cs typeface="Calibri"/>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a:t>- Click to add text</a:t>
            </a:r>
          </a:p>
          <a:p>
            <a:pPr lvl="0"/>
            <a:endParaRPr lang="en-US"/>
          </a:p>
        </p:txBody>
      </p:sp>
    </p:spTree>
    <p:extLst>
      <p:ext uri="{BB962C8B-B14F-4D97-AF65-F5344CB8AC3E}">
        <p14:creationId xmlns:p14="http://schemas.microsoft.com/office/powerpoint/2010/main" val="2585626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3.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FE65015-B52A-4CA5-B73F-1AD02186E06F}" type="datetimeFigureOut">
              <a:rPr lang="en-US" smtClean="0"/>
              <a:t>8/18/2021</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4A41AE9-4933-4B50-BCA6-3925E2D1831F}" type="slidenum">
              <a:rPr lang="en-US" smtClean="0"/>
              <a:t>‹#›</a:t>
            </a:fld>
            <a:endParaRPr lang="en-US"/>
          </a:p>
        </p:txBody>
      </p:sp>
    </p:spTree>
    <p:extLst>
      <p:ext uri="{BB962C8B-B14F-4D97-AF65-F5344CB8AC3E}">
        <p14:creationId xmlns:p14="http://schemas.microsoft.com/office/powerpoint/2010/main" val="3939780031"/>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 id="2147483661" r:id="rId12"/>
    <p:sldLayoutId id="2147483662" r:id="rId13"/>
    <p:sldLayoutId id="2147483663" r:id="rId14"/>
    <p:sldLayoutId id="2147483664" r:id="rId15"/>
    <p:sldLayoutId id="2147483665" r:id="rId16"/>
    <p:sldLayoutId id="2147483666" r:id="rId17"/>
    <p:sldLayoutId id="2147483667" r:id="rId18"/>
    <p:sldLayoutId id="2147483668" r:id="rId19"/>
    <p:sldLayoutId id="2147483669" r:id="rId20"/>
    <p:sldLayoutId id="2147483670" r:id="rId21"/>
    <p:sldLayoutId id="2147483671" r:id="rId22"/>
    <p:sldLayoutId id="2147483733" r:id="rId23"/>
    <p:sldLayoutId id="2147483745" r:id="rId2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9D8D9F0B-C9F8-4E2B-8674-3811E1F493CC}"/>
              </a:ext>
            </a:extLst>
          </p:cNvPr>
          <p:cNvSpPr>
            <a:spLocks noGrp="1" noChangeArrowheads="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61D1A770-4A1D-4956-9D59-7B01E76E6F9B}"/>
              </a:ext>
            </a:extLst>
          </p:cNvPr>
          <p:cNvSpPr>
            <a:spLocks noGrp="1" noChangeArrowheads="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p:txBody>
      </p:sp>
      <p:sp>
        <p:nvSpPr>
          <p:cNvPr id="4" name="Date Placeholder 3">
            <a:extLst>
              <a:ext uri="{FF2B5EF4-FFF2-40B4-BE49-F238E27FC236}">
                <a16:creationId xmlns:a16="http://schemas.microsoft.com/office/drawing/2014/main" id="{BA38A0E9-7142-4DAC-93DB-646B5305E30B}"/>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FE8AEB92-95AD-4CF2-9029-951227B7F8BC}" type="datetimeFigureOut">
              <a:rPr lang="en-US"/>
              <a:pPr>
                <a:defRPr/>
              </a:pPr>
              <a:t>8/18/2021</a:t>
            </a:fld>
            <a:endParaRPr lang="en-US" dirty="0"/>
          </a:p>
        </p:txBody>
      </p:sp>
      <p:sp>
        <p:nvSpPr>
          <p:cNvPr id="5" name="Footer Placeholder 4">
            <a:extLst>
              <a:ext uri="{FF2B5EF4-FFF2-40B4-BE49-F238E27FC236}">
                <a16:creationId xmlns:a16="http://schemas.microsoft.com/office/drawing/2014/main" id="{DA9F3F1A-AF22-4DA7-BAA7-F22D989C8C84}"/>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a:extLst>
              <a:ext uri="{FF2B5EF4-FFF2-40B4-BE49-F238E27FC236}">
                <a16:creationId xmlns:a16="http://schemas.microsoft.com/office/drawing/2014/main" id="{8A35A500-9B59-4C75-9496-90FCE6870854}"/>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E92163F4-CC76-41C5-A6ED-54BD703A4ADF}" type="slidenum">
              <a:rPr lang="en-US"/>
              <a:pPr>
                <a:defRPr/>
              </a:pPr>
              <a:t>‹#›</a:t>
            </a:fld>
            <a:endParaRPr lang="en-US" dirty="0"/>
          </a:p>
        </p:txBody>
      </p:sp>
    </p:spTree>
    <p:extLst>
      <p:ext uri="{BB962C8B-B14F-4D97-AF65-F5344CB8AC3E}">
        <p14:creationId xmlns:p14="http://schemas.microsoft.com/office/powerpoint/2010/main" val="3422190262"/>
      </p:ext>
    </p:extLst>
  </p:cSld>
  <p:clrMap bg1="lt1" tx1="dk1" bg2="lt2" tx2="dk2" accent1="accent1" accent2="accent2" accent3="accent3" accent4="accent4" accent5="accent5" accent6="accent6" hlink="hlink" folHlink="folHlink"/>
  <p:sldLayoutIdLst>
    <p:sldLayoutId id="2147483692" r:id="rId1"/>
    <p:sldLayoutId id="2147483694" r:id="rId2"/>
    <p:sldLayoutId id="2147483696" r:id="rId3"/>
    <p:sldLayoutId id="2147483697" r:id="rId4"/>
    <p:sldLayoutId id="2147483698" r:id="rId5"/>
    <p:sldLayoutId id="2147483699" r:id="rId6"/>
    <p:sldLayoutId id="2147483700" r:id="rId7"/>
    <p:sldLayoutId id="2147483701" r:id="rId8"/>
    <p:sldLayoutId id="2147483702" r:id="rId9"/>
    <p:sldLayoutId id="2147483746" r:id="rId10"/>
    <p:sldLayoutId id="2147483747" r:id="rId11"/>
    <p:sldLayoutId id="2147483748" r:id="rId12"/>
  </p:sldLayoutIdLst>
  <p:txStyles>
    <p:titleStyle>
      <a:lvl1pPr algn="l" rtl="0" eaLnBrk="0" fontAlgn="base" hangingPunct="0">
        <a:lnSpc>
          <a:spcPct val="90000"/>
        </a:lnSpc>
        <a:spcBef>
          <a:spcPct val="0"/>
        </a:spcBef>
        <a:spcAft>
          <a:spcPct val="0"/>
        </a:spcAft>
        <a:defRPr sz="4400" kern="1200">
          <a:solidFill>
            <a:schemeClr val="tx1"/>
          </a:solidFill>
          <a:latin typeface="Arial" panose="020B0604020202020204" pitchFamily="34" charset="0"/>
          <a:ea typeface="+mj-ea"/>
          <a:cs typeface="Arial" panose="020B0604020202020204" pitchFamily="34" charset="0"/>
        </a:defRPr>
      </a:lvl1pPr>
      <a:lvl2pPr algn="l" rtl="0" eaLnBrk="0" fontAlgn="base" hangingPunct="0">
        <a:lnSpc>
          <a:spcPct val="90000"/>
        </a:lnSpc>
        <a:spcBef>
          <a:spcPct val="0"/>
        </a:spcBef>
        <a:spcAft>
          <a:spcPct val="0"/>
        </a:spcAft>
        <a:defRPr sz="4400">
          <a:solidFill>
            <a:schemeClr val="tx1"/>
          </a:solidFill>
          <a:latin typeface="Arial" panose="020B0604020202020204" pitchFamily="34" charset="0"/>
          <a:cs typeface="Arial" panose="020B0604020202020204" pitchFamily="34" charset="0"/>
        </a:defRPr>
      </a:lvl2pPr>
      <a:lvl3pPr algn="l" rtl="0" eaLnBrk="0" fontAlgn="base" hangingPunct="0">
        <a:lnSpc>
          <a:spcPct val="90000"/>
        </a:lnSpc>
        <a:spcBef>
          <a:spcPct val="0"/>
        </a:spcBef>
        <a:spcAft>
          <a:spcPct val="0"/>
        </a:spcAft>
        <a:defRPr sz="4400">
          <a:solidFill>
            <a:schemeClr val="tx1"/>
          </a:solidFill>
          <a:latin typeface="Arial" panose="020B0604020202020204" pitchFamily="34" charset="0"/>
          <a:cs typeface="Arial" panose="020B0604020202020204" pitchFamily="34" charset="0"/>
        </a:defRPr>
      </a:lvl3pPr>
      <a:lvl4pPr algn="l" rtl="0" eaLnBrk="0" fontAlgn="base" hangingPunct="0">
        <a:lnSpc>
          <a:spcPct val="90000"/>
        </a:lnSpc>
        <a:spcBef>
          <a:spcPct val="0"/>
        </a:spcBef>
        <a:spcAft>
          <a:spcPct val="0"/>
        </a:spcAft>
        <a:defRPr sz="4400">
          <a:solidFill>
            <a:schemeClr val="tx1"/>
          </a:solidFill>
          <a:latin typeface="Arial" panose="020B0604020202020204" pitchFamily="34" charset="0"/>
          <a:cs typeface="Arial" panose="020B0604020202020204" pitchFamily="34" charset="0"/>
        </a:defRPr>
      </a:lvl4pPr>
      <a:lvl5pPr algn="l" rtl="0" eaLnBrk="0" fontAlgn="base" hangingPunct="0">
        <a:lnSpc>
          <a:spcPct val="90000"/>
        </a:lnSpc>
        <a:spcBef>
          <a:spcPct val="0"/>
        </a:spcBef>
        <a:spcAft>
          <a:spcPct val="0"/>
        </a:spcAft>
        <a:defRPr sz="4400">
          <a:solidFill>
            <a:schemeClr val="tx1"/>
          </a:solidFill>
          <a:latin typeface="Arial" panose="020B0604020202020204" pitchFamily="34" charset="0"/>
          <a:cs typeface="Arial" panose="020B0604020202020204" pitchFamily="34" charset="0"/>
        </a:defRPr>
      </a:lvl5pPr>
      <a:lvl6pPr marL="457200" algn="l" rtl="0" fontAlgn="base">
        <a:lnSpc>
          <a:spcPct val="90000"/>
        </a:lnSpc>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algn="l" rtl="0" fontAlgn="base">
        <a:lnSpc>
          <a:spcPct val="90000"/>
        </a:lnSpc>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algn="l" rtl="0" fontAlgn="base">
        <a:lnSpc>
          <a:spcPct val="90000"/>
        </a:lnSpc>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algn="l" rtl="0" fontAlgn="base">
        <a:lnSpc>
          <a:spcPct val="90000"/>
        </a:lnSpc>
        <a:spcBef>
          <a:spcPct val="0"/>
        </a:spcBef>
        <a:spcAft>
          <a:spcPct val="0"/>
        </a:spcAft>
        <a:defRPr sz="4400">
          <a:solidFill>
            <a:schemeClr val="tx1"/>
          </a:solidFill>
          <a:latin typeface="Arial" panose="020B0604020202020204" pitchFamily="34" charset="0"/>
          <a:cs typeface="Arial" panose="020B060402020202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Arial" panose="020B0604020202020204" pitchFamily="34" charset="0"/>
          <a:ea typeface="+mn-ea"/>
          <a:cs typeface="Arial" panose="020B0604020202020204" pitchFamily="34"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098" name="Title Placeholder 1">
            <a:extLst>
              <a:ext uri="{FF2B5EF4-FFF2-40B4-BE49-F238E27FC236}">
                <a16:creationId xmlns:a16="http://schemas.microsoft.com/office/drawing/2014/main" id="{1ADD285B-CEDD-41CD-A2D1-7F28B390FF8D}"/>
              </a:ext>
            </a:extLst>
          </p:cNvPr>
          <p:cNvSpPr>
            <a:spLocks noGrp="1" noChangeArrowheads="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4099" name="Text Placeholder 2">
            <a:extLst>
              <a:ext uri="{FF2B5EF4-FFF2-40B4-BE49-F238E27FC236}">
                <a16:creationId xmlns:a16="http://schemas.microsoft.com/office/drawing/2014/main" id="{C7CFD7F6-7601-45F8-ADD9-7C0067917B27}"/>
              </a:ext>
            </a:extLst>
          </p:cNvPr>
          <p:cNvSpPr>
            <a:spLocks noGrp="1" noChangeArrowheads="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240197A1-1D4D-4BEF-B3E0-B44D6257580C}"/>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8BC03793-ED2A-4E1C-8B0E-7398576278B0}" type="datetimeFigureOut">
              <a:rPr lang="en-US"/>
              <a:pPr>
                <a:defRPr/>
              </a:pPr>
              <a:t>8/18/2021</a:t>
            </a:fld>
            <a:endParaRPr lang="en-US" dirty="0"/>
          </a:p>
        </p:txBody>
      </p:sp>
      <p:sp>
        <p:nvSpPr>
          <p:cNvPr id="5" name="Footer Placeholder 4">
            <a:extLst>
              <a:ext uri="{FF2B5EF4-FFF2-40B4-BE49-F238E27FC236}">
                <a16:creationId xmlns:a16="http://schemas.microsoft.com/office/drawing/2014/main" id="{60AB2D92-10E6-4C92-8C13-BA8B91167C8A}"/>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a:extLst>
              <a:ext uri="{FF2B5EF4-FFF2-40B4-BE49-F238E27FC236}">
                <a16:creationId xmlns:a16="http://schemas.microsoft.com/office/drawing/2014/main" id="{1407E925-8026-45E8-AB4D-E4C76282D7A5}"/>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0CF5FA84-D23E-4E8A-990C-C210448FEA10}" type="slidenum">
              <a:rPr lang="en-US"/>
              <a:pPr>
                <a:defRPr/>
              </a:pPr>
              <a:t>‹#›</a:t>
            </a:fld>
            <a:endParaRPr lang="en-US" dirty="0"/>
          </a:p>
        </p:txBody>
      </p:sp>
    </p:spTree>
    <p:extLst>
      <p:ext uri="{BB962C8B-B14F-4D97-AF65-F5344CB8AC3E}">
        <p14:creationId xmlns:p14="http://schemas.microsoft.com/office/powerpoint/2010/main" val="3020855274"/>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Lst>
  <p:txStyles>
    <p:titleStyle>
      <a:lvl1pPr algn="l" rtl="0" eaLnBrk="0" fontAlgn="base" hangingPunct="0">
        <a:lnSpc>
          <a:spcPct val="90000"/>
        </a:lnSpc>
        <a:spcBef>
          <a:spcPct val="0"/>
        </a:spcBef>
        <a:spcAft>
          <a:spcPct val="0"/>
        </a:spcAft>
        <a:defRPr sz="4400" kern="1200">
          <a:solidFill>
            <a:schemeClr val="tx1"/>
          </a:solidFill>
          <a:latin typeface="Arial" panose="020B0604020202020204" pitchFamily="34" charset="0"/>
          <a:ea typeface="+mj-ea"/>
          <a:cs typeface="Arial" panose="020B0604020202020204" pitchFamily="34" charset="0"/>
        </a:defRPr>
      </a:lvl1pPr>
      <a:lvl2pPr algn="l" rtl="0" eaLnBrk="0" fontAlgn="base" hangingPunct="0">
        <a:lnSpc>
          <a:spcPct val="90000"/>
        </a:lnSpc>
        <a:spcBef>
          <a:spcPct val="0"/>
        </a:spcBef>
        <a:spcAft>
          <a:spcPct val="0"/>
        </a:spcAft>
        <a:defRPr sz="4400">
          <a:solidFill>
            <a:schemeClr val="tx1"/>
          </a:solidFill>
          <a:latin typeface="Arial" panose="020B0604020202020204" pitchFamily="34" charset="0"/>
          <a:cs typeface="Arial" panose="020B0604020202020204" pitchFamily="34" charset="0"/>
        </a:defRPr>
      </a:lvl2pPr>
      <a:lvl3pPr algn="l" rtl="0" eaLnBrk="0" fontAlgn="base" hangingPunct="0">
        <a:lnSpc>
          <a:spcPct val="90000"/>
        </a:lnSpc>
        <a:spcBef>
          <a:spcPct val="0"/>
        </a:spcBef>
        <a:spcAft>
          <a:spcPct val="0"/>
        </a:spcAft>
        <a:defRPr sz="4400">
          <a:solidFill>
            <a:schemeClr val="tx1"/>
          </a:solidFill>
          <a:latin typeface="Arial" panose="020B0604020202020204" pitchFamily="34" charset="0"/>
          <a:cs typeface="Arial" panose="020B0604020202020204" pitchFamily="34" charset="0"/>
        </a:defRPr>
      </a:lvl3pPr>
      <a:lvl4pPr algn="l" rtl="0" eaLnBrk="0" fontAlgn="base" hangingPunct="0">
        <a:lnSpc>
          <a:spcPct val="90000"/>
        </a:lnSpc>
        <a:spcBef>
          <a:spcPct val="0"/>
        </a:spcBef>
        <a:spcAft>
          <a:spcPct val="0"/>
        </a:spcAft>
        <a:defRPr sz="4400">
          <a:solidFill>
            <a:schemeClr val="tx1"/>
          </a:solidFill>
          <a:latin typeface="Arial" panose="020B0604020202020204" pitchFamily="34" charset="0"/>
          <a:cs typeface="Arial" panose="020B0604020202020204" pitchFamily="34" charset="0"/>
        </a:defRPr>
      </a:lvl4pPr>
      <a:lvl5pPr algn="l" rtl="0" eaLnBrk="0" fontAlgn="base" hangingPunct="0">
        <a:lnSpc>
          <a:spcPct val="90000"/>
        </a:lnSpc>
        <a:spcBef>
          <a:spcPct val="0"/>
        </a:spcBef>
        <a:spcAft>
          <a:spcPct val="0"/>
        </a:spcAft>
        <a:defRPr sz="4400">
          <a:solidFill>
            <a:schemeClr val="tx1"/>
          </a:solidFill>
          <a:latin typeface="Arial" panose="020B0604020202020204" pitchFamily="34" charset="0"/>
          <a:cs typeface="Arial" panose="020B0604020202020204" pitchFamily="34" charset="0"/>
        </a:defRPr>
      </a:lvl5pPr>
      <a:lvl6pPr marL="457200" algn="l" rtl="0" fontAlgn="base">
        <a:lnSpc>
          <a:spcPct val="90000"/>
        </a:lnSpc>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algn="l" rtl="0" fontAlgn="base">
        <a:lnSpc>
          <a:spcPct val="90000"/>
        </a:lnSpc>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algn="l" rtl="0" fontAlgn="base">
        <a:lnSpc>
          <a:spcPct val="90000"/>
        </a:lnSpc>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algn="l" rtl="0" fontAlgn="base">
        <a:lnSpc>
          <a:spcPct val="90000"/>
        </a:lnSpc>
        <a:spcBef>
          <a:spcPct val="0"/>
        </a:spcBef>
        <a:spcAft>
          <a:spcPct val="0"/>
        </a:spcAft>
        <a:defRPr sz="4400">
          <a:solidFill>
            <a:schemeClr val="tx1"/>
          </a:solidFill>
          <a:latin typeface="Arial" panose="020B0604020202020204" pitchFamily="34" charset="0"/>
          <a:cs typeface="Arial" panose="020B060402020202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Arial" panose="020B0604020202020204" pitchFamily="34" charset="0"/>
          <a:ea typeface="+mn-ea"/>
          <a:cs typeface="Arial" panose="020B0604020202020204" pitchFamily="34"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37.xml"/><Relationship Id="rId5" Type="http://schemas.openxmlformats.org/officeDocument/2006/relationships/image" Target="../media/image15.png"/><Relationship Id="rId4" Type="http://schemas.openxmlformats.org/officeDocument/2006/relationships/image" Target="../media/image14.png"/></Relationships>
</file>

<file path=ppt/slides/_rels/slide10.xml.rels><?xml version="1.0" encoding="UTF-8" standalone="yes"?>
<Relationships xmlns="http://schemas.openxmlformats.org/package/2006/relationships"><Relationship Id="rId3" Type="http://schemas.openxmlformats.org/officeDocument/2006/relationships/image" Target="../media/image36.jpeg"/><Relationship Id="rId7" Type="http://schemas.openxmlformats.org/officeDocument/2006/relationships/image" Target="../media/image35.svg"/><Relationship Id="rId2" Type="http://schemas.openxmlformats.org/officeDocument/2006/relationships/notesSlide" Target="../notesSlides/notesSlide10.xml"/><Relationship Id="rId1" Type="http://schemas.openxmlformats.org/officeDocument/2006/relationships/slideLayout" Target="../slideLayouts/slideLayout28.xml"/><Relationship Id="rId6" Type="http://schemas.openxmlformats.org/officeDocument/2006/relationships/image" Target="../media/image34.png"/><Relationship Id="rId5" Type="http://schemas.openxmlformats.org/officeDocument/2006/relationships/image" Target="../media/image38.jpeg"/><Relationship Id="rId4" Type="http://schemas.openxmlformats.org/officeDocument/2006/relationships/image" Target="../media/image37.jpeg"/></Relationships>
</file>

<file path=ppt/slides/_rels/slide1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1.xml"/><Relationship Id="rId1" Type="http://schemas.openxmlformats.org/officeDocument/2006/relationships/slideLayout" Target="../slideLayouts/slideLayout31.xml"/><Relationship Id="rId5" Type="http://schemas.openxmlformats.org/officeDocument/2006/relationships/image" Target="../media/image41.jpeg"/><Relationship Id="rId4" Type="http://schemas.openxmlformats.org/officeDocument/2006/relationships/image" Target="../media/image40.jpeg"/></Relationships>
</file>

<file path=ppt/slides/_rels/slide12.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notesSlide" Target="../notesSlides/notesSlide12.xml"/><Relationship Id="rId1" Type="http://schemas.openxmlformats.org/officeDocument/2006/relationships/slideLayout" Target="../slideLayouts/slideLayout35.xml"/></Relationships>
</file>

<file path=ppt/slides/_rels/slide1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3.xml"/><Relationship Id="rId1" Type="http://schemas.openxmlformats.org/officeDocument/2006/relationships/slideLayout" Target="../slideLayouts/slideLayout28.xml"/></Relationships>
</file>

<file path=ppt/slides/_rels/slide1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4.xml"/><Relationship Id="rId1" Type="http://schemas.openxmlformats.org/officeDocument/2006/relationships/slideLayout" Target="../slideLayouts/slideLayout28.xml"/></Relationships>
</file>

<file path=ppt/slides/_rels/slide1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5.xml"/><Relationship Id="rId1" Type="http://schemas.openxmlformats.org/officeDocument/2006/relationships/slideLayout" Target="../slideLayouts/slideLayout28.xml"/><Relationship Id="rId5" Type="http://schemas.openxmlformats.org/officeDocument/2006/relationships/image" Target="../media/image47.svg"/><Relationship Id="rId4" Type="http://schemas.openxmlformats.org/officeDocument/2006/relationships/image" Target="../media/image46.png"/></Relationships>
</file>

<file path=ppt/slides/_rels/slide1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6.xml"/><Relationship Id="rId1" Type="http://schemas.openxmlformats.org/officeDocument/2006/relationships/slideLayout" Target="../slideLayouts/slideLayout28.xml"/><Relationship Id="rId6" Type="http://schemas.openxmlformats.org/officeDocument/2006/relationships/image" Target="../media/image49.png"/><Relationship Id="rId5" Type="http://schemas.openxmlformats.org/officeDocument/2006/relationships/image" Target="../media/image47.svg"/><Relationship Id="rId4" Type="http://schemas.openxmlformats.org/officeDocument/2006/relationships/image" Target="../media/image46.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1.xml"/></Relationships>
</file>

<file path=ppt/slides/_rels/slide1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8.xml"/><Relationship Id="rId1" Type="http://schemas.openxmlformats.org/officeDocument/2006/relationships/slideLayout" Target="../slideLayouts/slideLayout31.xml"/><Relationship Id="rId4" Type="http://schemas.openxmlformats.org/officeDocument/2006/relationships/image" Target="../media/image51.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1.xml"/></Relationships>
</file>

<file path=ppt/slides/_rels/slide2.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20.xml.rels><?xml version="1.0" encoding="UTF-8" standalone="yes"?>
<Relationships xmlns="http://schemas.openxmlformats.org/package/2006/relationships"><Relationship Id="rId3" Type="http://schemas.openxmlformats.org/officeDocument/2006/relationships/hyperlink" Target="about:blank" TargetMode="External"/><Relationship Id="rId2" Type="http://schemas.openxmlformats.org/officeDocument/2006/relationships/notesSlide" Target="../notesSlides/notesSlide20.xml"/><Relationship Id="rId1" Type="http://schemas.openxmlformats.org/officeDocument/2006/relationships/slideLayout" Target="../slideLayouts/slideLayout29.xml"/></Relationships>
</file>

<file path=ppt/slides/_rels/slide2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1.xml"/><Relationship Id="rId1" Type="http://schemas.openxmlformats.org/officeDocument/2006/relationships/slideLayout" Target="../slideLayouts/slideLayout29.xml"/></Relationships>
</file>

<file path=ppt/slides/_rels/slide22.xml.rels><?xml version="1.0" encoding="UTF-8" standalone="yes"?>
<Relationships xmlns="http://schemas.openxmlformats.org/package/2006/relationships"><Relationship Id="rId3" Type="http://schemas.openxmlformats.org/officeDocument/2006/relationships/image" Target="../media/image54.svg"/><Relationship Id="rId2" Type="http://schemas.openxmlformats.org/officeDocument/2006/relationships/image" Target="../media/image53.png"/><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image" Target="../media/image55.jpeg"/><Relationship Id="rId7" Type="http://schemas.openxmlformats.org/officeDocument/2006/relationships/image" Target="../media/image59.svg"/><Relationship Id="rId2" Type="http://schemas.openxmlformats.org/officeDocument/2006/relationships/notesSlide" Target="../notesSlides/notesSlide23.xml"/><Relationship Id="rId1" Type="http://schemas.openxmlformats.org/officeDocument/2006/relationships/slideLayout" Target="../slideLayouts/slideLayout26.xml"/><Relationship Id="rId6" Type="http://schemas.openxmlformats.org/officeDocument/2006/relationships/image" Target="../media/image58.png"/><Relationship Id="rId5" Type="http://schemas.openxmlformats.org/officeDocument/2006/relationships/image" Target="../media/image57.jpeg"/><Relationship Id="rId4" Type="http://schemas.openxmlformats.org/officeDocument/2006/relationships/image" Target="../media/image56.jpeg"/></Relationships>
</file>

<file path=ppt/slides/_rels/slide25.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4.xml"/><Relationship Id="rId1" Type="http://schemas.openxmlformats.org/officeDocument/2006/relationships/slideLayout" Target="../slideLayouts/slideLayout26.xml"/><Relationship Id="rId6" Type="http://schemas.openxmlformats.org/officeDocument/2006/relationships/image" Target="../media/image59.svg"/><Relationship Id="rId5" Type="http://schemas.openxmlformats.org/officeDocument/2006/relationships/image" Target="../media/image58.png"/><Relationship Id="rId4" Type="http://schemas.openxmlformats.org/officeDocument/2006/relationships/image" Target="../media/image61.jpeg"/></Relationships>
</file>

<file path=ppt/slides/_rels/slide26.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25.xml"/><Relationship Id="rId1" Type="http://schemas.openxmlformats.org/officeDocument/2006/relationships/slideLayout" Target="../slideLayouts/slideLayout26.xml"/><Relationship Id="rId6" Type="http://schemas.openxmlformats.org/officeDocument/2006/relationships/image" Target="../media/image59.svg"/><Relationship Id="rId5" Type="http://schemas.openxmlformats.org/officeDocument/2006/relationships/image" Target="../media/image58.png"/><Relationship Id="rId4" Type="http://schemas.openxmlformats.org/officeDocument/2006/relationships/image" Target="../media/image60.jpeg"/></Relationships>
</file>

<file path=ppt/slides/_rels/slide27.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6.xml"/><Relationship Id="rId1" Type="http://schemas.openxmlformats.org/officeDocument/2006/relationships/slideLayout" Target="../slideLayouts/slideLayout28.xml"/><Relationship Id="rId6" Type="http://schemas.openxmlformats.org/officeDocument/2006/relationships/image" Target="../media/image66.svg"/><Relationship Id="rId5" Type="http://schemas.openxmlformats.org/officeDocument/2006/relationships/image" Target="../media/image65.png"/><Relationship Id="rId4" Type="http://schemas.openxmlformats.org/officeDocument/2006/relationships/image" Target="../media/image64.jpeg"/></Relationships>
</file>

<file path=ppt/slides/_rels/slide28.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7.xml"/><Relationship Id="rId1" Type="http://schemas.openxmlformats.org/officeDocument/2006/relationships/slideLayout" Target="../slideLayouts/slideLayout28.xml"/><Relationship Id="rId6" Type="http://schemas.openxmlformats.org/officeDocument/2006/relationships/image" Target="../media/image66.svg"/><Relationship Id="rId5" Type="http://schemas.openxmlformats.org/officeDocument/2006/relationships/image" Target="../media/image65.png"/><Relationship Id="rId4" Type="http://schemas.openxmlformats.org/officeDocument/2006/relationships/image" Target="../media/image67.jpeg"/></Relationships>
</file>

<file path=ppt/slides/_rels/slide29.xml.rels><?xml version="1.0" encoding="UTF-8" standalone="yes"?>
<Relationships xmlns="http://schemas.openxmlformats.org/package/2006/relationships"><Relationship Id="rId3" Type="http://schemas.openxmlformats.org/officeDocument/2006/relationships/image" Target="../media/image68.png"/><Relationship Id="rId7" Type="http://schemas.openxmlformats.org/officeDocument/2006/relationships/image" Target="../media/image66.svg"/><Relationship Id="rId2" Type="http://schemas.openxmlformats.org/officeDocument/2006/relationships/notesSlide" Target="../notesSlides/notesSlide28.xml"/><Relationship Id="rId1" Type="http://schemas.openxmlformats.org/officeDocument/2006/relationships/slideLayout" Target="../slideLayouts/slideLayout28.xml"/><Relationship Id="rId6" Type="http://schemas.openxmlformats.org/officeDocument/2006/relationships/image" Target="../media/image65.png"/><Relationship Id="rId5" Type="http://schemas.openxmlformats.org/officeDocument/2006/relationships/image" Target="../media/image70.jpeg"/><Relationship Id="rId4" Type="http://schemas.openxmlformats.org/officeDocument/2006/relationships/image" Target="../media/image69.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8.xml"/></Relationships>
</file>

<file path=ppt/slides/_rels/slide30.xml.rels><?xml version="1.0" encoding="UTF-8" standalone="yes"?>
<Relationships xmlns="http://schemas.openxmlformats.org/package/2006/relationships"><Relationship Id="rId3" Type="http://schemas.openxmlformats.org/officeDocument/2006/relationships/image" Target="../media/image72.svg"/><Relationship Id="rId2" Type="http://schemas.openxmlformats.org/officeDocument/2006/relationships/image" Target="../media/image71.png"/><Relationship Id="rId1" Type="http://schemas.openxmlformats.org/officeDocument/2006/relationships/slideLayout" Target="../slideLayouts/slideLayout17.xml"/><Relationship Id="rId5" Type="http://schemas.openxmlformats.org/officeDocument/2006/relationships/image" Target="../media/image74.svg"/><Relationship Id="rId4" Type="http://schemas.openxmlformats.org/officeDocument/2006/relationships/image" Target="../media/image73.png"/></Relationships>
</file>

<file path=ppt/slides/_rels/slide31.xml.rels><?xml version="1.0" encoding="UTF-8" standalone="yes"?>
<Relationships xmlns="http://schemas.openxmlformats.org/package/2006/relationships"><Relationship Id="rId3" Type="http://schemas.openxmlformats.org/officeDocument/2006/relationships/image" Target="../media/image76.svg"/><Relationship Id="rId2" Type="http://schemas.openxmlformats.org/officeDocument/2006/relationships/image" Target="../media/image75.png"/><Relationship Id="rId1" Type="http://schemas.openxmlformats.org/officeDocument/2006/relationships/slideLayout" Target="../slideLayouts/slideLayout17.xml"/></Relationships>
</file>

<file path=ppt/slides/_rels/slide32.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29.xml"/><Relationship Id="rId1" Type="http://schemas.openxmlformats.org/officeDocument/2006/relationships/slideLayout" Target="../slideLayouts/slideLayout17.xml"/></Relationships>
</file>

<file path=ppt/slides/_rels/slide3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0.xml"/><Relationship Id="rId1" Type="http://schemas.openxmlformats.org/officeDocument/2006/relationships/slideLayout" Target="../slideLayouts/slideLayout17.xml"/></Relationships>
</file>

<file path=ppt/slides/_rels/slide34.xml.rels><?xml version="1.0" encoding="UTF-8" standalone="yes"?>
<Relationships xmlns="http://schemas.openxmlformats.org/package/2006/relationships"><Relationship Id="rId3" Type="http://schemas.openxmlformats.org/officeDocument/2006/relationships/image" Target="../media/image54.svg"/><Relationship Id="rId2" Type="http://schemas.openxmlformats.org/officeDocument/2006/relationships/image" Target="../media/image53.png"/><Relationship Id="rId1" Type="http://schemas.openxmlformats.org/officeDocument/2006/relationships/slideLayout" Target="../slideLayouts/slideLayout1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31.xml"/><Relationship Id="rId1" Type="http://schemas.openxmlformats.org/officeDocument/2006/relationships/slideLayout" Target="../slideLayouts/slideLayout17.xml"/><Relationship Id="rId6" Type="http://schemas.openxmlformats.org/officeDocument/2006/relationships/image" Target="../media/image82.svg"/><Relationship Id="rId5" Type="http://schemas.openxmlformats.org/officeDocument/2006/relationships/image" Target="../media/image81.png"/><Relationship Id="rId4" Type="http://schemas.openxmlformats.org/officeDocument/2006/relationships/image" Target="../media/image80.jpeg"/></Relationships>
</file>

<file path=ppt/slides/_rels/slide3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2.xml"/><Relationship Id="rId1" Type="http://schemas.openxmlformats.org/officeDocument/2006/relationships/slideLayout" Target="../slideLayouts/slideLayout17.xml"/><Relationship Id="rId4" Type="http://schemas.openxmlformats.org/officeDocument/2006/relationships/image" Target="../media/image54.svg"/></Relationships>
</file>

<file path=ppt/slides/_rels/slide38.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33.xml"/><Relationship Id="rId1" Type="http://schemas.openxmlformats.org/officeDocument/2006/relationships/slideLayout" Target="../slideLayouts/slideLayout43.xml"/><Relationship Id="rId6" Type="http://schemas.openxmlformats.org/officeDocument/2006/relationships/image" Target="../media/image82.svg"/><Relationship Id="rId5" Type="http://schemas.openxmlformats.org/officeDocument/2006/relationships/image" Target="../media/image81.png"/><Relationship Id="rId4" Type="http://schemas.openxmlformats.org/officeDocument/2006/relationships/image" Target="../media/image84.png"/></Relationships>
</file>

<file path=ppt/slides/_rels/slide39.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34.xml"/><Relationship Id="rId1" Type="http://schemas.openxmlformats.org/officeDocument/2006/relationships/slideLayout" Target="../slideLayouts/slideLayout43.xml"/><Relationship Id="rId6" Type="http://schemas.openxmlformats.org/officeDocument/2006/relationships/image" Target="../media/image88.svg"/><Relationship Id="rId5" Type="http://schemas.openxmlformats.org/officeDocument/2006/relationships/image" Target="../media/image87.png"/><Relationship Id="rId4" Type="http://schemas.openxmlformats.org/officeDocument/2006/relationships/image" Target="../media/image86.jpeg"/></Relationships>
</file>

<file path=ppt/slides/_rels/slide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28.xml"/><Relationship Id="rId4" Type="http://schemas.openxmlformats.org/officeDocument/2006/relationships/image" Target="../media/image23.svg"/></Relationships>
</file>

<file path=ppt/slides/_rels/slide40.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35.xml"/><Relationship Id="rId1" Type="http://schemas.openxmlformats.org/officeDocument/2006/relationships/slideLayout" Target="../slideLayouts/slideLayout43.xml"/><Relationship Id="rId6" Type="http://schemas.openxmlformats.org/officeDocument/2006/relationships/image" Target="../media/image88.svg"/><Relationship Id="rId5" Type="http://schemas.openxmlformats.org/officeDocument/2006/relationships/image" Target="../media/image87.png"/><Relationship Id="rId4" Type="http://schemas.openxmlformats.org/officeDocument/2006/relationships/image" Target="../media/image90.jpeg"/></Relationships>
</file>

<file path=ppt/slides/_rels/slide41.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36.xml"/><Relationship Id="rId1" Type="http://schemas.openxmlformats.org/officeDocument/2006/relationships/slideLayout" Target="../slideLayouts/slideLayout43.xml"/><Relationship Id="rId6" Type="http://schemas.openxmlformats.org/officeDocument/2006/relationships/image" Target="../media/image88.svg"/><Relationship Id="rId5" Type="http://schemas.openxmlformats.org/officeDocument/2006/relationships/image" Target="../media/image87.png"/><Relationship Id="rId4" Type="http://schemas.openxmlformats.org/officeDocument/2006/relationships/image" Target="../media/image92.jpeg"/></Relationships>
</file>

<file path=ppt/slides/_rels/slide42.xml.rels><?xml version="1.0" encoding="UTF-8" standalone="yes"?>
<Relationships xmlns="http://schemas.openxmlformats.org/package/2006/relationships"><Relationship Id="rId3" Type="http://schemas.openxmlformats.org/officeDocument/2006/relationships/image" Target="../media/image93.jpeg"/><Relationship Id="rId7" Type="http://schemas.openxmlformats.org/officeDocument/2006/relationships/image" Target="../media/image88.svg"/><Relationship Id="rId2" Type="http://schemas.openxmlformats.org/officeDocument/2006/relationships/notesSlide" Target="../notesSlides/notesSlide37.xml"/><Relationship Id="rId1" Type="http://schemas.openxmlformats.org/officeDocument/2006/relationships/slideLayout" Target="../slideLayouts/slideLayout43.xml"/><Relationship Id="rId6" Type="http://schemas.openxmlformats.org/officeDocument/2006/relationships/image" Target="../media/image87.png"/><Relationship Id="rId5" Type="http://schemas.openxmlformats.org/officeDocument/2006/relationships/image" Target="../media/image95.jpeg"/><Relationship Id="rId4" Type="http://schemas.openxmlformats.org/officeDocument/2006/relationships/image" Target="../media/image94.jpeg"/></Relationships>
</file>

<file path=ppt/slides/_rels/slide43.xml.rels><?xml version="1.0" encoding="UTF-8" standalone="yes"?>
<Relationships xmlns="http://schemas.openxmlformats.org/package/2006/relationships"><Relationship Id="rId3" Type="http://schemas.openxmlformats.org/officeDocument/2006/relationships/image" Target="../media/image96.jpeg"/><Relationship Id="rId7" Type="http://schemas.openxmlformats.org/officeDocument/2006/relationships/image" Target="../media/image88.svg"/><Relationship Id="rId2" Type="http://schemas.openxmlformats.org/officeDocument/2006/relationships/notesSlide" Target="../notesSlides/notesSlide38.xml"/><Relationship Id="rId1" Type="http://schemas.openxmlformats.org/officeDocument/2006/relationships/slideLayout" Target="../slideLayouts/slideLayout43.xml"/><Relationship Id="rId6" Type="http://schemas.openxmlformats.org/officeDocument/2006/relationships/image" Target="../media/image87.png"/><Relationship Id="rId5" Type="http://schemas.openxmlformats.org/officeDocument/2006/relationships/image" Target="../media/image98.jpeg"/><Relationship Id="rId4" Type="http://schemas.openxmlformats.org/officeDocument/2006/relationships/image" Target="../media/image97.jpeg"/></Relationships>
</file>

<file path=ppt/slides/_rels/slide44.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43.xml"/></Relationships>
</file>

<file path=ppt/slides/_rels/slide45.xml.rels><?xml version="1.0" encoding="UTF-8" standalone="yes"?>
<Relationships xmlns="http://schemas.openxmlformats.org/package/2006/relationships"><Relationship Id="rId3" Type="http://schemas.openxmlformats.org/officeDocument/2006/relationships/image" Target="../media/image54.svg"/><Relationship Id="rId2" Type="http://schemas.openxmlformats.org/officeDocument/2006/relationships/image" Target="../media/image53.png"/><Relationship Id="rId1" Type="http://schemas.openxmlformats.org/officeDocument/2006/relationships/slideLayout" Target="../slideLayouts/slideLayout17.xml"/></Relationships>
</file>

<file path=ppt/slides/_rels/slide46.xml.rels><?xml version="1.0" encoding="UTF-8" standalone="yes"?>
<Relationships xmlns="http://schemas.openxmlformats.org/package/2006/relationships"><Relationship Id="rId3" Type="http://schemas.openxmlformats.org/officeDocument/2006/relationships/image" Target="../media/image102.svg"/><Relationship Id="rId2" Type="http://schemas.openxmlformats.org/officeDocument/2006/relationships/image" Target="../media/image101.png"/><Relationship Id="rId1" Type="http://schemas.openxmlformats.org/officeDocument/2006/relationships/slideLayout" Target="../slideLayouts/slideLayout17.xml"/><Relationship Id="rId5" Type="http://schemas.openxmlformats.org/officeDocument/2006/relationships/image" Target="../media/image74.svg"/><Relationship Id="rId4" Type="http://schemas.openxmlformats.org/officeDocument/2006/relationships/image" Target="../media/image73.png"/></Relationships>
</file>

<file path=ppt/slides/_rels/slide47.xml.rels><?xml version="1.0" encoding="UTF-8" standalone="yes"?>
<Relationships xmlns="http://schemas.openxmlformats.org/package/2006/relationships"><Relationship Id="rId3" Type="http://schemas.openxmlformats.org/officeDocument/2006/relationships/image" Target="../media/image103.svg"/><Relationship Id="rId2" Type="http://schemas.openxmlformats.org/officeDocument/2006/relationships/image" Target="../media/image75.png"/><Relationship Id="rId1" Type="http://schemas.openxmlformats.org/officeDocument/2006/relationships/slideLayout" Target="../slideLayouts/slideLayout1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9.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39.xml"/><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5.xml"/><Relationship Id="rId1" Type="http://schemas.openxmlformats.org/officeDocument/2006/relationships/slideLayout" Target="../slideLayouts/slideLayout32.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0.xml"/><Relationship Id="rId1" Type="http://schemas.openxmlformats.org/officeDocument/2006/relationships/slideLayout" Target="../slideLayouts/slideLayout17.xml"/><Relationship Id="rId4" Type="http://schemas.openxmlformats.org/officeDocument/2006/relationships/image" Target="../media/image54.svg"/></Relationships>
</file>

<file path=ppt/slides/_rels/slide52.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41.xml"/><Relationship Id="rId1" Type="http://schemas.openxmlformats.org/officeDocument/2006/relationships/slideLayout" Target="../slideLayouts/slideLayout40.xml"/><Relationship Id="rId4" Type="http://schemas.openxmlformats.org/officeDocument/2006/relationships/image" Target="../media/image106.png"/></Relationships>
</file>

<file path=ppt/slides/_rels/slide53.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42.xml"/><Relationship Id="rId1" Type="http://schemas.openxmlformats.org/officeDocument/2006/relationships/slideLayout" Target="../slideLayouts/slideLayout1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55.xml.rels><?xml version="1.0" encoding="UTF-8" standalone="yes"?>
<Relationships xmlns="http://schemas.openxmlformats.org/package/2006/relationships"><Relationship Id="rId3" Type="http://schemas.openxmlformats.org/officeDocument/2006/relationships/hyperlink" Target="https://pttcnetwork.org/centers/great-lakes-pttc/home" TargetMode="External"/><Relationship Id="rId2" Type="http://schemas.openxmlformats.org/officeDocument/2006/relationships/image" Target="../media/image107.jpeg"/><Relationship Id="rId1" Type="http://schemas.openxmlformats.org/officeDocument/2006/relationships/slideLayout" Target="../slideLayouts/slideLayout18.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7.xml.rels><?xml version="1.0" encoding="UTF-8" standalone="yes"?>
<Relationships xmlns="http://schemas.openxmlformats.org/package/2006/relationships"><Relationship Id="rId2" Type="http://schemas.openxmlformats.org/officeDocument/2006/relationships/hyperlink" Target="mailto:Eficker@edc.org" TargetMode="External"/><Relationship Id="rId1" Type="http://schemas.openxmlformats.org/officeDocument/2006/relationships/slideLayout" Target="../slideLayouts/slideLayout9.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8" Type="http://schemas.openxmlformats.org/officeDocument/2006/relationships/image" Target="../media/image113.png"/><Relationship Id="rId13" Type="http://schemas.openxmlformats.org/officeDocument/2006/relationships/image" Target="../media/image118.png"/><Relationship Id="rId18" Type="http://schemas.openxmlformats.org/officeDocument/2006/relationships/image" Target="../media/image123.png"/><Relationship Id="rId3" Type="http://schemas.openxmlformats.org/officeDocument/2006/relationships/image" Target="../media/image108.png"/><Relationship Id="rId21" Type="http://schemas.openxmlformats.org/officeDocument/2006/relationships/image" Target="../media/image126.png"/><Relationship Id="rId7" Type="http://schemas.openxmlformats.org/officeDocument/2006/relationships/image" Target="../media/image112.png"/><Relationship Id="rId12" Type="http://schemas.openxmlformats.org/officeDocument/2006/relationships/image" Target="../media/image117.png"/><Relationship Id="rId17" Type="http://schemas.openxmlformats.org/officeDocument/2006/relationships/image" Target="../media/image122.png"/><Relationship Id="rId25" Type="http://schemas.openxmlformats.org/officeDocument/2006/relationships/comments" Target="../comments/comment1.xml"/><Relationship Id="rId2" Type="http://schemas.openxmlformats.org/officeDocument/2006/relationships/notesSlide" Target="../notesSlides/notesSlide43.xml"/><Relationship Id="rId16" Type="http://schemas.openxmlformats.org/officeDocument/2006/relationships/image" Target="../media/image121.png"/><Relationship Id="rId20" Type="http://schemas.openxmlformats.org/officeDocument/2006/relationships/image" Target="../media/image125.png"/><Relationship Id="rId1" Type="http://schemas.openxmlformats.org/officeDocument/2006/relationships/slideLayout" Target="../slideLayouts/slideLayout18.xml"/><Relationship Id="rId6" Type="http://schemas.openxmlformats.org/officeDocument/2006/relationships/image" Target="../media/image111.png"/><Relationship Id="rId11" Type="http://schemas.openxmlformats.org/officeDocument/2006/relationships/image" Target="../media/image116.png"/><Relationship Id="rId24" Type="http://schemas.openxmlformats.org/officeDocument/2006/relationships/image" Target="../media/image129.png"/><Relationship Id="rId5" Type="http://schemas.openxmlformats.org/officeDocument/2006/relationships/image" Target="../media/image110.png"/><Relationship Id="rId15" Type="http://schemas.openxmlformats.org/officeDocument/2006/relationships/image" Target="../media/image120.png"/><Relationship Id="rId23" Type="http://schemas.openxmlformats.org/officeDocument/2006/relationships/image" Target="../media/image128.png"/><Relationship Id="rId10" Type="http://schemas.openxmlformats.org/officeDocument/2006/relationships/image" Target="../media/image115.png"/><Relationship Id="rId19" Type="http://schemas.openxmlformats.org/officeDocument/2006/relationships/image" Target="../media/image124.png"/><Relationship Id="rId4" Type="http://schemas.openxmlformats.org/officeDocument/2006/relationships/image" Target="../media/image109.png"/><Relationship Id="rId9" Type="http://schemas.openxmlformats.org/officeDocument/2006/relationships/image" Target="../media/image114.png"/><Relationship Id="rId14" Type="http://schemas.openxmlformats.org/officeDocument/2006/relationships/image" Target="../media/image119.png"/><Relationship Id="rId22" Type="http://schemas.openxmlformats.org/officeDocument/2006/relationships/image" Target="../media/image127.png"/></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3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36.xml"/><Relationship Id="rId1" Type="http://schemas.openxmlformats.org/officeDocument/2006/relationships/tags" Target="../tags/tag2.xml"/><Relationship Id="rId5" Type="http://schemas.openxmlformats.org/officeDocument/2006/relationships/image" Target="../media/image131.png"/><Relationship Id="rId4" Type="http://schemas.openxmlformats.org/officeDocument/2006/relationships/image" Target="../media/image130.jpeg"/></Relationships>
</file>

<file path=ppt/slides/_rels/slide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32.xml"/></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32.xml"/></Relationships>
</file>

<file path=ppt/slides/_rels/slide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9.xml"/><Relationship Id="rId1" Type="http://schemas.openxmlformats.org/officeDocument/2006/relationships/slideLayout" Target="../slideLayouts/slideLayout28.xml"/><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3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7DD8F67C-48BD-4A1B-B7CB-8CDE67F21456}"/>
              </a:ext>
            </a:extLst>
          </p:cNvPr>
          <p:cNvSpPr txBox="1"/>
          <p:nvPr/>
        </p:nvSpPr>
        <p:spPr>
          <a:xfrm>
            <a:off x="399617" y="2732642"/>
            <a:ext cx="8401068" cy="954107"/>
          </a:xfrm>
          <a:prstGeom prst="rect">
            <a:avLst/>
          </a:prstGeom>
          <a:noFill/>
        </p:spPr>
        <p:txBody>
          <a:bodyPr wrap="square">
            <a:spAutoFit/>
          </a:bodyPr>
          <a:lstStyle/>
          <a:p>
            <a:pPr algn="ctr" rtl="0" fontAlgn="base"/>
            <a:r>
              <a:rPr lang="en-US" sz="3200" b="1" i="0" dirty="0">
                <a:effectLst/>
                <a:latin typeface="Arial" panose="020B0604020202020204" pitchFamily="34" charset="0"/>
                <a:cs typeface="Arial" panose="020B0604020202020204" pitchFamily="34" charset="0"/>
              </a:rPr>
              <a:t>August 18, 2021</a:t>
            </a:r>
          </a:p>
          <a:p>
            <a:pPr algn="ctr" rtl="0" fontAlgn="base"/>
            <a:r>
              <a:rPr lang="en-US" sz="2400" dirty="0">
                <a:latin typeface="Arial" panose="020B0604020202020204" pitchFamily="34" charset="0"/>
                <a:cs typeface="Arial" panose="020B0604020202020204" pitchFamily="34" charset="0"/>
              </a:rPr>
              <a:t>9</a:t>
            </a:r>
            <a:r>
              <a:rPr lang="en-US" sz="2400" i="0" dirty="0">
                <a:effectLst/>
                <a:latin typeface="Arial" panose="020B0604020202020204" pitchFamily="34" charset="0"/>
                <a:cs typeface="Arial" panose="020B0604020202020204" pitchFamily="34" charset="0"/>
              </a:rPr>
              <a:t>:00 AM -12:00 P.M. EST </a:t>
            </a:r>
          </a:p>
        </p:txBody>
      </p:sp>
      <p:sp>
        <p:nvSpPr>
          <p:cNvPr id="5" name="Subtitle 4">
            <a:extLst>
              <a:ext uri="{FF2B5EF4-FFF2-40B4-BE49-F238E27FC236}">
                <a16:creationId xmlns:a16="http://schemas.microsoft.com/office/drawing/2014/main" id="{D939811E-CEEF-4674-8F5E-7159FED2D0B9}"/>
              </a:ext>
            </a:extLst>
          </p:cNvPr>
          <p:cNvSpPr>
            <a:spLocks noGrp="1"/>
          </p:cNvSpPr>
          <p:nvPr>
            <p:ph type="subTitle" idx="1"/>
          </p:nvPr>
        </p:nvSpPr>
        <p:spPr>
          <a:xfrm>
            <a:off x="6224345" y="4545769"/>
            <a:ext cx="2473867" cy="951434"/>
          </a:xfrm>
        </p:spPr>
        <p:txBody>
          <a:bodyPr/>
          <a:lstStyle/>
          <a:p>
            <a:pPr>
              <a:lnSpc>
                <a:spcPct val="100000"/>
              </a:lnSpc>
              <a:spcBef>
                <a:spcPts val="0"/>
              </a:spcBef>
            </a:pPr>
            <a:r>
              <a:rPr lang="en-US" sz="1800" b="1" dirty="0">
                <a:solidFill>
                  <a:srgbClr val="00467F"/>
                </a:solidFill>
              </a:rPr>
              <a:t>Prevention Insights</a:t>
            </a:r>
          </a:p>
          <a:p>
            <a:pPr>
              <a:lnSpc>
                <a:spcPct val="100000"/>
              </a:lnSpc>
              <a:spcBef>
                <a:spcPts val="0"/>
              </a:spcBef>
            </a:pPr>
            <a:r>
              <a:rPr lang="en-US" sz="1600" dirty="0"/>
              <a:t>School of Public Health at Indiana University </a:t>
            </a:r>
          </a:p>
          <a:p>
            <a:pPr>
              <a:lnSpc>
                <a:spcPct val="100000"/>
              </a:lnSpc>
              <a:spcBef>
                <a:spcPts val="0"/>
              </a:spcBef>
            </a:pPr>
            <a:endParaRPr lang="en-US" sz="1400" dirty="0"/>
          </a:p>
        </p:txBody>
      </p:sp>
      <p:sp>
        <p:nvSpPr>
          <p:cNvPr id="2" name="Title 1">
            <a:extLst>
              <a:ext uri="{FF2B5EF4-FFF2-40B4-BE49-F238E27FC236}">
                <a16:creationId xmlns:a16="http://schemas.microsoft.com/office/drawing/2014/main" id="{F7FDD954-5BFE-4ACA-965E-1F49CA673CD0}"/>
              </a:ext>
            </a:extLst>
          </p:cNvPr>
          <p:cNvSpPr>
            <a:spLocks noGrp="1"/>
          </p:cNvSpPr>
          <p:nvPr>
            <p:ph type="ctrTitle"/>
          </p:nvPr>
        </p:nvSpPr>
        <p:spPr>
          <a:xfrm>
            <a:off x="713951" y="514082"/>
            <a:ext cx="7772400" cy="1258295"/>
          </a:xfrm>
        </p:spPr>
        <p:txBody>
          <a:bodyPr/>
          <a:lstStyle/>
          <a:p>
            <a:r>
              <a:rPr lang="en-US" sz="2800" b="1" dirty="0">
                <a:solidFill>
                  <a:schemeClr val="bg1"/>
                </a:solidFill>
                <a:effectLst>
                  <a:outerShdw blurRad="38100" dist="38100" dir="2700000" algn="tl">
                    <a:srgbClr val="000000">
                      <a:alpha val="43137"/>
                    </a:srgbClr>
                  </a:outerShdw>
                </a:effectLst>
              </a:rPr>
              <a:t>Evidence-based Strategies </a:t>
            </a:r>
            <a:br>
              <a:rPr lang="en-US" sz="2800" b="1" dirty="0">
                <a:solidFill>
                  <a:schemeClr val="bg1"/>
                </a:solidFill>
                <a:effectLst>
                  <a:outerShdw blurRad="38100" dist="38100" dir="2700000" algn="tl">
                    <a:srgbClr val="000000">
                      <a:alpha val="43137"/>
                    </a:srgbClr>
                  </a:outerShdw>
                </a:effectLst>
              </a:rPr>
            </a:br>
            <a:r>
              <a:rPr lang="en-US" sz="3600" b="1" dirty="0">
                <a:effectLst>
                  <a:outerShdw blurRad="38100" dist="38100" dir="2700000" algn="tl">
                    <a:srgbClr val="000000">
                      <a:alpha val="43137"/>
                    </a:srgbClr>
                  </a:outerShdw>
                </a:effectLst>
              </a:rPr>
              <a:t>Preventing and Reducing Stigma</a:t>
            </a:r>
          </a:p>
        </p:txBody>
      </p:sp>
      <p:pic>
        <p:nvPicPr>
          <p:cNvPr id="14" name="Picture 4" descr="Region 5 ">
            <a:extLst>
              <a:ext uri="{FF2B5EF4-FFF2-40B4-BE49-F238E27FC236}">
                <a16:creationId xmlns:a16="http://schemas.microsoft.com/office/drawing/2014/main" id="{8D36A34F-C07E-4896-82FC-DDA07D51228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230" t="51750" r="64039" b="21385"/>
          <a:stretch/>
        </p:blipFill>
        <p:spPr bwMode="auto">
          <a:xfrm>
            <a:off x="10158892" y="4677560"/>
            <a:ext cx="1140733" cy="107650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17" name="Group 25" descr="Great Lakes region.">
            <a:extLst>
              <a:ext uri="{FF2B5EF4-FFF2-40B4-BE49-F238E27FC236}">
                <a16:creationId xmlns:a16="http://schemas.microsoft.com/office/drawing/2014/main" id="{80DD94BC-E1A9-4ADD-A3AE-E3AE8450C171}"/>
              </a:ext>
            </a:extLst>
          </p:cNvPr>
          <p:cNvGrpSpPr>
            <a:grpSpLocks/>
          </p:cNvGrpSpPr>
          <p:nvPr/>
        </p:nvGrpSpPr>
        <p:grpSpPr bwMode="auto">
          <a:xfrm>
            <a:off x="3504509" y="4533772"/>
            <a:ext cx="2025891" cy="1914722"/>
            <a:chOff x="4648144" y="1449387"/>
            <a:chExt cx="2185508" cy="2143126"/>
          </a:xfrm>
          <a:effectLst>
            <a:outerShdw blurRad="50800" dist="38100" dir="2700000" algn="tl" rotWithShape="0">
              <a:prstClr val="black">
                <a:alpha val="40000"/>
              </a:prstClr>
            </a:outerShdw>
          </a:effectLst>
        </p:grpSpPr>
        <p:sp>
          <p:nvSpPr>
            <p:cNvPr id="18" name="Freeform 45">
              <a:extLst>
                <a:ext uri="{FF2B5EF4-FFF2-40B4-BE49-F238E27FC236}">
                  <a16:creationId xmlns:a16="http://schemas.microsoft.com/office/drawing/2014/main" id="{A4FF9030-3B78-48F2-A80F-5777450CF6EF}"/>
                </a:ext>
              </a:extLst>
            </p:cNvPr>
            <p:cNvSpPr>
              <a:spLocks/>
            </p:cNvSpPr>
            <p:nvPr/>
          </p:nvSpPr>
          <p:spPr bwMode="auto">
            <a:xfrm>
              <a:off x="4648144" y="1449387"/>
              <a:ext cx="918318" cy="1029364"/>
            </a:xfrm>
            <a:custGeom>
              <a:avLst/>
              <a:gdLst/>
              <a:ahLst/>
              <a:cxnLst>
                <a:cxn ang="0">
                  <a:pos x="55" y="447"/>
                </a:cxn>
                <a:cxn ang="0">
                  <a:pos x="27" y="412"/>
                </a:cxn>
                <a:cxn ang="0">
                  <a:pos x="47" y="385"/>
                </a:cxn>
                <a:cxn ang="0">
                  <a:pos x="45" y="360"/>
                </a:cxn>
                <a:cxn ang="0">
                  <a:pos x="33" y="306"/>
                </a:cxn>
                <a:cxn ang="0">
                  <a:pos x="32" y="278"/>
                </a:cxn>
                <a:cxn ang="0">
                  <a:pos x="27" y="211"/>
                </a:cxn>
                <a:cxn ang="0">
                  <a:pos x="12" y="167"/>
                </a:cxn>
                <a:cxn ang="0">
                  <a:pos x="3" y="102"/>
                </a:cxn>
                <a:cxn ang="0">
                  <a:pos x="8" y="75"/>
                </a:cxn>
                <a:cxn ang="0">
                  <a:pos x="0" y="42"/>
                </a:cxn>
                <a:cxn ang="0">
                  <a:pos x="151" y="15"/>
                </a:cxn>
                <a:cxn ang="0">
                  <a:pos x="164" y="0"/>
                </a:cxn>
                <a:cxn ang="0">
                  <a:pos x="181" y="30"/>
                </a:cxn>
                <a:cxn ang="0">
                  <a:pos x="184" y="62"/>
                </a:cxn>
                <a:cxn ang="0">
                  <a:pos x="208" y="72"/>
                </a:cxn>
                <a:cxn ang="0">
                  <a:pos x="223" y="80"/>
                </a:cxn>
                <a:cxn ang="0">
                  <a:pos x="249" y="80"/>
                </a:cxn>
                <a:cxn ang="0">
                  <a:pos x="254" y="90"/>
                </a:cxn>
                <a:cxn ang="0">
                  <a:pos x="283" y="80"/>
                </a:cxn>
                <a:cxn ang="0">
                  <a:pos x="335" y="85"/>
                </a:cxn>
                <a:cxn ang="0">
                  <a:pos x="337" y="92"/>
                </a:cxn>
                <a:cxn ang="0">
                  <a:pos x="347" y="95"/>
                </a:cxn>
                <a:cxn ang="0">
                  <a:pos x="353" y="114"/>
                </a:cxn>
                <a:cxn ang="0">
                  <a:pos x="370" y="107"/>
                </a:cxn>
                <a:cxn ang="0">
                  <a:pos x="383" y="107"/>
                </a:cxn>
                <a:cxn ang="0">
                  <a:pos x="405" y="122"/>
                </a:cxn>
                <a:cxn ang="0">
                  <a:pos x="419" y="136"/>
                </a:cxn>
                <a:cxn ang="0">
                  <a:pos x="442" y="132"/>
                </a:cxn>
                <a:cxn ang="0">
                  <a:pos x="474" y="115"/>
                </a:cxn>
                <a:cxn ang="0">
                  <a:pos x="526" y="124"/>
                </a:cxn>
                <a:cxn ang="0">
                  <a:pos x="537" y="129"/>
                </a:cxn>
                <a:cxn ang="0">
                  <a:pos x="558" y="132"/>
                </a:cxn>
                <a:cxn ang="0">
                  <a:pos x="566" y="142"/>
                </a:cxn>
                <a:cxn ang="0">
                  <a:pos x="527" y="161"/>
                </a:cxn>
                <a:cxn ang="0">
                  <a:pos x="506" y="176"/>
                </a:cxn>
                <a:cxn ang="0">
                  <a:pos x="474" y="193"/>
                </a:cxn>
                <a:cxn ang="0">
                  <a:pos x="385" y="281"/>
                </a:cxn>
                <a:cxn ang="0">
                  <a:pos x="373" y="293"/>
                </a:cxn>
                <a:cxn ang="0">
                  <a:pos x="370" y="360"/>
                </a:cxn>
                <a:cxn ang="0">
                  <a:pos x="340" y="382"/>
                </a:cxn>
                <a:cxn ang="0">
                  <a:pos x="337" y="394"/>
                </a:cxn>
                <a:cxn ang="0">
                  <a:pos x="343" y="417"/>
                </a:cxn>
                <a:cxn ang="0">
                  <a:pos x="343" y="444"/>
                </a:cxn>
                <a:cxn ang="0">
                  <a:pos x="343" y="472"/>
                </a:cxn>
                <a:cxn ang="0">
                  <a:pos x="347" y="508"/>
                </a:cxn>
                <a:cxn ang="0">
                  <a:pos x="357" y="519"/>
                </a:cxn>
                <a:cxn ang="0">
                  <a:pos x="382" y="526"/>
                </a:cxn>
                <a:cxn ang="0">
                  <a:pos x="388" y="534"/>
                </a:cxn>
                <a:cxn ang="0">
                  <a:pos x="420" y="561"/>
                </a:cxn>
                <a:cxn ang="0">
                  <a:pos x="467" y="595"/>
                </a:cxn>
                <a:cxn ang="0">
                  <a:pos x="469" y="615"/>
                </a:cxn>
                <a:cxn ang="0">
                  <a:pos x="57" y="648"/>
                </a:cxn>
              </a:cxnLst>
              <a:rect l="0" t="0" r="r" b="b"/>
              <a:pathLst>
                <a:path w="578" h="648">
                  <a:moveTo>
                    <a:pt x="57" y="648"/>
                  </a:moveTo>
                  <a:lnTo>
                    <a:pt x="55" y="447"/>
                  </a:lnTo>
                  <a:lnTo>
                    <a:pt x="28" y="420"/>
                  </a:lnTo>
                  <a:lnTo>
                    <a:pt x="27" y="412"/>
                  </a:lnTo>
                  <a:lnTo>
                    <a:pt x="42" y="397"/>
                  </a:lnTo>
                  <a:lnTo>
                    <a:pt x="47" y="385"/>
                  </a:lnTo>
                  <a:lnTo>
                    <a:pt x="45" y="375"/>
                  </a:lnTo>
                  <a:lnTo>
                    <a:pt x="45" y="360"/>
                  </a:lnTo>
                  <a:lnTo>
                    <a:pt x="47" y="345"/>
                  </a:lnTo>
                  <a:lnTo>
                    <a:pt x="33" y="306"/>
                  </a:lnTo>
                  <a:lnTo>
                    <a:pt x="32" y="296"/>
                  </a:lnTo>
                  <a:lnTo>
                    <a:pt x="32" y="278"/>
                  </a:lnTo>
                  <a:lnTo>
                    <a:pt x="28" y="266"/>
                  </a:lnTo>
                  <a:lnTo>
                    <a:pt x="27" y="211"/>
                  </a:lnTo>
                  <a:lnTo>
                    <a:pt x="22" y="179"/>
                  </a:lnTo>
                  <a:lnTo>
                    <a:pt x="12" y="167"/>
                  </a:lnTo>
                  <a:lnTo>
                    <a:pt x="5" y="132"/>
                  </a:lnTo>
                  <a:lnTo>
                    <a:pt x="3" y="102"/>
                  </a:lnTo>
                  <a:lnTo>
                    <a:pt x="7" y="84"/>
                  </a:lnTo>
                  <a:lnTo>
                    <a:pt x="8" y="75"/>
                  </a:lnTo>
                  <a:lnTo>
                    <a:pt x="2" y="50"/>
                  </a:lnTo>
                  <a:lnTo>
                    <a:pt x="0" y="42"/>
                  </a:lnTo>
                  <a:lnTo>
                    <a:pt x="151" y="40"/>
                  </a:lnTo>
                  <a:lnTo>
                    <a:pt x="151" y="15"/>
                  </a:lnTo>
                  <a:lnTo>
                    <a:pt x="152" y="0"/>
                  </a:lnTo>
                  <a:lnTo>
                    <a:pt x="164" y="0"/>
                  </a:lnTo>
                  <a:lnTo>
                    <a:pt x="179" y="7"/>
                  </a:lnTo>
                  <a:lnTo>
                    <a:pt x="181" y="30"/>
                  </a:lnTo>
                  <a:lnTo>
                    <a:pt x="186" y="47"/>
                  </a:lnTo>
                  <a:lnTo>
                    <a:pt x="184" y="62"/>
                  </a:lnTo>
                  <a:lnTo>
                    <a:pt x="201" y="74"/>
                  </a:lnTo>
                  <a:lnTo>
                    <a:pt x="208" y="72"/>
                  </a:lnTo>
                  <a:lnTo>
                    <a:pt x="218" y="74"/>
                  </a:lnTo>
                  <a:lnTo>
                    <a:pt x="223" y="80"/>
                  </a:lnTo>
                  <a:lnTo>
                    <a:pt x="236" y="79"/>
                  </a:lnTo>
                  <a:lnTo>
                    <a:pt x="249" y="80"/>
                  </a:lnTo>
                  <a:lnTo>
                    <a:pt x="254" y="85"/>
                  </a:lnTo>
                  <a:lnTo>
                    <a:pt x="254" y="90"/>
                  </a:lnTo>
                  <a:lnTo>
                    <a:pt x="275" y="90"/>
                  </a:lnTo>
                  <a:lnTo>
                    <a:pt x="283" y="80"/>
                  </a:lnTo>
                  <a:lnTo>
                    <a:pt x="315" y="79"/>
                  </a:lnTo>
                  <a:lnTo>
                    <a:pt x="335" y="85"/>
                  </a:lnTo>
                  <a:lnTo>
                    <a:pt x="340" y="85"/>
                  </a:lnTo>
                  <a:lnTo>
                    <a:pt x="337" y="92"/>
                  </a:lnTo>
                  <a:lnTo>
                    <a:pt x="343" y="97"/>
                  </a:lnTo>
                  <a:lnTo>
                    <a:pt x="347" y="95"/>
                  </a:lnTo>
                  <a:lnTo>
                    <a:pt x="350" y="99"/>
                  </a:lnTo>
                  <a:lnTo>
                    <a:pt x="353" y="114"/>
                  </a:lnTo>
                  <a:lnTo>
                    <a:pt x="362" y="119"/>
                  </a:lnTo>
                  <a:lnTo>
                    <a:pt x="370" y="107"/>
                  </a:lnTo>
                  <a:lnTo>
                    <a:pt x="375" y="105"/>
                  </a:lnTo>
                  <a:lnTo>
                    <a:pt x="383" y="107"/>
                  </a:lnTo>
                  <a:lnTo>
                    <a:pt x="388" y="119"/>
                  </a:lnTo>
                  <a:lnTo>
                    <a:pt x="405" y="122"/>
                  </a:lnTo>
                  <a:lnTo>
                    <a:pt x="410" y="129"/>
                  </a:lnTo>
                  <a:lnTo>
                    <a:pt x="419" y="136"/>
                  </a:lnTo>
                  <a:lnTo>
                    <a:pt x="430" y="136"/>
                  </a:lnTo>
                  <a:lnTo>
                    <a:pt x="442" y="132"/>
                  </a:lnTo>
                  <a:lnTo>
                    <a:pt x="470" y="112"/>
                  </a:lnTo>
                  <a:lnTo>
                    <a:pt x="474" y="115"/>
                  </a:lnTo>
                  <a:lnTo>
                    <a:pt x="482" y="125"/>
                  </a:lnTo>
                  <a:lnTo>
                    <a:pt x="526" y="124"/>
                  </a:lnTo>
                  <a:lnTo>
                    <a:pt x="532" y="125"/>
                  </a:lnTo>
                  <a:lnTo>
                    <a:pt x="537" y="129"/>
                  </a:lnTo>
                  <a:lnTo>
                    <a:pt x="549" y="137"/>
                  </a:lnTo>
                  <a:lnTo>
                    <a:pt x="558" y="132"/>
                  </a:lnTo>
                  <a:lnTo>
                    <a:pt x="578" y="132"/>
                  </a:lnTo>
                  <a:lnTo>
                    <a:pt x="566" y="142"/>
                  </a:lnTo>
                  <a:lnTo>
                    <a:pt x="541" y="157"/>
                  </a:lnTo>
                  <a:lnTo>
                    <a:pt x="527" y="161"/>
                  </a:lnTo>
                  <a:lnTo>
                    <a:pt x="516" y="164"/>
                  </a:lnTo>
                  <a:lnTo>
                    <a:pt x="506" y="176"/>
                  </a:lnTo>
                  <a:lnTo>
                    <a:pt x="482" y="186"/>
                  </a:lnTo>
                  <a:lnTo>
                    <a:pt x="474" y="193"/>
                  </a:lnTo>
                  <a:lnTo>
                    <a:pt x="437" y="233"/>
                  </a:lnTo>
                  <a:lnTo>
                    <a:pt x="385" y="281"/>
                  </a:lnTo>
                  <a:lnTo>
                    <a:pt x="378" y="288"/>
                  </a:lnTo>
                  <a:lnTo>
                    <a:pt x="373" y="293"/>
                  </a:lnTo>
                  <a:lnTo>
                    <a:pt x="375" y="353"/>
                  </a:lnTo>
                  <a:lnTo>
                    <a:pt x="370" y="360"/>
                  </a:lnTo>
                  <a:lnTo>
                    <a:pt x="363" y="363"/>
                  </a:lnTo>
                  <a:lnTo>
                    <a:pt x="340" y="382"/>
                  </a:lnTo>
                  <a:lnTo>
                    <a:pt x="340" y="392"/>
                  </a:lnTo>
                  <a:lnTo>
                    <a:pt x="337" y="394"/>
                  </a:lnTo>
                  <a:lnTo>
                    <a:pt x="330" y="410"/>
                  </a:lnTo>
                  <a:lnTo>
                    <a:pt x="343" y="417"/>
                  </a:lnTo>
                  <a:lnTo>
                    <a:pt x="350" y="430"/>
                  </a:lnTo>
                  <a:lnTo>
                    <a:pt x="343" y="444"/>
                  </a:lnTo>
                  <a:lnTo>
                    <a:pt x="345" y="454"/>
                  </a:lnTo>
                  <a:lnTo>
                    <a:pt x="343" y="472"/>
                  </a:lnTo>
                  <a:lnTo>
                    <a:pt x="343" y="503"/>
                  </a:lnTo>
                  <a:lnTo>
                    <a:pt x="347" y="508"/>
                  </a:lnTo>
                  <a:lnTo>
                    <a:pt x="355" y="514"/>
                  </a:lnTo>
                  <a:lnTo>
                    <a:pt x="357" y="519"/>
                  </a:lnTo>
                  <a:lnTo>
                    <a:pt x="378" y="523"/>
                  </a:lnTo>
                  <a:lnTo>
                    <a:pt x="382" y="526"/>
                  </a:lnTo>
                  <a:lnTo>
                    <a:pt x="382" y="531"/>
                  </a:lnTo>
                  <a:lnTo>
                    <a:pt x="388" y="534"/>
                  </a:lnTo>
                  <a:lnTo>
                    <a:pt x="412" y="544"/>
                  </a:lnTo>
                  <a:lnTo>
                    <a:pt x="420" y="561"/>
                  </a:lnTo>
                  <a:lnTo>
                    <a:pt x="442" y="578"/>
                  </a:lnTo>
                  <a:lnTo>
                    <a:pt x="467" y="595"/>
                  </a:lnTo>
                  <a:lnTo>
                    <a:pt x="470" y="601"/>
                  </a:lnTo>
                  <a:lnTo>
                    <a:pt x="469" y="615"/>
                  </a:lnTo>
                  <a:lnTo>
                    <a:pt x="472" y="635"/>
                  </a:lnTo>
                  <a:lnTo>
                    <a:pt x="57" y="648"/>
                  </a:lnTo>
                  <a:close/>
                </a:path>
              </a:pathLst>
            </a:custGeom>
            <a:solidFill>
              <a:srgbClr val="94A545"/>
            </a:solidFill>
            <a:ln w="7">
              <a:solidFill>
                <a:srgbClr val="FFFFFF"/>
              </a:solidFill>
              <a:prstDash val="solid"/>
              <a:round/>
              <a:headEnd/>
              <a:tailEnd/>
            </a:ln>
          </p:spPr>
          <p:txBody>
            <a:bodyPr/>
            <a:lstStyle/>
            <a:p>
              <a:pPr eaLnBrk="1" fontAlgn="auto" hangingPunct="1">
                <a:spcBef>
                  <a:spcPts val="0"/>
                </a:spcBef>
                <a:spcAft>
                  <a:spcPts val="0"/>
                </a:spcAft>
                <a:defRPr/>
              </a:pPr>
              <a:endParaRPr lang="en-US" b="1" dirty="0">
                <a:latin typeface="+mn-lt"/>
              </a:endParaRPr>
            </a:p>
          </p:txBody>
        </p:sp>
        <p:sp>
          <p:nvSpPr>
            <p:cNvPr id="19" name="Freeform 47">
              <a:extLst>
                <a:ext uri="{FF2B5EF4-FFF2-40B4-BE49-F238E27FC236}">
                  <a16:creationId xmlns:a16="http://schemas.microsoft.com/office/drawing/2014/main" id="{2FE47FBF-23B3-4FF5-83B6-1FA033E846A1}"/>
                </a:ext>
              </a:extLst>
            </p:cNvPr>
            <p:cNvSpPr>
              <a:spLocks/>
            </p:cNvSpPr>
            <p:nvPr/>
          </p:nvSpPr>
          <p:spPr bwMode="auto">
            <a:xfrm>
              <a:off x="5172896" y="1850618"/>
              <a:ext cx="736673" cy="783092"/>
            </a:xfrm>
            <a:custGeom>
              <a:avLst/>
              <a:gdLst/>
              <a:ahLst/>
              <a:cxnLst>
                <a:cxn ang="0">
                  <a:pos x="194" y="482"/>
                </a:cxn>
                <a:cxn ang="0">
                  <a:pos x="161" y="466"/>
                </a:cxn>
                <a:cxn ang="0">
                  <a:pos x="149" y="422"/>
                </a:cxn>
                <a:cxn ang="0">
                  <a:pos x="156" y="405"/>
                </a:cxn>
                <a:cxn ang="0">
                  <a:pos x="142" y="382"/>
                </a:cxn>
                <a:cxn ang="0">
                  <a:pos x="140" y="348"/>
                </a:cxn>
                <a:cxn ang="0">
                  <a:pos x="112" y="325"/>
                </a:cxn>
                <a:cxn ang="0">
                  <a:pos x="82" y="291"/>
                </a:cxn>
                <a:cxn ang="0">
                  <a:pos x="52" y="278"/>
                </a:cxn>
                <a:cxn ang="0">
                  <a:pos x="48" y="270"/>
                </a:cxn>
                <a:cxn ang="0">
                  <a:pos x="25" y="261"/>
                </a:cxn>
                <a:cxn ang="0">
                  <a:pos x="13" y="250"/>
                </a:cxn>
                <a:cxn ang="0">
                  <a:pos x="15" y="201"/>
                </a:cxn>
                <a:cxn ang="0">
                  <a:pos x="20" y="177"/>
                </a:cxn>
                <a:cxn ang="0">
                  <a:pos x="0" y="157"/>
                </a:cxn>
                <a:cxn ang="0">
                  <a:pos x="10" y="139"/>
                </a:cxn>
                <a:cxn ang="0">
                  <a:pos x="33" y="110"/>
                </a:cxn>
                <a:cxn ang="0">
                  <a:pos x="45" y="100"/>
                </a:cxn>
                <a:cxn ang="0">
                  <a:pos x="48" y="35"/>
                </a:cxn>
                <a:cxn ang="0">
                  <a:pos x="63" y="32"/>
                </a:cxn>
                <a:cxn ang="0">
                  <a:pos x="87" y="33"/>
                </a:cxn>
                <a:cxn ang="0">
                  <a:pos x="146" y="2"/>
                </a:cxn>
                <a:cxn ang="0">
                  <a:pos x="156" y="5"/>
                </a:cxn>
                <a:cxn ang="0">
                  <a:pos x="152" y="18"/>
                </a:cxn>
                <a:cxn ang="0">
                  <a:pos x="147" y="38"/>
                </a:cxn>
                <a:cxn ang="0">
                  <a:pos x="171" y="32"/>
                </a:cxn>
                <a:cxn ang="0">
                  <a:pos x="187" y="38"/>
                </a:cxn>
                <a:cxn ang="0">
                  <a:pos x="204" y="47"/>
                </a:cxn>
                <a:cxn ang="0">
                  <a:pos x="213" y="64"/>
                </a:cxn>
                <a:cxn ang="0">
                  <a:pos x="290" y="82"/>
                </a:cxn>
                <a:cxn ang="0">
                  <a:pos x="315" y="94"/>
                </a:cxn>
                <a:cxn ang="0">
                  <a:pos x="328" y="97"/>
                </a:cxn>
                <a:cxn ang="0">
                  <a:pos x="336" y="94"/>
                </a:cxn>
                <a:cxn ang="0">
                  <a:pos x="367" y="100"/>
                </a:cxn>
                <a:cxn ang="0">
                  <a:pos x="368" y="109"/>
                </a:cxn>
                <a:cxn ang="0">
                  <a:pos x="380" y="115"/>
                </a:cxn>
                <a:cxn ang="0">
                  <a:pos x="395" y="132"/>
                </a:cxn>
                <a:cxn ang="0">
                  <a:pos x="393" y="161"/>
                </a:cxn>
                <a:cxn ang="0">
                  <a:pos x="410" y="161"/>
                </a:cxn>
                <a:cxn ang="0">
                  <a:pos x="403" y="171"/>
                </a:cxn>
                <a:cxn ang="0">
                  <a:pos x="418" y="191"/>
                </a:cxn>
                <a:cxn ang="0">
                  <a:pos x="400" y="208"/>
                </a:cxn>
                <a:cxn ang="0">
                  <a:pos x="387" y="244"/>
                </a:cxn>
                <a:cxn ang="0">
                  <a:pos x="388" y="253"/>
                </a:cxn>
                <a:cxn ang="0">
                  <a:pos x="413" y="223"/>
                </a:cxn>
                <a:cxn ang="0">
                  <a:pos x="435" y="208"/>
                </a:cxn>
                <a:cxn ang="0">
                  <a:pos x="442" y="198"/>
                </a:cxn>
                <a:cxn ang="0">
                  <a:pos x="445" y="182"/>
                </a:cxn>
                <a:cxn ang="0">
                  <a:pos x="449" y="174"/>
                </a:cxn>
                <a:cxn ang="0">
                  <a:pos x="455" y="164"/>
                </a:cxn>
                <a:cxn ang="0">
                  <a:pos x="464" y="167"/>
                </a:cxn>
                <a:cxn ang="0">
                  <a:pos x="450" y="208"/>
                </a:cxn>
                <a:cxn ang="0">
                  <a:pos x="442" y="226"/>
                </a:cxn>
                <a:cxn ang="0">
                  <a:pos x="432" y="255"/>
                </a:cxn>
                <a:cxn ang="0">
                  <a:pos x="432" y="288"/>
                </a:cxn>
                <a:cxn ang="0">
                  <a:pos x="418" y="305"/>
                </a:cxn>
                <a:cxn ang="0">
                  <a:pos x="422" y="348"/>
                </a:cxn>
                <a:cxn ang="0">
                  <a:pos x="410" y="382"/>
                </a:cxn>
                <a:cxn ang="0">
                  <a:pos x="425" y="449"/>
                </a:cxn>
                <a:cxn ang="0">
                  <a:pos x="425" y="461"/>
                </a:cxn>
                <a:cxn ang="0">
                  <a:pos x="425" y="476"/>
                </a:cxn>
              </a:cxnLst>
              <a:rect l="0" t="0" r="r" b="b"/>
              <a:pathLst>
                <a:path w="464" h="493">
                  <a:moveTo>
                    <a:pt x="197" y="493"/>
                  </a:moveTo>
                  <a:lnTo>
                    <a:pt x="194" y="482"/>
                  </a:lnTo>
                  <a:lnTo>
                    <a:pt x="186" y="474"/>
                  </a:lnTo>
                  <a:lnTo>
                    <a:pt x="161" y="466"/>
                  </a:lnTo>
                  <a:lnTo>
                    <a:pt x="152" y="436"/>
                  </a:lnTo>
                  <a:lnTo>
                    <a:pt x="149" y="422"/>
                  </a:lnTo>
                  <a:lnTo>
                    <a:pt x="156" y="412"/>
                  </a:lnTo>
                  <a:lnTo>
                    <a:pt x="156" y="405"/>
                  </a:lnTo>
                  <a:lnTo>
                    <a:pt x="146" y="395"/>
                  </a:lnTo>
                  <a:lnTo>
                    <a:pt x="142" y="382"/>
                  </a:lnTo>
                  <a:lnTo>
                    <a:pt x="139" y="362"/>
                  </a:lnTo>
                  <a:lnTo>
                    <a:pt x="140" y="348"/>
                  </a:lnTo>
                  <a:lnTo>
                    <a:pt x="137" y="342"/>
                  </a:lnTo>
                  <a:lnTo>
                    <a:pt x="112" y="325"/>
                  </a:lnTo>
                  <a:lnTo>
                    <a:pt x="90" y="308"/>
                  </a:lnTo>
                  <a:lnTo>
                    <a:pt x="82" y="291"/>
                  </a:lnTo>
                  <a:lnTo>
                    <a:pt x="58" y="281"/>
                  </a:lnTo>
                  <a:lnTo>
                    <a:pt x="52" y="278"/>
                  </a:lnTo>
                  <a:lnTo>
                    <a:pt x="52" y="273"/>
                  </a:lnTo>
                  <a:lnTo>
                    <a:pt x="48" y="270"/>
                  </a:lnTo>
                  <a:lnTo>
                    <a:pt x="27" y="266"/>
                  </a:lnTo>
                  <a:lnTo>
                    <a:pt x="25" y="261"/>
                  </a:lnTo>
                  <a:lnTo>
                    <a:pt x="17" y="255"/>
                  </a:lnTo>
                  <a:lnTo>
                    <a:pt x="13" y="250"/>
                  </a:lnTo>
                  <a:lnTo>
                    <a:pt x="13" y="219"/>
                  </a:lnTo>
                  <a:lnTo>
                    <a:pt x="15" y="201"/>
                  </a:lnTo>
                  <a:lnTo>
                    <a:pt x="13" y="191"/>
                  </a:lnTo>
                  <a:lnTo>
                    <a:pt x="20" y="177"/>
                  </a:lnTo>
                  <a:lnTo>
                    <a:pt x="13" y="164"/>
                  </a:lnTo>
                  <a:lnTo>
                    <a:pt x="0" y="157"/>
                  </a:lnTo>
                  <a:lnTo>
                    <a:pt x="7" y="141"/>
                  </a:lnTo>
                  <a:lnTo>
                    <a:pt x="10" y="139"/>
                  </a:lnTo>
                  <a:lnTo>
                    <a:pt x="10" y="129"/>
                  </a:lnTo>
                  <a:lnTo>
                    <a:pt x="33" y="110"/>
                  </a:lnTo>
                  <a:lnTo>
                    <a:pt x="40" y="107"/>
                  </a:lnTo>
                  <a:lnTo>
                    <a:pt x="45" y="100"/>
                  </a:lnTo>
                  <a:lnTo>
                    <a:pt x="43" y="40"/>
                  </a:lnTo>
                  <a:lnTo>
                    <a:pt x="48" y="35"/>
                  </a:lnTo>
                  <a:lnTo>
                    <a:pt x="55" y="28"/>
                  </a:lnTo>
                  <a:lnTo>
                    <a:pt x="63" y="32"/>
                  </a:lnTo>
                  <a:lnTo>
                    <a:pt x="74" y="33"/>
                  </a:lnTo>
                  <a:lnTo>
                    <a:pt x="87" y="33"/>
                  </a:lnTo>
                  <a:lnTo>
                    <a:pt x="107" y="20"/>
                  </a:lnTo>
                  <a:lnTo>
                    <a:pt x="146" y="2"/>
                  </a:lnTo>
                  <a:lnTo>
                    <a:pt x="152" y="0"/>
                  </a:lnTo>
                  <a:lnTo>
                    <a:pt x="156" y="5"/>
                  </a:lnTo>
                  <a:lnTo>
                    <a:pt x="156" y="13"/>
                  </a:lnTo>
                  <a:lnTo>
                    <a:pt x="152" y="18"/>
                  </a:lnTo>
                  <a:lnTo>
                    <a:pt x="152" y="23"/>
                  </a:lnTo>
                  <a:lnTo>
                    <a:pt x="147" y="38"/>
                  </a:lnTo>
                  <a:lnTo>
                    <a:pt x="162" y="32"/>
                  </a:lnTo>
                  <a:lnTo>
                    <a:pt x="171" y="32"/>
                  </a:lnTo>
                  <a:lnTo>
                    <a:pt x="179" y="40"/>
                  </a:lnTo>
                  <a:lnTo>
                    <a:pt x="187" y="38"/>
                  </a:lnTo>
                  <a:lnTo>
                    <a:pt x="192" y="45"/>
                  </a:lnTo>
                  <a:lnTo>
                    <a:pt x="204" y="47"/>
                  </a:lnTo>
                  <a:lnTo>
                    <a:pt x="209" y="52"/>
                  </a:lnTo>
                  <a:lnTo>
                    <a:pt x="213" y="64"/>
                  </a:lnTo>
                  <a:lnTo>
                    <a:pt x="218" y="67"/>
                  </a:lnTo>
                  <a:lnTo>
                    <a:pt x="290" y="82"/>
                  </a:lnTo>
                  <a:lnTo>
                    <a:pt x="300" y="82"/>
                  </a:lnTo>
                  <a:lnTo>
                    <a:pt x="315" y="94"/>
                  </a:lnTo>
                  <a:lnTo>
                    <a:pt x="325" y="94"/>
                  </a:lnTo>
                  <a:lnTo>
                    <a:pt x="328" y="97"/>
                  </a:lnTo>
                  <a:lnTo>
                    <a:pt x="331" y="94"/>
                  </a:lnTo>
                  <a:lnTo>
                    <a:pt x="336" y="94"/>
                  </a:lnTo>
                  <a:lnTo>
                    <a:pt x="355" y="97"/>
                  </a:lnTo>
                  <a:lnTo>
                    <a:pt x="367" y="100"/>
                  </a:lnTo>
                  <a:lnTo>
                    <a:pt x="370" y="105"/>
                  </a:lnTo>
                  <a:lnTo>
                    <a:pt x="368" y="109"/>
                  </a:lnTo>
                  <a:lnTo>
                    <a:pt x="368" y="112"/>
                  </a:lnTo>
                  <a:lnTo>
                    <a:pt x="380" y="115"/>
                  </a:lnTo>
                  <a:lnTo>
                    <a:pt x="393" y="122"/>
                  </a:lnTo>
                  <a:lnTo>
                    <a:pt x="395" y="132"/>
                  </a:lnTo>
                  <a:lnTo>
                    <a:pt x="392" y="161"/>
                  </a:lnTo>
                  <a:lnTo>
                    <a:pt x="393" y="161"/>
                  </a:lnTo>
                  <a:lnTo>
                    <a:pt x="408" y="159"/>
                  </a:lnTo>
                  <a:lnTo>
                    <a:pt x="410" y="161"/>
                  </a:lnTo>
                  <a:lnTo>
                    <a:pt x="408" y="166"/>
                  </a:lnTo>
                  <a:lnTo>
                    <a:pt x="403" y="171"/>
                  </a:lnTo>
                  <a:lnTo>
                    <a:pt x="407" y="184"/>
                  </a:lnTo>
                  <a:lnTo>
                    <a:pt x="418" y="191"/>
                  </a:lnTo>
                  <a:lnTo>
                    <a:pt x="417" y="193"/>
                  </a:lnTo>
                  <a:lnTo>
                    <a:pt x="400" y="208"/>
                  </a:lnTo>
                  <a:lnTo>
                    <a:pt x="390" y="229"/>
                  </a:lnTo>
                  <a:lnTo>
                    <a:pt x="387" y="244"/>
                  </a:lnTo>
                  <a:lnTo>
                    <a:pt x="385" y="251"/>
                  </a:lnTo>
                  <a:lnTo>
                    <a:pt x="388" y="253"/>
                  </a:lnTo>
                  <a:lnTo>
                    <a:pt x="400" y="248"/>
                  </a:lnTo>
                  <a:lnTo>
                    <a:pt x="413" y="223"/>
                  </a:lnTo>
                  <a:lnTo>
                    <a:pt x="427" y="213"/>
                  </a:lnTo>
                  <a:lnTo>
                    <a:pt x="435" y="208"/>
                  </a:lnTo>
                  <a:lnTo>
                    <a:pt x="437" y="203"/>
                  </a:lnTo>
                  <a:lnTo>
                    <a:pt x="442" y="198"/>
                  </a:lnTo>
                  <a:lnTo>
                    <a:pt x="445" y="191"/>
                  </a:lnTo>
                  <a:lnTo>
                    <a:pt x="445" y="182"/>
                  </a:lnTo>
                  <a:lnTo>
                    <a:pt x="445" y="176"/>
                  </a:lnTo>
                  <a:lnTo>
                    <a:pt x="449" y="174"/>
                  </a:lnTo>
                  <a:lnTo>
                    <a:pt x="452" y="167"/>
                  </a:lnTo>
                  <a:lnTo>
                    <a:pt x="455" y="164"/>
                  </a:lnTo>
                  <a:lnTo>
                    <a:pt x="460" y="162"/>
                  </a:lnTo>
                  <a:lnTo>
                    <a:pt x="464" y="167"/>
                  </a:lnTo>
                  <a:lnTo>
                    <a:pt x="462" y="181"/>
                  </a:lnTo>
                  <a:lnTo>
                    <a:pt x="450" y="208"/>
                  </a:lnTo>
                  <a:lnTo>
                    <a:pt x="445" y="216"/>
                  </a:lnTo>
                  <a:lnTo>
                    <a:pt x="442" y="226"/>
                  </a:lnTo>
                  <a:lnTo>
                    <a:pt x="442" y="231"/>
                  </a:lnTo>
                  <a:lnTo>
                    <a:pt x="432" y="255"/>
                  </a:lnTo>
                  <a:lnTo>
                    <a:pt x="432" y="275"/>
                  </a:lnTo>
                  <a:lnTo>
                    <a:pt x="432" y="288"/>
                  </a:lnTo>
                  <a:lnTo>
                    <a:pt x="420" y="298"/>
                  </a:lnTo>
                  <a:lnTo>
                    <a:pt x="418" y="305"/>
                  </a:lnTo>
                  <a:lnTo>
                    <a:pt x="422" y="322"/>
                  </a:lnTo>
                  <a:lnTo>
                    <a:pt x="422" y="348"/>
                  </a:lnTo>
                  <a:lnTo>
                    <a:pt x="418" y="353"/>
                  </a:lnTo>
                  <a:lnTo>
                    <a:pt x="410" y="382"/>
                  </a:lnTo>
                  <a:lnTo>
                    <a:pt x="415" y="422"/>
                  </a:lnTo>
                  <a:lnTo>
                    <a:pt x="425" y="449"/>
                  </a:lnTo>
                  <a:lnTo>
                    <a:pt x="424" y="454"/>
                  </a:lnTo>
                  <a:lnTo>
                    <a:pt x="425" y="461"/>
                  </a:lnTo>
                  <a:lnTo>
                    <a:pt x="424" y="464"/>
                  </a:lnTo>
                  <a:lnTo>
                    <a:pt x="425" y="476"/>
                  </a:lnTo>
                  <a:lnTo>
                    <a:pt x="197" y="493"/>
                  </a:lnTo>
                  <a:close/>
                </a:path>
              </a:pathLst>
            </a:custGeom>
            <a:solidFill>
              <a:srgbClr val="94A545"/>
            </a:solidFill>
            <a:ln w="13">
              <a:solidFill>
                <a:srgbClr val="FFFFFF"/>
              </a:solidFill>
              <a:prstDash val="solid"/>
              <a:round/>
              <a:headEnd/>
              <a:tailEnd/>
            </a:ln>
          </p:spPr>
          <p:txBody>
            <a:bodyPr/>
            <a:lstStyle/>
            <a:p>
              <a:pPr eaLnBrk="1" fontAlgn="auto" hangingPunct="1">
                <a:spcBef>
                  <a:spcPts val="0"/>
                </a:spcBef>
                <a:spcAft>
                  <a:spcPts val="0"/>
                </a:spcAft>
                <a:defRPr/>
              </a:pPr>
              <a:endParaRPr lang="en-US" b="1" dirty="0">
                <a:latin typeface="+mn-lt"/>
              </a:endParaRPr>
            </a:p>
          </p:txBody>
        </p:sp>
        <p:sp>
          <p:nvSpPr>
            <p:cNvPr id="20" name="Freeform 49">
              <a:extLst>
                <a:ext uri="{FF2B5EF4-FFF2-40B4-BE49-F238E27FC236}">
                  <a16:creationId xmlns:a16="http://schemas.microsoft.com/office/drawing/2014/main" id="{AEFF73A0-3B12-4967-9AA3-DBEF1E255499}"/>
                </a:ext>
              </a:extLst>
            </p:cNvPr>
            <p:cNvSpPr>
              <a:spLocks/>
            </p:cNvSpPr>
            <p:nvPr/>
          </p:nvSpPr>
          <p:spPr bwMode="auto">
            <a:xfrm>
              <a:off x="5469871" y="1737166"/>
              <a:ext cx="849120" cy="416450"/>
            </a:xfrm>
            <a:custGeom>
              <a:avLst/>
              <a:gdLst/>
              <a:ahLst/>
              <a:cxnLst>
                <a:cxn ang="0">
                  <a:pos x="24" y="100"/>
                </a:cxn>
                <a:cxn ang="0">
                  <a:pos x="51" y="82"/>
                </a:cxn>
                <a:cxn ang="0">
                  <a:pos x="126" y="35"/>
                </a:cxn>
                <a:cxn ang="0">
                  <a:pos x="168" y="3"/>
                </a:cxn>
                <a:cxn ang="0">
                  <a:pos x="198" y="3"/>
                </a:cxn>
                <a:cxn ang="0">
                  <a:pos x="176" y="23"/>
                </a:cxn>
                <a:cxn ang="0">
                  <a:pos x="148" y="55"/>
                </a:cxn>
                <a:cxn ang="0">
                  <a:pos x="151" y="75"/>
                </a:cxn>
                <a:cxn ang="0">
                  <a:pos x="180" y="62"/>
                </a:cxn>
                <a:cxn ang="0">
                  <a:pos x="253" y="99"/>
                </a:cxn>
                <a:cxn ang="0">
                  <a:pos x="277" y="104"/>
                </a:cxn>
                <a:cxn ang="0">
                  <a:pos x="285" y="109"/>
                </a:cxn>
                <a:cxn ang="0">
                  <a:pos x="315" y="84"/>
                </a:cxn>
                <a:cxn ang="0">
                  <a:pos x="411" y="53"/>
                </a:cxn>
                <a:cxn ang="0">
                  <a:pos x="409" y="74"/>
                </a:cxn>
                <a:cxn ang="0">
                  <a:pos x="426" y="89"/>
                </a:cxn>
                <a:cxn ang="0">
                  <a:pos x="464" y="84"/>
                </a:cxn>
                <a:cxn ang="0">
                  <a:pos x="491" y="114"/>
                </a:cxn>
                <a:cxn ang="0">
                  <a:pos x="530" y="117"/>
                </a:cxn>
                <a:cxn ang="0">
                  <a:pos x="528" y="136"/>
                </a:cxn>
                <a:cxn ang="0">
                  <a:pos x="508" y="132"/>
                </a:cxn>
                <a:cxn ang="0">
                  <a:pos x="486" y="136"/>
                </a:cxn>
                <a:cxn ang="0">
                  <a:pos x="449" y="136"/>
                </a:cxn>
                <a:cxn ang="0">
                  <a:pos x="444" y="152"/>
                </a:cxn>
                <a:cxn ang="0">
                  <a:pos x="399" y="137"/>
                </a:cxn>
                <a:cxn ang="0">
                  <a:pos x="367" y="151"/>
                </a:cxn>
                <a:cxn ang="0">
                  <a:pos x="352" y="157"/>
                </a:cxn>
                <a:cxn ang="0">
                  <a:pos x="325" y="159"/>
                </a:cxn>
                <a:cxn ang="0">
                  <a:pos x="297" y="196"/>
                </a:cxn>
                <a:cxn ang="0">
                  <a:pos x="300" y="177"/>
                </a:cxn>
                <a:cxn ang="0">
                  <a:pos x="282" y="184"/>
                </a:cxn>
                <a:cxn ang="0">
                  <a:pos x="268" y="171"/>
                </a:cxn>
                <a:cxn ang="0">
                  <a:pos x="255" y="204"/>
                </a:cxn>
                <a:cxn ang="0">
                  <a:pos x="233" y="246"/>
                </a:cxn>
                <a:cxn ang="0">
                  <a:pos x="220" y="256"/>
                </a:cxn>
                <a:cxn ang="0">
                  <a:pos x="223" y="233"/>
                </a:cxn>
                <a:cxn ang="0">
                  <a:pos x="205" y="233"/>
                </a:cxn>
                <a:cxn ang="0">
                  <a:pos x="193" y="187"/>
                </a:cxn>
                <a:cxn ang="0">
                  <a:pos x="183" y="177"/>
                </a:cxn>
                <a:cxn ang="0">
                  <a:pos x="149" y="166"/>
                </a:cxn>
                <a:cxn ang="0">
                  <a:pos x="138" y="166"/>
                </a:cxn>
                <a:cxn ang="0">
                  <a:pos x="103" y="154"/>
                </a:cxn>
                <a:cxn ang="0">
                  <a:pos x="22" y="124"/>
                </a:cxn>
                <a:cxn ang="0">
                  <a:pos x="0" y="110"/>
                </a:cxn>
              </a:cxnLst>
              <a:rect l="0" t="0" r="r" b="b"/>
              <a:pathLst>
                <a:path w="535" h="263">
                  <a:moveTo>
                    <a:pt x="0" y="110"/>
                  </a:moveTo>
                  <a:lnTo>
                    <a:pt x="17" y="105"/>
                  </a:lnTo>
                  <a:lnTo>
                    <a:pt x="24" y="100"/>
                  </a:lnTo>
                  <a:lnTo>
                    <a:pt x="41" y="90"/>
                  </a:lnTo>
                  <a:lnTo>
                    <a:pt x="44" y="84"/>
                  </a:lnTo>
                  <a:lnTo>
                    <a:pt x="51" y="82"/>
                  </a:lnTo>
                  <a:lnTo>
                    <a:pt x="81" y="72"/>
                  </a:lnTo>
                  <a:lnTo>
                    <a:pt x="101" y="60"/>
                  </a:lnTo>
                  <a:lnTo>
                    <a:pt x="126" y="35"/>
                  </a:lnTo>
                  <a:lnTo>
                    <a:pt x="134" y="33"/>
                  </a:lnTo>
                  <a:lnTo>
                    <a:pt x="154" y="10"/>
                  </a:lnTo>
                  <a:lnTo>
                    <a:pt x="168" y="3"/>
                  </a:lnTo>
                  <a:lnTo>
                    <a:pt x="191" y="0"/>
                  </a:lnTo>
                  <a:lnTo>
                    <a:pt x="196" y="1"/>
                  </a:lnTo>
                  <a:lnTo>
                    <a:pt x="198" y="3"/>
                  </a:lnTo>
                  <a:lnTo>
                    <a:pt x="185" y="12"/>
                  </a:lnTo>
                  <a:lnTo>
                    <a:pt x="181" y="13"/>
                  </a:lnTo>
                  <a:lnTo>
                    <a:pt x="176" y="23"/>
                  </a:lnTo>
                  <a:lnTo>
                    <a:pt x="159" y="42"/>
                  </a:lnTo>
                  <a:lnTo>
                    <a:pt x="153" y="48"/>
                  </a:lnTo>
                  <a:lnTo>
                    <a:pt x="148" y="55"/>
                  </a:lnTo>
                  <a:lnTo>
                    <a:pt x="144" y="70"/>
                  </a:lnTo>
                  <a:lnTo>
                    <a:pt x="148" y="80"/>
                  </a:lnTo>
                  <a:lnTo>
                    <a:pt x="151" y="75"/>
                  </a:lnTo>
                  <a:lnTo>
                    <a:pt x="164" y="63"/>
                  </a:lnTo>
                  <a:lnTo>
                    <a:pt x="175" y="63"/>
                  </a:lnTo>
                  <a:lnTo>
                    <a:pt x="180" y="62"/>
                  </a:lnTo>
                  <a:lnTo>
                    <a:pt x="210" y="75"/>
                  </a:lnTo>
                  <a:lnTo>
                    <a:pt x="235" y="102"/>
                  </a:lnTo>
                  <a:lnTo>
                    <a:pt x="253" y="99"/>
                  </a:lnTo>
                  <a:lnTo>
                    <a:pt x="263" y="100"/>
                  </a:lnTo>
                  <a:lnTo>
                    <a:pt x="270" y="104"/>
                  </a:lnTo>
                  <a:lnTo>
                    <a:pt x="277" y="104"/>
                  </a:lnTo>
                  <a:lnTo>
                    <a:pt x="278" y="104"/>
                  </a:lnTo>
                  <a:lnTo>
                    <a:pt x="285" y="105"/>
                  </a:lnTo>
                  <a:lnTo>
                    <a:pt x="285" y="109"/>
                  </a:lnTo>
                  <a:lnTo>
                    <a:pt x="290" y="105"/>
                  </a:lnTo>
                  <a:lnTo>
                    <a:pt x="293" y="99"/>
                  </a:lnTo>
                  <a:lnTo>
                    <a:pt x="315" y="84"/>
                  </a:lnTo>
                  <a:lnTo>
                    <a:pt x="384" y="65"/>
                  </a:lnTo>
                  <a:lnTo>
                    <a:pt x="402" y="55"/>
                  </a:lnTo>
                  <a:lnTo>
                    <a:pt x="411" y="53"/>
                  </a:lnTo>
                  <a:lnTo>
                    <a:pt x="414" y="57"/>
                  </a:lnTo>
                  <a:lnTo>
                    <a:pt x="409" y="67"/>
                  </a:lnTo>
                  <a:lnTo>
                    <a:pt x="409" y="74"/>
                  </a:lnTo>
                  <a:lnTo>
                    <a:pt x="417" y="89"/>
                  </a:lnTo>
                  <a:lnTo>
                    <a:pt x="422" y="90"/>
                  </a:lnTo>
                  <a:lnTo>
                    <a:pt x="426" y="89"/>
                  </a:lnTo>
                  <a:lnTo>
                    <a:pt x="437" y="89"/>
                  </a:lnTo>
                  <a:lnTo>
                    <a:pt x="442" y="87"/>
                  </a:lnTo>
                  <a:lnTo>
                    <a:pt x="464" y="84"/>
                  </a:lnTo>
                  <a:lnTo>
                    <a:pt x="474" y="90"/>
                  </a:lnTo>
                  <a:lnTo>
                    <a:pt x="483" y="107"/>
                  </a:lnTo>
                  <a:lnTo>
                    <a:pt x="491" y="114"/>
                  </a:lnTo>
                  <a:lnTo>
                    <a:pt x="506" y="122"/>
                  </a:lnTo>
                  <a:lnTo>
                    <a:pt x="525" y="117"/>
                  </a:lnTo>
                  <a:lnTo>
                    <a:pt x="530" y="117"/>
                  </a:lnTo>
                  <a:lnTo>
                    <a:pt x="533" y="122"/>
                  </a:lnTo>
                  <a:lnTo>
                    <a:pt x="535" y="129"/>
                  </a:lnTo>
                  <a:lnTo>
                    <a:pt x="528" y="136"/>
                  </a:lnTo>
                  <a:lnTo>
                    <a:pt x="516" y="136"/>
                  </a:lnTo>
                  <a:lnTo>
                    <a:pt x="509" y="136"/>
                  </a:lnTo>
                  <a:lnTo>
                    <a:pt x="508" y="132"/>
                  </a:lnTo>
                  <a:lnTo>
                    <a:pt x="504" y="132"/>
                  </a:lnTo>
                  <a:lnTo>
                    <a:pt x="494" y="137"/>
                  </a:lnTo>
                  <a:lnTo>
                    <a:pt x="486" y="136"/>
                  </a:lnTo>
                  <a:lnTo>
                    <a:pt x="479" y="134"/>
                  </a:lnTo>
                  <a:lnTo>
                    <a:pt x="461" y="139"/>
                  </a:lnTo>
                  <a:lnTo>
                    <a:pt x="449" y="136"/>
                  </a:lnTo>
                  <a:lnTo>
                    <a:pt x="444" y="139"/>
                  </a:lnTo>
                  <a:lnTo>
                    <a:pt x="448" y="149"/>
                  </a:lnTo>
                  <a:lnTo>
                    <a:pt x="444" y="152"/>
                  </a:lnTo>
                  <a:lnTo>
                    <a:pt x="439" y="151"/>
                  </a:lnTo>
                  <a:lnTo>
                    <a:pt x="427" y="141"/>
                  </a:lnTo>
                  <a:lnTo>
                    <a:pt x="399" y="137"/>
                  </a:lnTo>
                  <a:lnTo>
                    <a:pt x="394" y="139"/>
                  </a:lnTo>
                  <a:lnTo>
                    <a:pt x="387" y="136"/>
                  </a:lnTo>
                  <a:lnTo>
                    <a:pt x="367" y="151"/>
                  </a:lnTo>
                  <a:lnTo>
                    <a:pt x="362" y="151"/>
                  </a:lnTo>
                  <a:lnTo>
                    <a:pt x="355" y="154"/>
                  </a:lnTo>
                  <a:lnTo>
                    <a:pt x="352" y="157"/>
                  </a:lnTo>
                  <a:lnTo>
                    <a:pt x="347" y="159"/>
                  </a:lnTo>
                  <a:lnTo>
                    <a:pt x="337" y="157"/>
                  </a:lnTo>
                  <a:lnTo>
                    <a:pt x="325" y="159"/>
                  </a:lnTo>
                  <a:lnTo>
                    <a:pt x="324" y="169"/>
                  </a:lnTo>
                  <a:lnTo>
                    <a:pt x="320" y="174"/>
                  </a:lnTo>
                  <a:lnTo>
                    <a:pt x="297" y="196"/>
                  </a:lnTo>
                  <a:lnTo>
                    <a:pt x="292" y="194"/>
                  </a:lnTo>
                  <a:lnTo>
                    <a:pt x="290" y="191"/>
                  </a:lnTo>
                  <a:lnTo>
                    <a:pt x="300" y="177"/>
                  </a:lnTo>
                  <a:lnTo>
                    <a:pt x="300" y="169"/>
                  </a:lnTo>
                  <a:lnTo>
                    <a:pt x="287" y="171"/>
                  </a:lnTo>
                  <a:lnTo>
                    <a:pt x="282" y="184"/>
                  </a:lnTo>
                  <a:lnTo>
                    <a:pt x="277" y="189"/>
                  </a:lnTo>
                  <a:lnTo>
                    <a:pt x="272" y="182"/>
                  </a:lnTo>
                  <a:lnTo>
                    <a:pt x="268" y="171"/>
                  </a:lnTo>
                  <a:lnTo>
                    <a:pt x="267" y="172"/>
                  </a:lnTo>
                  <a:lnTo>
                    <a:pt x="263" y="187"/>
                  </a:lnTo>
                  <a:lnTo>
                    <a:pt x="255" y="204"/>
                  </a:lnTo>
                  <a:lnTo>
                    <a:pt x="250" y="219"/>
                  </a:lnTo>
                  <a:lnTo>
                    <a:pt x="245" y="229"/>
                  </a:lnTo>
                  <a:lnTo>
                    <a:pt x="233" y="246"/>
                  </a:lnTo>
                  <a:lnTo>
                    <a:pt x="233" y="258"/>
                  </a:lnTo>
                  <a:lnTo>
                    <a:pt x="231" y="263"/>
                  </a:lnTo>
                  <a:lnTo>
                    <a:pt x="220" y="256"/>
                  </a:lnTo>
                  <a:lnTo>
                    <a:pt x="216" y="243"/>
                  </a:lnTo>
                  <a:lnTo>
                    <a:pt x="221" y="238"/>
                  </a:lnTo>
                  <a:lnTo>
                    <a:pt x="223" y="233"/>
                  </a:lnTo>
                  <a:lnTo>
                    <a:pt x="221" y="231"/>
                  </a:lnTo>
                  <a:lnTo>
                    <a:pt x="206" y="233"/>
                  </a:lnTo>
                  <a:lnTo>
                    <a:pt x="205" y="233"/>
                  </a:lnTo>
                  <a:lnTo>
                    <a:pt x="208" y="204"/>
                  </a:lnTo>
                  <a:lnTo>
                    <a:pt x="206" y="194"/>
                  </a:lnTo>
                  <a:lnTo>
                    <a:pt x="193" y="187"/>
                  </a:lnTo>
                  <a:lnTo>
                    <a:pt x="181" y="184"/>
                  </a:lnTo>
                  <a:lnTo>
                    <a:pt x="181" y="181"/>
                  </a:lnTo>
                  <a:lnTo>
                    <a:pt x="183" y="177"/>
                  </a:lnTo>
                  <a:lnTo>
                    <a:pt x="180" y="172"/>
                  </a:lnTo>
                  <a:lnTo>
                    <a:pt x="168" y="169"/>
                  </a:lnTo>
                  <a:lnTo>
                    <a:pt x="149" y="166"/>
                  </a:lnTo>
                  <a:lnTo>
                    <a:pt x="144" y="166"/>
                  </a:lnTo>
                  <a:lnTo>
                    <a:pt x="141" y="169"/>
                  </a:lnTo>
                  <a:lnTo>
                    <a:pt x="138" y="166"/>
                  </a:lnTo>
                  <a:lnTo>
                    <a:pt x="128" y="166"/>
                  </a:lnTo>
                  <a:lnTo>
                    <a:pt x="113" y="154"/>
                  </a:lnTo>
                  <a:lnTo>
                    <a:pt x="103" y="154"/>
                  </a:lnTo>
                  <a:lnTo>
                    <a:pt x="31" y="139"/>
                  </a:lnTo>
                  <a:lnTo>
                    <a:pt x="26" y="136"/>
                  </a:lnTo>
                  <a:lnTo>
                    <a:pt x="22" y="124"/>
                  </a:lnTo>
                  <a:lnTo>
                    <a:pt x="17" y="119"/>
                  </a:lnTo>
                  <a:lnTo>
                    <a:pt x="5" y="117"/>
                  </a:lnTo>
                  <a:lnTo>
                    <a:pt x="0" y="110"/>
                  </a:lnTo>
                  <a:close/>
                </a:path>
              </a:pathLst>
            </a:custGeom>
            <a:solidFill>
              <a:srgbClr val="94A545"/>
            </a:solidFill>
            <a:ln w="13">
              <a:solidFill>
                <a:srgbClr val="FFFFFF"/>
              </a:solidFill>
              <a:prstDash val="solid"/>
              <a:round/>
              <a:headEnd/>
              <a:tailEnd/>
            </a:ln>
          </p:spPr>
          <p:txBody>
            <a:bodyPr/>
            <a:lstStyle/>
            <a:p>
              <a:pPr eaLnBrk="1" fontAlgn="auto" hangingPunct="1">
                <a:spcBef>
                  <a:spcPts val="0"/>
                </a:spcBef>
                <a:spcAft>
                  <a:spcPts val="0"/>
                </a:spcAft>
                <a:defRPr/>
              </a:pPr>
              <a:endParaRPr lang="en-US" b="1" dirty="0">
                <a:latin typeface="+mn-lt"/>
              </a:endParaRPr>
            </a:p>
          </p:txBody>
        </p:sp>
        <p:sp>
          <p:nvSpPr>
            <p:cNvPr id="21" name="Freeform 51">
              <a:extLst>
                <a:ext uri="{FF2B5EF4-FFF2-40B4-BE49-F238E27FC236}">
                  <a16:creationId xmlns:a16="http://schemas.microsoft.com/office/drawing/2014/main" id="{A9FD646A-34AB-4EB4-8BD8-9E52F0ECE4DD}"/>
                </a:ext>
              </a:extLst>
            </p:cNvPr>
            <p:cNvSpPr>
              <a:spLocks/>
            </p:cNvSpPr>
            <p:nvPr/>
          </p:nvSpPr>
          <p:spPr bwMode="auto">
            <a:xfrm>
              <a:off x="5393467" y="2606038"/>
              <a:ext cx="552143" cy="986475"/>
            </a:xfrm>
            <a:custGeom>
              <a:avLst/>
              <a:gdLst/>
              <a:ahLst/>
              <a:cxnLst>
                <a:cxn ang="0">
                  <a:pos x="58" y="17"/>
                </a:cxn>
                <a:cxn ang="0">
                  <a:pos x="79" y="33"/>
                </a:cxn>
                <a:cxn ang="0">
                  <a:pos x="95" y="53"/>
                </a:cxn>
                <a:cxn ang="0">
                  <a:pos x="100" y="82"/>
                </a:cxn>
                <a:cxn ang="0">
                  <a:pos x="89" y="99"/>
                </a:cxn>
                <a:cxn ang="0">
                  <a:pos x="74" y="124"/>
                </a:cxn>
                <a:cxn ang="0">
                  <a:pos x="57" y="132"/>
                </a:cxn>
                <a:cxn ang="0">
                  <a:pos x="32" y="139"/>
                </a:cxn>
                <a:cxn ang="0">
                  <a:pos x="28" y="159"/>
                </a:cxn>
                <a:cxn ang="0">
                  <a:pos x="40" y="177"/>
                </a:cxn>
                <a:cxn ang="0">
                  <a:pos x="27" y="221"/>
                </a:cxn>
                <a:cxn ang="0">
                  <a:pos x="8" y="238"/>
                </a:cxn>
                <a:cxn ang="0">
                  <a:pos x="3" y="256"/>
                </a:cxn>
                <a:cxn ang="0">
                  <a:pos x="0" y="273"/>
                </a:cxn>
                <a:cxn ang="0">
                  <a:pos x="7" y="311"/>
                </a:cxn>
                <a:cxn ang="0">
                  <a:pos x="33" y="348"/>
                </a:cxn>
                <a:cxn ang="0">
                  <a:pos x="65" y="375"/>
                </a:cxn>
                <a:cxn ang="0">
                  <a:pos x="85" y="419"/>
                </a:cxn>
                <a:cxn ang="0">
                  <a:pos x="99" y="407"/>
                </a:cxn>
                <a:cxn ang="0">
                  <a:pos x="124" y="424"/>
                </a:cxn>
                <a:cxn ang="0">
                  <a:pos x="120" y="454"/>
                </a:cxn>
                <a:cxn ang="0">
                  <a:pos x="102" y="479"/>
                </a:cxn>
                <a:cxn ang="0">
                  <a:pos x="122" y="506"/>
                </a:cxn>
                <a:cxn ang="0">
                  <a:pos x="159" y="526"/>
                </a:cxn>
                <a:cxn ang="0">
                  <a:pos x="189" y="566"/>
                </a:cxn>
                <a:cxn ang="0">
                  <a:pos x="196" y="580"/>
                </a:cxn>
                <a:cxn ang="0">
                  <a:pos x="189" y="591"/>
                </a:cxn>
                <a:cxn ang="0">
                  <a:pos x="209" y="620"/>
                </a:cxn>
                <a:cxn ang="0">
                  <a:pos x="218" y="615"/>
                </a:cxn>
                <a:cxn ang="0">
                  <a:pos x="224" y="598"/>
                </a:cxn>
                <a:cxn ang="0">
                  <a:pos x="249" y="596"/>
                </a:cxn>
                <a:cxn ang="0">
                  <a:pos x="271" y="608"/>
                </a:cxn>
                <a:cxn ang="0">
                  <a:pos x="278" y="581"/>
                </a:cxn>
                <a:cxn ang="0">
                  <a:pos x="283" y="566"/>
                </a:cxn>
                <a:cxn ang="0">
                  <a:pos x="311" y="556"/>
                </a:cxn>
                <a:cxn ang="0">
                  <a:pos x="303" y="541"/>
                </a:cxn>
                <a:cxn ang="0">
                  <a:pos x="308" y="529"/>
                </a:cxn>
                <a:cxn ang="0">
                  <a:pos x="310" y="523"/>
                </a:cxn>
                <a:cxn ang="0">
                  <a:pos x="310" y="514"/>
                </a:cxn>
                <a:cxn ang="0">
                  <a:pos x="313" y="477"/>
                </a:cxn>
                <a:cxn ang="0">
                  <a:pos x="335" y="447"/>
                </a:cxn>
                <a:cxn ang="0">
                  <a:pos x="348" y="419"/>
                </a:cxn>
                <a:cxn ang="0">
                  <a:pos x="335" y="373"/>
                </a:cxn>
                <a:cxn ang="0">
                  <a:pos x="336" y="352"/>
                </a:cxn>
                <a:cxn ang="0">
                  <a:pos x="318" y="85"/>
                </a:cxn>
                <a:cxn ang="0">
                  <a:pos x="310" y="75"/>
                </a:cxn>
                <a:cxn ang="0">
                  <a:pos x="301" y="43"/>
                </a:cxn>
                <a:cxn ang="0">
                  <a:pos x="286" y="20"/>
                </a:cxn>
              </a:cxnLst>
              <a:rect l="0" t="0" r="r" b="b"/>
              <a:pathLst>
                <a:path w="348" h="621">
                  <a:moveTo>
                    <a:pt x="286" y="0"/>
                  </a:moveTo>
                  <a:lnTo>
                    <a:pt x="58" y="17"/>
                  </a:lnTo>
                  <a:lnTo>
                    <a:pt x="62" y="22"/>
                  </a:lnTo>
                  <a:lnTo>
                    <a:pt x="79" y="33"/>
                  </a:lnTo>
                  <a:lnTo>
                    <a:pt x="80" y="43"/>
                  </a:lnTo>
                  <a:lnTo>
                    <a:pt x="95" y="53"/>
                  </a:lnTo>
                  <a:lnTo>
                    <a:pt x="100" y="72"/>
                  </a:lnTo>
                  <a:lnTo>
                    <a:pt x="100" y="82"/>
                  </a:lnTo>
                  <a:lnTo>
                    <a:pt x="95" y="94"/>
                  </a:lnTo>
                  <a:lnTo>
                    <a:pt x="89" y="99"/>
                  </a:lnTo>
                  <a:lnTo>
                    <a:pt x="89" y="109"/>
                  </a:lnTo>
                  <a:lnTo>
                    <a:pt x="74" y="124"/>
                  </a:lnTo>
                  <a:lnTo>
                    <a:pt x="62" y="129"/>
                  </a:lnTo>
                  <a:lnTo>
                    <a:pt x="57" y="132"/>
                  </a:lnTo>
                  <a:lnTo>
                    <a:pt x="40" y="134"/>
                  </a:lnTo>
                  <a:lnTo>
                    <a:pt x="32" y="139"/>
                  </a:lnTo>
                  <a:lnTo>
                    <a:pt x="27" y="151"/>
                  </a:lnTo>
                  <a:lnTo>
                    <a:pt x="28" y="159"/>
                  </a:lnTo>
                  <a:lnTo>
                    <a:pt x="38" y="171"/>
                  </a:lnTo>
                  <a:lnTo>
                    <a:pt x="40" y="177"/>
                  </a:lnTo>
                  <a:lnTo>
                    <a:pt x="38" y="194"/>
                  </a:lnTo>
                  <a:lnTo>
                    <a:pt x="27" y="221"/>
                  </a:lnTo>
                  <a:lnTo>
                    <a:pt x="13" y="229"/>
                  </a:lnTo>
                  <a:lnTo>
                    <a:pt x="8" y="238"/>
                  </a:lnTo>
                  <a:lnTo>
                    <a:pt x="10" y="246"/>
                  </a:lnTo>
                  <a:lnTo>
                    <a:pt x="3" y="256"/>
                  </a:lnTo>
                  <a:lnTo>
                    <a:pt x="3" y="259"/>
                  </a:lnTo>
                  <a:lnTo>
                    <a:pt x="0" y="273"/>
                  </a:lnTo>
                  <a:lnTo>
                    <a:pt x="1" y="293"/>
                  </a:lnTo>
                  <a:lnTo>
                    <a:pt x="7" y="311"/>
                  </a:lnTo>
                  <a:lnTo>
                    <a:pt x="8" y="318"/>
                  </a:lnTo>
                  <a:lnTo>
                    <a:pt x="33" y="348"/>
                  </a:lnTo>
                  <a:lnTo>
                    <a:pt x="58" y="368"/>
                  </a:lnTo>
                  <a:lnTo>
                    <a:pt x="65" y="375"/>
                  </a:lnTo>
                  <a:lnTo>
                    <a:pt x="80" y="415"/>
                  </a:lnTo>
                  <a:lnTo>
                    <a:pt x="85" y="419"/>
                  </a:lnTo>
                  <a:lnTo>
                    <a:pt x="92" y="410"/>
                  </a:lnTo>
                  <a:lnTo>
                    <a:pt x="99" y="407"/>
                  </a:lnTo>
                  <a:lnTo>
                    <a:pt x="120" y="417"/>
                  </a:lnTo>
                  <a:lnTo>
                    <a:pt x="124" y="424"/>
                  </a:lnTo>
                  <a:lnTo>
                    <a:pt x="119" y="439"/>
                  </a:lnTo>
                  <a:lnTo>
                    <a:pt x="120" y="454"/>
                  </a:lnTo>
                  <a:lnTo>
                    <a:pt x="105" y="472"/>
                  </a:lnTo>
                  <a:lnTo>
                    <a:pt x="102" y="479"/>
                  </a:lnTo>
                  <a:lnTo>
                    <a:pt x="109" y="492"/>
                  </a:lnTo>
                  <a:lnTo>
                    <a:pt x="122" y="506"/>
                  </a:lnTo>
                  <a:lnTo>
                    <a:pt x="147" y="521"/>
                  </a:lnTo>
                  <a:lnTo>
                    <a:pt x="159" y="526"/>
                  </a:lnTo>
                  <a:lnTo>
                    <a:pt x="184" y="548"/>
                  </a:lnTo>
                  <a:lnTo>
                    <a:pt x="189" y="566"/>
                  </a:lnTo>
                  <a:lnTo>
                    <a:pt x="196" y="576"/>
                  </a:lnTo>
                  <a:lnTo>
                    <a:pt x="196" y="580"/>
                  </a:lnTo>
                  <a:lnTo>
                    <a:pt x="189" y="586"/>
                  </a:lnTo>
                  <a:lnTo>
                    <a:pt x="189" y="591"/>
                  </a:lnTo>
                  <a:lnTo>
                    <a:pt x="206" y="621"/>
                  </a:lnTo>
                  <a:lnTo>
                    <a:pt x="209" y="620"/>
                  </a:lnTo>
                  <a:lnTo>
                    <a:pt x="211" y="615"/>
                  </a:lnTo>
                  <a:lnTo>
                    <a:pt x="218" y="615"/>
                  </a:lnTo>
                  <a:lnTo>
                    <a:pt x="219" y="618"/>
                  </a:lnTo>
                  <a:lnTo>
                    <a:pt x="224" y="598"/>
                  </a:lnTo>
                  <a:lnTo>
                    <a:pt x="234" y="593"/>
                  </a:lnTo>
                  <a:lnTo>
                    <a:pt x="249" y="596"/>
                  </a:lnTo>
                  <a:lnTo>
                    <a:pt x="259" y="601"/>
                  </a:lnTo>
                  <a:lnTo>
                    <a:pt x="271" y="608"/>
                  </a:lnTo>
                  <a:lnTo>
                    <a:pt x="283" y="603"/>
                  </a:lnTo>
                  <a:lnTo>
                    <a:pt x="278" y="581"/>
                  </a:lnTo>
                  <a:lnTo>
                    <a:pt x="276" y="569"/>
                  </a:lnTo>
                  <a:lnTo>
                    <a:pt x="283" y="566"/>
                  </a:lnTo>
                  <a:lnTo>
                    <a:pt x="310" y="558"/>
                  </a:lnTo>
                  <a:lnTo>
                    <a:pt x="311" y="556"/>
                  </a:lnTo>
                  <a:lnTo>
                    <a:pt x="303" y="544"/>
                  </a:lnTo>
                  <a:lnTo>
                    <a:pt x="303" y="541"/>
                  </a:lnTo>
                  <a:lnTo>
                    <a:pt x="306" y="539"/>
                  </a:lnTo>
                  <a:lnTo>
                    <a:pt x="308" y="529"/>
                  </a:lnTo>
                  <a:lnTo>
                    <a:pt x="311" y="524"/>
                  </a:lnTo>
                  <a:lnTo>
                    <a:pt x="310" y="523"/>
                  </a:lnTo>
                  <a:lnTo>
                    <a:pt x="310" y="519"/>
                  </a:lnTo>
                  <a:lnTo>
                    <a:pt x="310" y="514"/>
                  </a:lnTo>
                  <a:lnTo>
                    <a:pt x="313" y="494"/>
                  </a:lnTo>
                  <a:lnTo>
                    <a:pt x="313" y="477"/>
                  </a:lnTo>
                  <a:lnTo>
                    <a:pt x="328" y="464"/>
                  </a:lnTo>
                  <a:lnTo>
                    <a:pt x="335" y="447"/>
                  </a:lnTo>
                  <a:lnTo>
                    <a:pt x="336" y="440"/>
                  </a:lnTo>
                  <a:lnTo>
                    <a:pt x="348" y="419"/>
                  </a:lnTo>
                  <a:lnTo>
                    <a:pt x="345" y="394"/>
                  </a:lnTo>
                  <a:lnTo>
                    <a:pt x="335" y="373"/>
                  </a:lnTo>
                  <a:lnTo>
                    <a:pt x="338" y="360"/>
                  </a:lnTo>
                  <a:lnTo>
                    <a:pt x="336" y="352"/>
                  </a:lnTo>
                  <a:lnTo>
                    <a:pt x="340" y="347"/>
                  </a:lnTo>
                  <a:lnTo>
                    <a:pt x="318" y="85"/>
                  </a:lnTo>
                  <a:lnTo>
                    <a:pt x="313" y="82"/>
                  </a:lnTo>
                  <a:lnTo>
                    <a:pt x="310" y="75"/>
                  </a:lnTo>
                  <a:lnTo>
                    <a:pt x="305" y="50"/>
                  </a:lnTo>
                  <a:lnTo>
                    <a:pt x="301" y="43"/>
                  </a:lnTo>
                  <a:lnTo>
                    <a:pt x="295" y="37"/>
                  </a:lnTo>
                  <a:lnTo>
                    <a:pt x="286" y="20"/>
                  </a:lnTo>
                  <a:lnTo>
                    <a:pt x="286" y="0"/>
                  </a:lnTo>
                  <a:close/>
                </a:path>
              </a:pathLst>
            </a:custGeom>
            <a:solidFill>
              <a:srgbClr val="94A545"/>
            </a:solidFill>
            <a:ln w="13">
              <a:solidFill>
                <a:srgbClr val="FFFFFF"/>
              </a:solidFill>
              <a:prstDash val="solid"/>
              <a:round/>
              <a:headEnd/>
              <a:tailEnd/>
            </a:ln>
          </p:spPr>
          <p:txBody>
            <a:bodyPr/>
            <a:lstStyle/>
            <a:p>
              <a:pPr eaLnBrk="1" fontAlgn="auto" hangingPunct="1">
                <a:spcBef>
                  <a:spcPts val="0"/>
                </a:spcBef>
                <a:spcAft>
                  <a:spcPts val="0"/>
                </a:spcAft>
                <a:defRPr/>
              </a:pPr>
              <a:endParaRPr lang="en-US" b="1" dirty="0">
                <a:latin typeface="+mn-lt"/>
              </a:endParaRPr>
            </a:p>
          </p:txBody>
        </p:sp>
        <p:sp>
          <p:nvSpPr>
            <p:cNvPr id="22" name="Freeform 63">
              <a:extLst>
                <a:ext uri="{FF2B5EF4-FFF2-40B4-BE49-F238E27FC236}">
                  <a16:creationId xmlns:a16="http://schemas.microsoft.com/office/drawing/2014/main" id="{FA4B91ED-591D-488A-B508-8660C96D7A82}"/>
                </a:ext>
              </a:extLst>
            </p:cNvPr>
            <p:cNvSpPr>
              <a:spLocks/>
            </p:cNvSpPr>
            <p:nvPr/>
          </p:nvSpPr>
          <p:spPr bwMode="auto">
            <a:xfrm>
              <a:off x="5885060" y="2697353"/>
              <a:ext cx="419514" cy="741584"/>
            </a:xfrm>
            <a:custGeom>
              <a:avLst/>
              <a:gdLst/>
              <a:ahLst/>
              <a:cxnLst>
                <a:cxn ang="0">
                  <a:pos x="8" y="28"/>
                </a:cxn>
                <a:cxn ang="0">
                  <a:pos x="30" y="290"/>
                </a:cxn>
                <a:cxn ang="0">
                  <a:pos x="26" y="295"/>
                </a:cxn>
                <a:cxn ang="0">
                  <a:pos x="28" y="303"/>
                </a:cxn>
                <a:cxn ang="0">
                  <a:pos x="25" y="316"/>
                </a:cxn>
                <a:cxn ang="0">
                  <a:pos x="35" y="337"/>
                </a:cxn>
                <a:cxn ang="0">
                  <a:pos x="38" y="362"/>
                </a:cxn>
                <a:cxn ang="0">
                  <a:pos x="26" y="383"/>
                </a:cxn>
                <a:cxn ang="0">
                  <a:pos x="25" y="390"/>
                </a:cxn>
                <a:cxn ang="0">
                  <a:pos x="18" y="407"/>
                </a:cxn>
                <a:cxn ang="0">
                  <a:pos x="3" y="420"/>
                </a:cxn>
                <a:cxn ang="0">
                  <a:pos x="3" y="437"/>
                </a:cxn>
                <a:cxn ang="0">
                  <a:pos x="0" y="457"/>
                </a:cxn>
                <a:cxn ang="0">
                  <a:pos x="0" y="462"/>
                </a:cxn>
                <a:cxn ang="0">
                  <a:pos x="0" y="466"/>
                </a:cxn>
                <a:cxn ang="0">
                  <a:pos x="6" y="467"/>
                </a:cxn>
                <a:cxn ang="0">
                  <a:pos x="15" y="464"/>
                </a:cxn>
                <a:cxn ang="0">
                  <a:pos x="13" y="461"/>
                </a:cxn>
                <a:cxn ang="0">
                  <a:pos x="16" y="452"/>
                </a:cxn>
                <a:cxn ang="0">
                  <a:pos x="31" y="454"/>
                </a:cxn>
                <a:cxn ang="0">
                  <a:pos x="53" y="445"/>
                </a:cxn>
                <a:cxn ang="0">
                  <a:pos x="78" y="459"/>
                </a:cxn>
                <a:cxn ang="0">
                  <a:pos x="82" y="461"/>
                </a:cxn>
                <a:cxn ang="0">
                  <a:pos x="87" y="459"/>
                </a:cxn>
                <a:cxn ang="0">
                  <a:pos x="92" y="442"/>
                </a:cxn>
                <a:cxn ang="0">
                  <a:pos x="107" y="437"/>
                </a:cxn>
                <a:cxn ang="0">
                  <a:pos x="112" y="444"/>
                </a:cxn>
                <a:cxn ang="0">
                  <a:pos x="122" y="450"/>
                </a:cxn>
                <a:cxn ang="0">
                  <a:pos x="129" y="444"/>
                </a:cxn>
                <a:cxn ang="0">
                  <a:pos x="135" y="422"/>
                </a:cxn>
                <a:cxn ang="0">
                  <a:pos x="140" y="415"/>
                </a:cxn>
                <a:cxn ang="0">
                  <a:pos x="147" y="415"/>
                </a:cxn>
                <a:cxn ang="0">
                  <a:pos x="155" y="427"/>
                </a:cxn>
                <a:cxn ang="0">
                  <a:pos x="177" y="425"/>
                </a:cxn>
                <a:cxn ang="0">
                  <a:pos x="184" y="407"/>
                </a:cxn>
                <a:cxn ang="0">
                  <a:pos x="217" y="362"/>
                </a:cxn>
                <a:cxn ang="0">
                  <a:pos x="217" y="345"/>
                </a:cxn>
                <a:cxn ang="0">
                  <a:pos x="226" y="340"/>
                </a:cxn>
                <a:cxn ang="0">
                  <a:pos x="239" y="343"/>
                </a:cxn>
                <a:cxn ang="0">
                  <a:pos x="252" y="333"/>
                </a:cxn>
                <a:cxn ang="0">
                  <a:pos x="261" y="332"/>
                </a:cxn>
                <a:cxn ang="0">
                  <a:pos x="264" y="325"/>
                </a:cxn>
                <a:cxn ang="0">
                  <a:pos x="259" y="305"/>
                </a:cxn>
                <a:cxn ang="0">
                  <a:pos x="259" y="300"/>
                </a:cxn>
                <a:cxn ang="0">
                  <a:pos x="263" y="291"/>
                </a:cxn>
                <a:cxn ang="0">
                  <a:pos x="231" y="5"/>
                </a:cxn>
                <a:cxn ang="0">
                  <a:pos x="229" y="0"/>
                </a:cxn>
                <a:cxn ang="0">
                  <a:pos x="60" y="20"/>
                </a:cxn>
                <a:cxn ang="0">
                  <a:pos x="55" y="25"/>
                </a:cxn>
                <a:cxn ang="0">
                  <a:pos x="41" y="30"/>
                </a:cxn>
                <a:cxn ang="0">
                  <a:pos x="35" y="33"/>
                </a:cxn>
                <a:cxn ang="0">
                  <a:pos x="20" y="37"/>
                </a:cxn>
                <a:cxn ang="0">
                  <a:pos x="8" y="28"/>
                </a:cxn>
              </a:cxnLst>
              <a:rect l="0" t="0" r="r" b="b"/>
              <a:pathLst>
                <a:path w="264" h="467">
                  <a:moveTo>
                    <a:pt x="8" y="28"/>
                  </a:moveTo>
                  <a:lnTo>
                    <a:pt x="30" y="290"/>
                  </a:lnTo>
                  <a:lnTo>
                    <a:pt x="26" y="295"/>
                  </a:lnTo>
                  <a:lnTo>
                    <a:pt x="28" y="303"/>
                  </a:lnTo>
                  <a:lnTo>
                    <a:pt x="25" y="316"/>
                  </a:lnTo>
                  <a:lnTo>
                    <a:pt x="35" y="337"/>
                  </a:lnTo>
                  <a:lnTo>
                    <a:pt x="38" y="362"/>
                  </a:lnTo>
                  <a:lnTo>
                    <a:pt x="26" y="383"/>
                  </a:lnTo>
                  <a:lnTo>
                    <a:pt x="25" y="390"/>
                  </a:lnTo>
                  <a:lnTo>
                    <a:pt x="18" y="407"/>
                  </a:lnTo>
                  <a:lnTo>
                    <a:pt x="3" y="420"/>
                  </a:lnTo>
                  <a:lnTo>
                    <a:pt x="3" y="437"/>
                  </a:lnTo>
                  <a:lnTo>
                    <a:pt x="0" y="457"/>
                  </a:lnTo>
                  <a:lnTo>
                    <a:pt x="0" y="462"/>
                  </a:lnTo>
                  <a:lnTo>
                    <a:pt x="0" y="466"/>
                  </a:lnTo>
                  <a:lnTo>
                    <a:pt x="6" y="467"/>
                  </a:lnTo>
                  <a:lnTo>
                    <a:pt x="15" y="464"/>
                  </a:lnTo>
                  <a:lnTo>
                    <a:pt x="13" y="461"/>
                  </a:lnTo>
                  <a:lnTo>
                    <a:pt x="16" y="452"/>
                  </a:lnTo>
                  <a:lnTo>
                    <a:pt x="31" y="454"/>
                  </a:lnTo>
                  <a:lnTo>
                    <a:pt x="53" y="445"/>
                  </a:lnTo>
                  <a:lnTo>
                    <a:pt x="78" y="459"/>
                  </a:lnTo>
                  <a:lnTo>
                    <a:pt x="82" y="461"/>
                  </a:lnTo>
                  <a:lnTo>
                    <a:pt x="87" y="459"/>
                  </a:lnTo>
                  <a:lnTo>
                    <a:pt x="92" y="442"/>
                  </a:lnTo>
                  <a:lnTo>
                    <a:pt x="107" y="437"/>
                  </a:lnTo>
                  <a:lnTo>
                    <a:pt x="112" y="444"/>
                  </a:lnTo>
                  <a:lnTo>
                    <a:pt x="122" y="450"/>
                  </a:lnTo>
                  <a:lnTo>
                    <a:pt x="129" y="444"/>
                  </a:lnTo>
                  <a:lnTo>
                    <a:pt x="135" y="422"/>
                  </a:lnTo>
                  <a:lnTo>
                    <a:pt x="140" y="415"/>
                  </a:lnTo>
                  <a:lnTo>
                    <a:pt x="147" y="415"/>
                  </a:lnTo>
                  <a:lnTo>
                    <a:pt x="155" y="427"/>
                  </a:lnTo>
                  <a:lnTo>
                    <a:pt x="177" y="425"/>
                  </a:lnTo>
                  <a:lnTo>
                    <a:pt x="184" y="407"/>
                  </a:lnTo>
                  <a:lnTo>
                    <a:pt x="217" y="362"/>
                  </a:lnTo>
                  <a:lnTo>
                    <a:pt x="217" y="345"/>
                  </a:lnTo>
                  <a:lnTo>
                    <a:pt x="226" y="340"/>
                  </a:lnTo>
                  <a:lnTo>
                    <a:pt x="239" y="343"/>
                  </a:lnTo>
                  <a:lnTo>
                    <a:pt x="252" y="333"/>
                  </a:lnTo>
                  <a:lnTo>
                    <a:pt x="261" y="332"/>
                  </a:lnTo>
                  <a:lnTo>
                    <a:pt x="264" y="325"/>
                  </a:lnTo>
                  <a:lnTo>
                    <a:pt x="259" y="305"/>
                  </a:lnTo>
                  <a:lnTo>
                    <a:pt x="259" y="300"/>
                  </a:lnTo>
                  <a:lnTo>
                    <a:pt x="263" y="291"/>
                  </a:lnTo>
                  <a:lnTo>
                    <a:pt x="231" y="5"/>
                  </a:lnTo>
                  <a:lnTo>
                    <a:pt x="229" y="0"/>
                  </a:lnTo>
                  <a:lnTo>
                    <a:pt x="60" y="20"/>
                  </a:lnTo>
                  <a:lnTo>
                    <a:pt x="55" y="25"/>
                  </a:lnTo>
                  <a:lnTo>
                    <a:pt x="41" y="30"/>
                  </a:lnTo>
                  <a:lnTo>
                    <a:pt x="35" y="33"/>
                  </a:lnTo>
                  <a:lnTo>
                    <a:pt x="20" y="37"/>
                  </a:lnTo>
                  <a:lnTo>
                    <a:pt x="8" y="28"/>
                  </a:lnTo>
                  <a:close/>
                </a:path>
              </a:pathLst>
            </a:custGeom>
            <a:solidFill>
              <a:srgbClr val="94A545"/>
            </a:solidFill>
            <a:ln w="13">
              <a:solidFill>
                <a:srgbClr val="FFFFFF"/>
              </a:solidFill>
              <a:prstDash val="solid"/>
              <a:round/>
              <a:headEnd/>
              <a:tailEnd/>
            </a:ln>
          </p:spPr>
          <p:txBody>
            <a:bodyPr/>
            <a:lstStyle/>
            <a:p>
              <a:pPr eaLnBrk="1" fontAlgn="auto" hangingPunct="1">
                <a:spcBef>
                  <a:spcPts val="0"/>
                </a:spcBef>
                <a:spcAft>
                  <a:spcPts val="0"/>
                </a:spcAft>
                <a:defRPr/>
              </a:pPr>
              <a:endParaRPr lang="en-US" b="1" dirty="0">
                <a:latin typeface="+mn-lt"/>
              </a:endParaRPr>
            </a:p>
          </p:txBody>
        </p:sp>
        <p:sp>
          <p:nvSpPr>
            <p:cNvPr id="23" name="Freeform 64">
              <a:extLst>
                <a:ext uri="{FF2B5EF4-FFF2-40B4-BE49-F238E27FC236}">
                  <a16:creationId xmlns:a16="http://schemas.microsoft.com/office/drawing/2014/main" id="{C1DC0AB8-B960-48B7-91CB-AFA0AA202A08}"/>
                </a:ext>
              </a:extLst>
            </p:cNvPr>
            <p:cNvSpPr>
              <a:spLocks/>
            </p:cNvSpPr>
            <p:nvPr/>
          </p:nvSpPr>
          <p:spPr bwMode="auto">
            <a:xfrm>
              <a:off x="6252676" y="2588052"/>
              <a:ext cx="580976" cy="653038"/>
            </a:xfrm>
            <a:custGeom>
              <a:avLst/>
              <a:gdLst/>
              <a:ahLst/>
              <a:cxnLst>
                <a:cxn ang="0">
                  <a:pos x="32" y="360"/>
                </a:cxn>
                <a:cxn ang="0">
                  <a:pos x="48" y="365"/>
                </a:cxn>
                <a:cxn ang="0">
                  <a:pos x="62" y="359"/>
                </a:cxn>
                <a:cxn ang="0">
                  <a:pos x="85" y="387"/>
                </a:cxn>
                <a:cxn ang="0">
                  <a:pos x="117" y="392"/>
                </a:cxn>
                <a:cxn ang="0">
                  <a:pos x="142" y="395"/>
                </a:cxn>
                <a:cxn ang="0">
                  <a:pos x="164" y="401"/>
                </a:cxn>
                <a:cxn ang="0">
                  <a:pos x="177" y="395"/>
                </a:cxn>
                <a:cxn ang="0">
                  <a:pos x="187" y="387"/>
                </a:cxn>
                <a:cxn ang="0">
                  <a:pos x="201" y="387"/>
                </a:cxn>
                <a:cxn ang="0">
                  <a:pos x="219" y="402"/>
                </a:cxn>
                <a:cxn ang="0">
                  <a:pos x="232" y="412"/>
                </a:cxn>
                <a:cxn ang="0">
                  <a:pos x="253" y="397"/>
                </a:cxn>
                <a:cxn ang="0">
                  <a:pos x="261" y="380"/>
                </a:cxn>
                <a:cxn ang="0">
                  <a:pos x="268" y="342"/>
                </a:cxn>
                <a:cxn ang="0">
                  <a:pos x="281" y="354"/>
                </a:cxn>
                <a:cxn ang="0">
                  <a:pos x="288" y="328"/>
                </a:cxn>
                <a:cxn ang="0">
                  <a:pos x="304" y="303"/>
                </a:cxn>
                <a:cxn ang="0">
                  <a:pos x="311" y="292"/>
                </a:cxn>
                <a:cxn ang="0">
                  <a:pos x="330" y="290"/>
                </a:cxn>
                <a:cxn ang="0">
                  <a:pos x="346" y="266"/>
                </a:cxn>
                <a:cxn ang="0">
                  <a:pos x="360" y="256"/>
                </a:cxn>
                <a:cxn ang="0">
                  <a:pos x="356" y="238"/>
                </a:cxn>
                <a:cxn ang="0">
                  <a:pos x="360" y="220"/>
                </a:cxn>
                <a:cxn ang="0">
                  <a:pos x="350" y="171"/>
                </a:cxn>
                <a:cxn ang="0">
                  <a:pos x="358" y="151"/>
                </a:cxn>
                <a:cxn ang="0">
                  <a:pos x="366" y="146"/>
                </a:cxn>
                <a:cxn ang="0">
                  <a:pos x="299" y="22"/>
                </a:cxn>
                <a:cxn ang="0">
                  <a:pos x="274" y="39"/>
                </a:cxn>
                <a:cxn ang="0">
                  <a:pos x="243" y="69"/>
                </a:cxn>
                <a:cxn ang="0">
                  <a:pos x="222" y="69"/>
                </a:cxn>
                <a:cxn ang="0">
                  <a:pos x="194" y="87"/>
                </a:cxn>
                <a:cxn ang="0">
                  <a:pos x="171" y="80"/>
                </a:cxn>
                <a:cxn ang="0">
                  <a:pos x="160" y="80"/>
                </a:cxn>
                <a:cxn ang="0">
                  <a:pos x="162" y="74"/>
                </a:cxn>
                <a:cxn ang="0">
                  <a:pos x="124" y="62"/>
                </a:cxn>
                <a:cxn ang="0">
                  <a:pos x="107" y="64"/>
                </a:cxn>
                <a:cxn ang="0">
                  <a:pos x="0" y="74"/>
                </a:cxn>
              </a:cxnLst>
              <a:rect l="0" t="0" r="r" b="b"/>
              <a:pathLst>
                <a:path w="366" h="412">
                  <a:moveTo>
                    <a:pt x="0" y="74"/>
                  </a:moveTo>
                  <a:lnTo>
                    <a:pt x="32" y="360"/>
                  </a:lnTo>
                  <a:lnTo>
                    <a:pt x="38" y="360"/>
                  </a:lnTo>
                  <a:lnTo>
                    <a:pt x="48" y="365"/>
                  </a:lnTo>
                  <a:lnTo>
                    <a:pt x="53" y="365"/>
                  </a:lnTo>
                  <a:lnTo>
                    <a:pt x="62" y="359"/>
                  </a:lnTo>
                  <a:lnTo>
                    <a:pt x="80" y="372"/>
                  </a:lnTo>
                  <a:lnTo>
                    <a:pt x="85" y="387"/>
                  </a:lnTo>
                  <a:lnTo>
                    <a:pt x="99" y="394"/>
                  </a:lnTo>
                  <a:lnTo>
                    <a:pt x="117" y="392"/>
                  </a:lnTo>
                  <a:lnTo>
                    <a:pt x="135" y="404"/>
                  </a:lnTo>
                  <a:lnTo>
                    <a:pt x="142" y="395"/>
                  </a:lnTo>
                  <a:lnTo>
                    <a:pt x="147" y="394"/>
                  </a:lnTo>
                  <a:lnTo>
                    <a:pt x="164" y="401"/>
                  </a:lnTo>
                  <a:lnTo>
                    <a:pt x="176" y="399"/>
                  </a:lnTo>
                  <a:lnTo>
                    <a:pt x="177" y="395"/>
                  </a:lnTo>
                  <a:lnTo>
                    <a:pt x="184" y="392"/>
                  </a:lnTo>
                  <a:lnTo>
                    <a:pt x="187" y="387"/>
                  </a:lnTo>
                  <a:lnTo>
                    <a:pt x="197" y="380"/>
                  </a:lnTo>
                  <a:lnTo>
                    <a:pt x="201" y="387"/>
                  </a:lnTo>
                  <a:lnTo>
                    <a:pt x="211" y="399"/>
                  </a:lnTo>
                  <a:lnTo>
                    <a:pt x="219" y="402"/>
                  </a:lnTo>
                  <a:lnTo>
                    <a:pt x="229" y="409"/>
                  </a:lnTo>
                  <a:lnTo>
                    <a:pt x="232" y="412"/>
                  </a:lnTo>
                  <a:lnTo>
                    <a:pt x="244" y="411"/>
                  </a:lnTo>
                  <a:lnTo>
                    <a:pt x="253" y="397"/>
                  </a:lnTo>
                  <a:lnTo>
                    <a:pt x="258" y="392"/>
                  </a:lnTo>
                  <a:lnTo>
                    <a:pt x="261" y="380"/>
                  </a:lnTo>
                  <a:lnTo>
                    <a:pt x="258" y="367"/>
                  </a:lnTo>
                  <a:lnTo>
                    <a:pt x="268" y="342"/>
                  </a:lnTo>
                  <a:lnTo>
                    <a:pt x="274" y="342"/>
                  </a:lnTo>
                  <a:lnTo>
                    <a:pt x="281" y="354"/>
                  </a:lnTo>
                  <a:lnTo>
                    <a:pt x="291" y="344"/>
                  </a:lnTo>
                  <a:lnTo>
                    <a:pt x="288" y="328"/>
                  </a:lnTo>
                  <a:lnTo>
                    <a:pt x="296" y="310"/>
                  </a:lnTo>
                  <a:lnTo>
                    <a:pt x="304" y="303"/>
                  </a:lnTo>
                  <a:lnTo>
                    <a:pt x="304" y="298"/>
                  </a:lnTo>
                  <a:lnTo>
                    <a:pt x="311" y="292"/>
                  </a:lnTo>
                  <a:lnTo>
                    <a:pt x="320" y="293"/>
                  </a:lnTo>
                  <a:lnTo>
                    <a:pt x="330" y="290"/>
                  </a:lnTo>
                  <a:lnTo>
                    <a:pt x="330" y="287"/>
                  </a:lnTo>
                  <a:lnTo>
                    <a:pt x="346" y="266"/>
                  </a:lnTo>
                  <a:lnTo>
                    <a:pt x="350" y="265"/>
                  </a:lnTo>
                  <a:lnTo>
                    <a:pt x="360" y="256"/>
                  </a:lnTo>
                  <a:lnTo>
                    <a:pt x="358" y="243"/>
                  </a:lnTo>
                  <a:lnTo>
                    <a:pt x="356" y="238"/>
                  </a:lnTo>
                  <a:lnTo>
                    <a:pt x="356" y="230"/>
                  </a:lnTo>
                  <a:lnTo>
                    <a:pt x="360" y="220"/>
                  </a:lnTo>
                  <a:lnTo>
                    <a:pt x="366" y="179"/>
                  </a:lnTo>
                  <a:lnTo>
                    <a:pt x="350" y="171"/>
                  </a:lnTo>
                  <a:lnTo>
                    <a:pt x="361" y="161"/>
                  </a:lnTo>
                  <a:lnTo>
                    <a:pt x="358" y="151"/>
                  </a:lnTo>
                  <a:lnTo>
                    <a:pt x="363" y="144"/>
                  </a:lnTo>
                  <a:lnTo>
                    <a:pt x="366" y="146"/>
                  </a:lnTo>
                  <a:lnTo>
                    <a:pt x="341" y="0"/>
                  </a:lnTo>
                  <a:lnTo>
                    <a:pt x="299" y="22"/>
                  </a:lnTo>
                  <a:lnTo>
                    <a:pt x="281" y="32"/>
                  </a:lnTo>
                  <a:lnTo>
                    <a:pt x="274" y="39"/>
                  </a:lnTo>
                  <a:lnTo>
                    <a:pt x="249" y="64"/>
                  </a:lnTo>
                  <a:lnTo>
                    <a:pt x="243" y="69"/>
                  </a:lnTo>
                  <a:lnTo>
                    <a:pt x="236" y="69"/>
                  </a:lnTo>
                  <a:lnTo>
                    <a:pt x="222" y="69"/>
                  </a:lnTo>
                  <a:lnTo>
                    <a:pt x="214" y="70"/>
                  </a:lnTo>
                  <a:lnTo>
                    <a:pt x="194" y="87"/>
                  </a:lnTo>
                  <a:lnTo>
                    <a:pt x="187" y="85"/>
                  </a:lnTo>
                  <a:lnTo>
                    <a:pt x="171" y="80"/>
                  </a:lnTo>
                  <a:lnTo>
                    <a:pt x="167" y="82"/>
                  </a:lnTo>
                  <a:lnTo>
                    <a:pt x="160" y="80"/>
                  </a:lnTo>
                  <a:lnTo>
                    <a:pt x="166" y="74"/>
                  </a:lnTo>
                  <a:lnTo>
                    <a:pt x="162" y="74"/>
                  </a:lnTo>
                  <a:lnTo>
                    <a:pt x="149" y="72"/>
                  </a:lnTo>
                  <a:lnTo>
                    <a:pt x="124" y="62"/>
                  </a:lnTo>
                  <a:lnTo>
                    <a:pt x="119" y="60"/>
                  </a:lnTo>
                  <a:lnTo>
                    <a:pt x="107" y="64"/>
                  </a:lnTo>
                  <a:lnTo>
                    <a:pt x="107" y="59"/>
                  </a:lnTo>
                  <a:lnTo>
                    <a:pt x="0" y="74"/>
                  </a:lnTo>
                  <a:close/>
                </a:path>
              </a:pathLst>
            </a:custGeom>
            <a:solidFill>
              <a:srgbClr val="94A545"/>
            </a:solidFill>
            <a:ln w="13">
              <a:solidFill>
                <a:srgbClr val="FFFFFF"/>
              </a:solidFill>
              <a:prstDash val="solid"/>
              <a:round/>
              <a:headEnd/>
              <a:tailEnd/>
            </a:ln>
          </p:spPr>
          <p:txBody>
            <a:bodyPr/>
            <a:lstStyle/>
            <a:p>
              <a:pPr eaLnBrk="1" fontAlgn="auto" hangingPunct="1">
                <a:spcBef>
                  <a:spcPts val="0"/>
                </a:spcBef>
                <a:spcAft>
                  <a:spcPts val="0"/>
                </a:spcAft>
                <a:defRPr/>
              </a:pPr>
              <a:endParaRPr lang="en-US" b="1" dirty="0">
                <a:latin typeface="+mn-lt"/>
              </a:endParaRPr>
            </a:p>
          </p:txBody>
        </p:sp>
        <p:sp>
          <p:nvSpPr>
            <p:cNvPr id="24" name="Rectangle 131">
              <a:extLst>
                <a:ext uri="{FF2B5EF4-FFF2-40B4-BE49-F238E27FC236}">
                  <a16:creationId xmlns:a16="http://schemas.microsoft.com/office/drawing/2014/main" id="{2FF563AE-9950-4BE9-B8BC-6A0E7120DB5C}"/>
                </a:ext>
              </a:extLst>
            </p:cNvPr>
            <p:cNvSpPr>
              <a:spLocks noChangeArrowheads="1"/>
            </p:cNvSpPr>
            <p:nvPr/>
          </p:nvSpPr>
          <p:spPr bwMode="auto">
            <a:xfrm>
              <a:off x="6056504" y="2408191"/>
              <a:ext cx="142722" cy="153574"/>
            </a:xfrm>
            <a:prstGeom prst="rect">
              <a:avLst/>
            </a:prstGeom>
            <a:solidFill>
              <a:schemeClr val="tx2">
                <a:lumMod val="60000"/>
                <a:lumOff val="40000"/>
              </a:schemeClr>
            </a:solidFill>
            <a:ln w="9525">
              <a:noFill/>
              <a:miter lim="800000"/>
              <a:headEnd/>
              <a:tailEnd/>
            </a:ln>
          </p:spPr>
          <p:txBody>
            <a:bodyPr wrap="none" lIns="0" tIns="0" rIns="0" bIns="0">
              <a:spAutoFit/>
            </a:bodyPr>
            <a:lstStyle/>
            <a:p>
              <a:pPr eaLnBrk="1" hangingPunct="1">
                <a:defRPr/>
              </a:pPr>
              <a:r>
                <a:rPr lang="en-US" sz="1000" b="1" dirty="0">
                  <a:solidFill>
                    <a:srgbClr val="FFFFFF"/>
                  </a:solidFill>
                  <a:latin typeface="Myriad Roman" charset="0"/>
                </a:rPr>
                <a:t>MI</a:t>
              </a:r>
              <a:endParaRPr lang="en-US" b="1" dirty="0"/>
            </a:p>
          </p:txBody>
        </p:sp>
        <p:sp>
          <p:nvSpPr>
            <p:cNvPr id="25" name="Freeform 48">
              <a:extLst>
                <a:ext uri="{FF2B5EF4-FFF2-40B4-BE49-F238E27FC236}">
                  <a16:creationId xmlns:a16="http://schemas.microsoft.com/office/drawing/2014/main" id="{B8F979E4-C476-472C-B70D-50F3A0165BDD}"/>
                </a:ext>
              </a:extLst>
            </p:cNvPr>
            <p:cNvSpPr>
              <a:spLocks/>
            </p:cNvSpPr>
            <p:nvPr/>
          </p:nvSpPr>
          <p:spPr bwMode="auto">
            <a:xfrm>
              <a:off x="5906575" y="1988973"/>
              <a:ext cx="540611" cy="740202"/>
            </a:xfrm>
            <a:custGeom>
              <a:avLst/>
              <a:gdLst/>
              <a:ahLst/>
              <a:cxnLst>
                <a:cxn ang="0">
                  <a:pos x="169" y="446"/>
                </a:cxn>
                <a:cxn ang="0">
                  <a:pos x="278" y="436"/>
                </a:cxn>
                <a:cxn ang="0">
                  <a:pos x="291" y="406"/>
                </a:cxn>
                <a:cxn ang="0">
                  <a:pos x="296" y="380"/>
                </a:cxn>
                <a:cxn ang="0">
                  <a:pos x="315" y="355"/>
                </a:cxn>
                <a:cxn ang="0">
                  <a:pos x="316" y="338"/>
                </a:cxn>
                <a:cxn ang="0">
                  <a:pos x="325" y="323"/>
                </a:cxn>
                <a:cxn ang="0">
                  <a:pos x="331" y="332"/>
                </a:cxn>
                <a:cxn ang="0">
                  <a:pos x="338" y="325"/>
                </a:cxn>
                <a:cxn ang="0">
                  <a:pos x="338" y="303"/>
                </a:cxn>
                <a:cxn ang="0">
                  <a:pos x="335" y="271"/>
                </a:cxn>
                <a:cxn ang="0">
                  <a:pos x="306" y="183"/>
                </a:cxn>
                <a:cxn ang="0">
                  <a:pos x="273" y="181"/>
                </a:cxn>
                <a:cxn ang="0">
                  <a:pos x="233" y="235"/>
                </a:cxn>
                <a:cxn ang="0">
                  <a:pos x="228" y="233"/>
                </a:cxn>
                <a:cxn ang="0">
                  <a:pos x="213" y="225"/>
                </a:cxn>
                <a:cxn ang="0">
                  <a:pos x="213" y="198"/>
                </a:cxn>
                <a:cxn ang="0">
                  <a:pos x="231" y="181"/>
                </a:cxn>
                <a:cxn ang="0">
                  <a:pos x="236" y="168"/>
                </a:cxn>
                <a:cxn ang="0">
                  <a:pos x="244" y="156"/>
                </a:cxn>
                <a:cxn ang="0">
                  <a:pos x="251" y="114"/>
                </a:cxn>
                <a:cxn ang="0">
                  <a:pos x="241" y="92"/>
                </a:cxn>
                <a:cxn ang="0">
                  <a:pos x="231" y="77"/>
                </a:cxn>
                <a:cxn ang="0">
                  <a:pos x="241" y="67"/>
                </a:cxn>
                <a:cxn ang="0">
                  <a:pos x="233" y="45"/>
                </a:cxn>
                <a:cxn ang="0">
                  <a:pos x="194" y="28"/>
                </a:cxn>
                <a:cxn ang="0">
                  <a:pos x="167" y="17"/>
                </a:cxn>
                <a:cxn ang="0">
                  <a:pos x="134" y="7"/>
                </a:cxn>
                <a:cxn ang="0">
                  <a:pos x="117" y="5"/>
                </a:cxn>
                <a:cxn ang="0">
                  <a:pos x="99" y="25"/>
                </a:cxn>
                <a:cxn ang="0">
                  <a:pos x="100" y="42"/>
                </a:cxn>
                <a:cxn ang="0">
                  <a:pos x="105" y="47"/>
                </a:cxn>
                <a:cxn ang="0">
                  <a:pos x="95" y="52"/>
                </a:cxn>
                <a:cxn ang="0">
                  <a:pos x="85" y="64"/>
                </a:cxn>
                <a:cxn ang="0">
                  <a:pos x="80" y="87"/>
                </a:cxn>
                <a:cxn ang="0">
                  <a:pos x="75" y="111"/>
                </a:cxn>
                <a:cxn ang="0">
                  <a:pos x="64" y="107"/>
                </a:cxn>
                <a:cxn ang="0">
                  <a:pos x="64" y="84"/>
                </a:cxn>
                <a:cxn ang="0">
                  <a:pos x="65" y="75"/>
                </a:cxn>
                <a:cxn ang="0">
                  <a:pos x="55" y="87"/>
                </a:cxn>
                <a:cxn ang="0">
                  <a:pos x="50" y="104"/>
                </a:cxn>
                <a:cxn ang="0">
                  <a:pos x="33" y="112"/>
                </a:cxn>
                <a:cxn ang="0">
                  <a:pos x="28" y="126"/>
                </a:cxn>
                <a:cxn ang="0">
                  <a:pos x="18" y="154"/>
                </a:cxn>
                <a:cxn ang="0">
                  <a:pos x="17" y="184"/>
                </a:cxn>
                <a:cxn ang="0">
                  <a:pos x="3" y="208"/>
                </a:cxn>
                <a:cxn ang="0">
                  <a:pos x="13" y="241"/>
                </a:cxn>
                <a:cxn ang="0">
                  <a:pos x="15" y="270"/>
                </a:cxn>
                <a:cxn ang="0">
                  <a:pos x="42" y="328"/>
                </a:cxn>
                <a:cxn ang="0">
                  <a:pos x="47" y="357"/>
                </a:cxn>
                <a:cxn ang="0">
                  <a:pos x="43" y="364"/>
                </a:cxn>
                <a:cxn ang="0">
                  <a:pos x="37" y="404"/>
                </a:cxn>
                <a:cxn ang="0">
                  <a:pos x="17" y="452"/>
                </a:cxn>
                <a:cxn ang="0">
                  <a:pos x="0" y="466"/>
                </a:cxn>
              </a:cxnLst>
              <a:rect l="0" t="0" r="r" b="b"/>
              <a:pathLst>
                <a:path w="340" h="466">
                  <a:moveTo>
                    <a:pt x="0" y="466"/>
                  </a:moveTo>
                  <a:lnTo>
                    <a:pt x="169" y="446"/>
                  </a:lnTo>
                  <a:lnTo>
                    <a:pt x="171" y="451"/>
                  </a:lnTo>
                  <a:lnTo>
                    <a:pt x="278" y="436"/>
                  </a:lnTo>
                  <a:lnTo>
                    <a:pt x="280" y="431"/>
                  </a:lnTo>
                  <a:lnTo>
                    <a:pt x="291" y="406"/>
                  </a:lnTo>
                  <a:lnTo>
                    <a:pt x="298" y="399"/>
                  </a:lnTo>
                  <a:lnTo>
                    <a:pt x="296" y="380"/>
                  </a:lnTo>
                  <a:lnTo>
                    <a:pt x="301" y="367"/>
                  </a:lnTo>
                  <a:lnTo>
                    <a:pt x="315" y="355"/>
                  </a:lnTo>
                  <a:lnTo>
                    <a:pt x="315" y="342"/>
                  </a:lnTo>
                  <a:lnTo>
                    <a:pt x="316" y="338"/>
                  </a:lnTo>
                  <a:lnTo>
                    <a:pt x="316" y="330"/>
                  </a:lnTo>
                  <a:lnTo>
                    <a:pt x="325" y="323"/>
                  </a:lnTo>
                  <a:lnTo>
                    <a:pt x="328" y="332"/>
                  </a:lnTo>
                  <a:lnTo>
                    <a:pt x="331" y="332"/>
                  </a:lnTo>
                  <a:lnTo>
                    <a:pt x="337" y="328"/>
                  </a:lnTo>
                  <a:lnTo>
                    <a:pt x="338" y="325"/>
                  </a:lnTo>
                  <a:lnTo>
                    <a:pt x="340" y="318"/>
                  </a:lnTo>
                  <a:lnTo>
                    <a:pt x="338" y="303"/>
                  </a:lnTo>
                  <a:lnTo>
                    <a:pt x="340" y="285"/>
                  </a:lnTo>
                  <a:lnTo>
                    <a:pt x="335" y="271"/>
                  </a:lnTo>
                  <a:lnTo>
                    <a:pt x="331" y="245"/>
                  </a:lnTo>
                  <a:lnTo>
                    <a:pt x="306" y="183"/>
                  </a:lnTo>
                  <a:lnTo>
                    <a:pt x="283" y="174"/>
                  </a:lnTo>
                  <a:lnTo>
                    <a:pt x="273" y="181"/>
                  </a:lnTo>
                  <a:lnTo>
                    <a:pt x="261" y="191"/>
                  </a:lnTo>
                  <a:lnTo>
                    <a:pt x="233" y="235"/>
                  </a:lnTo>
                  <a:lnTo>
                    <a:pt x="231" y="235"/>
                  </a:lnTo>
                  <a:lnTo>
                    <a:pt x="228" y="233"/>
                  </a:lnTo>
                  <a:lnTo>
                    <a:pt x="218" y="228"/>
                  </a:lnTo>
                  <a:lnTo>
                    <a:pt x="213" y="225"/>
                  </a:lnTo>
                  <a:lnTo>
                    <a:pt x="209" y="214"/>
                  </a:lnTo>
                  <a:lnTo>
                    <a:pt x="213" y="198"/>
                  </a:lnTo>
                  <a:lnTo>
                    <a:pt x="218" y="189"/>
                  </a:lnTo>
                  <a:lnTo>
                    <a:pt x="231" y="181"/>
                  </a:lnTo>
                  <a:lnTo>
                    <a:pt x="234" y="173"/>
                  </a:lnTo>
                  <a:lnTo>
                    <a:pt x="236" y="168"/>
                  </a:lnTo>
                  <a:lnTo>
                    <a:pt x="238" y="159"/>
                  </a:lnTo>
                  <a:lnTo>
                    <a:pt x="244" y="156"/>
                  </a:lnTo>
                  <a:lnTo>
                    <a:pt x="251" y="142"/>
                  </a:lnTo>
                  <a:lnTo>
                    <a:pt x="251" y="114"/>
                  </a:lnTo>
                  <a:lnTo>
                    <a:pt x="246" y="101"/>
                  </a:lnTo>
                  <a:lnTo>
                    <a:pt x="241" y="92"/>
                  </a:lnTo>
                  <a:lnTo>
                    <a:pt x="233" y="82"/>
                  </a:lnTo>
                  <a:lnTo>
                    <a:pt x="231" y="77"/>
                  </a:lnTo>
                  <a:lnTo>
                    <a:pt x="233" y="70"/>
                  </a:lnTo>
                  <a:lnTo>
                    <a:pt x="241" y="67"/>
                  </a:lnTo>
                  <a:lnTo>
                    <a:pt x="244" y="64"/>
                  </a:lnTo>
                  <a:lnTo>
                    <a:pt x="233" y="45"/>
                  </a:lnTo>
                  <a:lnTo>
                    <a:pt x="223" y="39"/>
                  </a:lnTo>
                  <a:lnTo>
                    <a:pt x="194" y="28"/>
                  </a:lnTo>
                  <a:lnTo>
                    <a:pt x="174" y="25"/>
                  </a:lnTo>
                  <a:lnTo>
                    <a:pt x="167" y="17"/>
                  </a:lnTo>
                  <a:lnTo>
                    <a:pt x="151" y="12"/>
                  </a:lnTo>
                  <a:lnTo>
                    <a:pt x="134" y="7"/>
                  </a:lnTo>
                  <a:lnTo>
                    <a:pt x="124" y="0"/>
                  </a:lnTo>
                  <a:lnTo>
                    <a:pt x="117" y="5"/>
                  </a:lnTo>
                  <a:lnTo>
                    <a:pt x="107" y="8"/>
                  </a:lnTo>
                  <a:lnTo>
                    <a:pt x="99" y="25"/>
                  </a:lnTo>
                  <a:lnTo>
                    <a:pt x="99" y="37"/>
                  </a:lnTo>
                  <a:lnTo>
                    <a:pt x="100" y="42"/>
                  </a:lnTo>
                  <a:lnTo>
                    <a:pt x="104" y="42"/>
                  </a:lnTo>
                  <a:lnTo>
                    <a:pt x="105" y="47"/>
                  </a:lnTo>
                  <a:lnTo>
                    <a:pt x="102" y="49"/>
                  </a:lnTo>
                  <a:lnTo>
                    <a:pt x="95" y="52"/>
                  </a:lnTo>
                  <a:lnTo>
                    <a:pt x="90" y="55"/>
                  </a:lnTo>
                  <a:lnTo>
                    <a:pt x="85" y="64"/>
                  </a:lnTo>
                  <a:lnTo>
                    <a:pt x="79" y="75"/>
                  </a:lnTo>
                  <a:lnTo>
                    <a:pt x="80" y="87"/>
                  </a:lnTo>
                  <a:lnTo>
                    <a:pt x="82" y="99"/>
                  </a:lnTo>
                  <a:lnTo>
                    <a:pt x="75" y="111"/>
                  </a:lnTo>
                  <a:lnTo>
                    <a:pt x="65" y="116"/>
                  </a:lnTo>
                  <a:lnTo>
                    <a:pt x="64" y="107"/>
                  </a:lnTo>
                  <a:lnTo>
                    <a:pt x="69" y="95"/>
                  </a:lnTo>
                  <a:lnTo>
                    <a:pt x="64" y="84"/>
                  </a:lnTo>
                  <a:lnTo>
                    <a:pt x="65" y="79"/>
                  </a:lnTo>
                  <a:lnTo>
                    <a:pt x="65" y="75"/>
                  </a:lnTo>
                  <a:lnTo>
                    <a:pt x="60" y="79"/>
                  </a:lnTo>
                  <a:lnTo>
                    <a:pt x="55" y="87"/>
                  </a:lnTo>
                  <a:lnTo>
                    <a:pt x="53" y="97"/>
                  </a:lnTo>
                  <a:lnTo>
                    <a:pt x="50" y="104"/>
                  </a:lnTo>
                  <a:lnTo>
                    <a:pt x="43" y="104"/>
                  </a:lnTo>
                  <a:lnTo>
                    <a:pt x="33" y="112"/>
                  </a:lnTo>
                  <a:lnTo>
                    <a:pt x="30" y="119"/>
                  </a:lnTo>
                  <a:lnTo>
                    <a:pt x="28" y="126"/>
                  </a:lnTo>
                  <a:lnTo>
                    <a:pt x="20" y="136"/>
                  </a:lnTo>
                  <a:lnTo>
                    <a:pt x="18" y="154"/>
                  </a:lnTo>
                  <a:lnTo>
                    <a:pt x="18" y="173"/>
                  </a:lnTo>
                  <a:lnTo>
                    <a:pt x="17" y="184"/>
                  </a:lnTo>
                  <a:lnTo>
                    <a:pt x="10" y="199"/>
                  </a:lnTo>
                  <a:lnTo>
                    <a:pt x="3" y="208"/>
                  </a:lnTo>
                  <a:lnTo>
                    <a:pt x="5" y="218"/>
                  </a:lnTo>
                  <a:lnTo>
                    <a:pt x="13" y="241"/>
                  </a:lnTo>
                  <a:lnTo>
                    <a:pt x="8" y="256"/>
                  </a:lnTo>
                  <a:lnTo>
                    <a:pt x="15" y="270"/>
                  </a:lnTo>
                  <a:lnTo>
                    <a:pt x="30" y="302"/>
                  </a:lnTo>
                  <a:lnTo>
                    <a:pt x="42" y="328"/>
                  </a:lnTo>
                  <a:lnTo>
                    <a:pt x="42" y="352"/>
                  </a:lnTo>
                  <a:lnTo>
                    <a:pt x="47" y="357"/>
                  </a:lnTo>
                  <a:lnTo>
                    <a:pt x="47" y="360"/>
                  </a:lnTo>
                  <a:lnTo>
                    <a:pt x="43" y="364"/>
                  </a:lnTo>
                  <a:lnTo>
                    <a:pt x="40" y="387"/>
                  </a:lnTo>
                  <a:lnTo>
                    <a:pt x="37" y="404"/>
                  </a:lnTo>
                  <a:lnTo>
                    <a:pt x="30" y="421"/>
                  </a:lnTo>
                  <a:lnTo>
                    <a:pt x="17" y="452"/>
                  </a:lnTo>
                  <a:lnTo>
                    <a:pt x="5" y="462"/>
                  </a:lnTo>
                  <a:lnTo>
                    <a:pt x="0" y="466"/>
                  </a:lnTo>
                  <a:close/>
                </a:path>
              </a:pathLst>
            </a:custGeom>
            <a:solidFill>
              <a:srgbClr val="94A545"/>
            </a:solidFill>
            <a:ln w="13">
              <a:solidFill>
                <a:srgbClr val="FFFFFF"/>
              </a:solidFill>
              <a:prstDash val="solid"/>
              <a:round/>
              <a:headEnd/>
              <a:tailEnd/>
            </a:ln>
          </p:spPr>
          <p:txBody>
            <a:bodyPr/>
            <a:lstStyle/>
            <a:p>
              <a:pPr eaLnBrk="1" fontAlgn="auto" hangingPunct="1">
                <a:spcBef>
                  <a:spcPts val="0"/>
                </a:spcBef>
                <a:spcAft>
                  <a:spcPts val="0"/>
                </a:spcAft>
                <a:defRPr/>
              </a:pPr>
              <a:endParaRPr lang="en-US" dirty="0">
                <a:latin typeface="+mn-lt"/>
              </a:endParaRPr>
            </a:p>
          </p:txBody>
        </p:sp>
      </p:grpSp>
      <p:sp>
        <p:nvSpPr>
          <p:cNvPr id="26" name="Subtitle 4">
            <a:extLst>
              <a:ext uri="{FF2B5EF4-FFF2-40B4-BE49-F238E27FC236}">
                <a16:creationId xmlns:a16="http://schemas.microsoft.com/office/drawing/2014/main" id="{619C71B0-0A90-4DF3-800B-1F06753E9FF1}"/>
              </a:ext>
            </a:extLst>
          </p:cNvPr>
          <p:cNvSpPr txBox="1">
            <a:spLocks/>
          </p:cNvSpPr>
          <p:nvPr/>
        </p:nvSpPr>
        <p:spPr bwMode="auto">
          <a:xfrm>
            <a:off x="432036" y="4545769"/>
            <a:ext cx="2473867" cy="951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0" fontAlgn="base" hangingPunct="0">
              <a:lnSpc>
                <a:spcPct val="90000"/>
              </a:lnSpc>
              <a:spcBef>
                <a:spcPts val="1000"/>
              </a:spcBef>
              <a:spcAft>
                <a:spcPct val="0"/>
              </a:spcAft>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1pPr>
            <a:lvl2pPr marL="457200" indent="0" algn="ctr" rtl="0" eaLnBrk="0" fontAlgn="base" hangingPunct="0">
              <a:lnSpc>
                <a:spcPct val="90000"/>
              </a:lnSpc>
              <a:spcBef>
                <a:spcPts val="500"/>
              </a:spcBef>
              <a:spcAft>
                <a:spcPct val="0"/>
              </a:spcAft>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914400" indent="0" algn="ctr" rtl="0" eaLnBrk="0" fontAlgn="base" hangingPunct="0">
              <a:lnSpc>
                <a:spcPct val="90000"/>
              </a:lnSpc>
              <a:spcBef>
                <a:spcPts val="500"/>
              </a:spcBef>
              <a:spcAft>
                <a:spcPct val="0"/>
              </a:spcAft>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ctr" rtl="0" eaLnBrk="0" fontAlgn="base" hangingPunct="0">
              <a:lnSpc>
                <a:spcPct val="90000"/>
              </a:lnSpc>
              <a:spcBef>
                <a:spcPts val="500"/>
              </a:spcBef>
              <a:spcAft>
                <a:spcPct val="0"/>
              </a:spcAft>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4pPr>
            <a:lvl5pPr marL="1828800" indent="0" algn="ctr" rtl="0" eaLnBrk="0" fontAlgn="base" hangingPunct="0">
              <a:lnSpc>
                <a:spcPct val="90000"/>
              </a:lnSpc>
              <a:spcBef>
                <a:spcPts val="500"/>
              </a:spcBef>
              <a:spcAft>
                <a:spcPct val="0"/>
              </a:spcAft>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defTabSz="914400">
              <a:lnSpc>
                <a:spcPct val="100000"/>
              </a:lnSpc>
              <a:spcBef>
                <a:spcPts val="0"/>
              </a:spcBef>
            </a:pPr>
            <a:r>
              <a:rPr lang="en-US" sz="1800" b="1" dirty="0">
                <a:solidFill>
                  <a:srgbClr val="00467F"/>
                </a:solidFill>
              </a:rPr>
              <a:t>Chuck Klevgaard</a:t>
            </a:r>
          </a:p>
          <a:p>
            <a:pPr defTabSz="914400">
              <a:lnSpc>
                <a:spcPct val="100000"/>
              </a:lnSpc>
              <a:spcBef>
                <a:spcPts val="0"/>
              </a:spcBef>
            </a:pPr>
            <a:r>
              <a:rPr lang="en-US" sz="1600" dirty="0"/>
              <a:t>Prevention Manager</a:t>
            </a:r>
          </a:p>
          <a:p>
            <a:pPr defTabSz="914400">
              <a:lnSpc>
                <a:spcPct val="100000"/>
              </a:lnSpc>
              <a:spcBef>
                <a:spcPts val="0"/>
              </a:spcBef>
            </a:pPr>
            <a:r>
              <a:rPr lang="en-US" sz="1600" dirty="0"/>
              <a:t>Great Lakes PTTC</a:t>
            </a:r>
          </a:p>
          <a:p>
            <a:pPr defTabSz="914400">
              <a:lnSpc>
                <a:spcPct val="100000"/>
              </a:lnSpc>
              <a:spcBef>
                <a:spcPts val="0"/>
              </a:spcBef>
            </a:pPr>
            <a:endParaRPr lang="en-US" sz="1400" dirty="0"/>
          </a:p>
        </p:txBody>
      </p:sp>
      <p:pic>
        <p:nvPicPr>
          <p:cNvPr id="1026" name="Picture 2">
            <a:extLst>
              <a:ext uri="{FF2B5EF4-FFF2-40B4-BE49-F238E27FC236}">
                <a16:creationId xmlns:a16="http://schemas.microsoft.com/office/drawing/2014/main" id="{AC6D8632-DB44-439A-9002-E460689A818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81915" y="5615008"/>
            <a:ext cx="2573344" cy="810127"/>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38" descr="Great Lakes ATTC logo ">
            <a:extLst>
              <a:ext uri="{FF2B5EF4-FFF2-40B4-BE49-F238E27FC236}">
                <a16:creationId xmlns:a16="http://schemas.microsoft.com/office/drawing/2014/main" id="{EBD1DA60-F335-4780-A429-F499E4D4A5E9}"/>
              </a:ext>
            </a:extLst>
          </p:cNvPr>
          <p:cNvPicPr>
            <a:picLocks noChangeAspect="1"/>
          </p:cNvPicPr>
          <p:nvPr/>
        </p:nvPicPr>
        <p:blipFill>
          <a:blip r:embed="rId5"/>
          <a:stretch>
            <a:fillRect/>
          </a:stretch>
        </p:blipFill>
        <p:spPr>
          <a:xfrm>
            <a:off x="534681" y="5491133"/>
            <a:ext cx="2406206" cy="1085232"/>
          </a:xfrm>
          <a:prstGeom prst="rect">
            <a:avLst/>
          </a:prstGeom>
        </p:spPr>
      </p:pic>
    </p:spTree>
    <p:extLst>
      <p:ext uri="{BB962C8B-B14F-4D97-AF65-F5344CB8AC3E}">
        <p14:creationId xmlns:p14="http://schemas.microsoft.com/office/powerpoint/2010/main" val="2213313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2" descr="Is No Job Better Than a Bad Job? | HowStuffWorks">
            <a:extLst>
              <a:ext uri="{FF2B5EF4-FFF2-40B4-BE49-F238E27FC236}">
                <a16:creationId xmlns:a16="http://schemas.microsoft.com/office/drawing/2014/main" id="{BB10857C-20D0-41DE-A7A9-5C573AF8BDFE}"/>
              </a:ext>
            </a:extLst>
          </p:cNvPr>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a:stretch/>
        </p:blipFill>
        <p:spPr bwMode="auto">
          <a:xfrm>
            <a:off x="6396990" y="10"/>
            <a:ext cx="2747010" cy="3401558"/>
          </a:xfrm>
          <a:custGeom>
            <a:avLst/>
            <a:gdLst/>
            <a:ahLst/>
            <a:cxnLst/>
            <a:rect l="l" t="t" r="r" b="b"/>
            <a:pathLst>
              <a:path w="3662680" h="3401568">
                <a:moveTo>
                  <a:pt x="0" y="0"/>
                </a:moveTo>
                <a:lnTo>
                  <a:pt x="3662680" y="0"/>
                </a:lnTo>
                <a:lnTo>
                  <a:pt x="3662680" y="3401568"/>
                </a:lnTo>
                <a:lnTo>
                  <a:pt x="774527" y="3401568"/>
                </a:lnTo>
                <a:lnTo>
                  <a:pt x="769892" y="3133175"/>
                </a:lnTo>
                <a:cubicBezTo>
                  <a:pt x="732577" y="2055441"/>
                  <a:pt x="492520" y="1056020"/>
                  <a:pt x="104445" y="215033"/>
                </a:cubicBezTo>
                <a:close/>
              </a:path>
            </a:pathLst>
          </a:custGeom>
          <a:noFill/>
        </p:spPr>
      </p:pic>
      <p:pic>
        <p:nvPicPr>
          <p:cNvPr id="7" name="Picture 8" descr="Musings on When to Seek Professional Help">
            <a:extLst>
              <a:ext uri="{FF2B5EF4-FFF2-40B4-BE49-F238E27FC236}">
                <a16:creationId xmlns:a16="http://schemas.microsoft.com/office/drawing/2014/main" id="{5958DA59-8A54-4E32-B9E1-083779404B4A}"/>
              </a:ext>
            </a:extLst>
          </p:cNvPr>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b="-1"/>
          <a:stretch/>
        </p:blipFill>
        <p:spPr bwMode="auto">
          <a:xfrm>
            <a:off x="3836485" y="10"/>
            <a:ext cx="3088583" cy="3401558"/>
          </a:xfrm>
          <a:custGeom>
            <a:avLst/>
            <a:gdLst/>
            <a:ahLst/>
            <a:cxnLst/>
            <a:rect l="l" t="t" r="r" b="b"/>
            <a:pathLst>
              <a:path w="4118110" h="3401568">
                <a:moveTo>
                  <a:pt x="0" y="0"/>
                </a:moveTo>
                <a:lnTo>
                  <a:pt x="3343575" y="0"/>
                </a:lnTo>
                <a:lnTo>
                  <a:pt x="3448028" y="215050"/>
                </a:lnTo>
                <a:cubicBezTo>
                  <a:pt x="3836103" y="1056037"/>
                  <a:pt x="4076161" y="2055458"/>
                  <a:pt x="4113475" y="3133192"/>
                </a:cubicBezTo>
                <a:lnTo>
                  <a:pt x="4118110" y="3401568"/>
                </a:lnTo>
                <a:lnTo>
                  <a:pt x="801224" y="3401568"/>
                </a:lnTo>
                <a:lnTo>
                  <a:pt x="797493" y="3185579"/>
                </a:lnTo>
                <a:cubicBezTo>
                  <a:pt x="756786" y="2009870"/>
                  <a:pt x="474799" y="927359"/>
                  <a:pt x="22579" y="42066"/>
                </a:cubicBezTo>
                <a:close/>
              </a:path>
            </a:pathLst>
          </a:custGeom>
          <a:noFill/>
        </p:spPr>
      </p:pic>
      <p:pic>
        <p:nvPicPr>
          <p:cNvPr id="11" name="Picture 14" descr="Vermont found a smart new way to fight the opioid epidemic - Vox">
            <a:extLst>
              <a:ext uri="{FF2B5EF4-FFF2-40B4-BE49-F238E27FC236}">
                <a16:creationId xmlns:a16="http://schemas.microsoft.com/office/drawing/2014/main" id="{C9A31026-B622-4659-A122-DF92FC92A456}"/>
              </a:ext>
            </a:extLst>
          </p:cNvPr>
          <p:cNvPicPr>
            <a:picLocks noChangeAspect="1" noChangeArrowheads="1"/>
          </p:cNvPicPr>
          <p:nvPr/>
        </p:nvPicPr>
        <p:blipFill rotWithShape="1">
          <a:blip r:embed="rId5" cstate="email">
            <a:extLst>
              <a:ext uri="{28A0092B-C50C-407E-A947-70E740481C1C}">
                <a14:useLocalDpi xmlns:a14="http://schemas.microsoft.com/office/drawing/2010/main" val="0"/>
              </a:ext>
            </a:extLst>
          </a:blip>
          <a:srcRect r="-2" b="-2"/>
          <a:stretch/>
        </p:blipFill>
        <p:spPr bwMode="auto">
          <a:xfrm>
            <a:off x="3876264" y="3456432"/>
            <a:ext cx="5267735" cy="3401568"/>
          </a:xfrm>
          <a:custGeom>
            <a:avLst/>
            <a:gdLst/>
            <a:ahLst/>
            <a:cxnLst/>
            <a:rect l="l" t="t" r="r" b="b"/>
            <a:pathLst>
              <a:path w="7023646" h="3401568">
                <a:moveTo>
                  <a:pt x="749132" y="0"/>
                </a:moveTo>
                <a:lnTo>
                  <a:pt x="7023646" y="0"/>
                </a:lnTo>
                <a:lnTo>
                  <a:pt x="7023646" y="3401568"/>
                </a:lnTo>
                <a:lnTo>
                  <a:pt x="0" y="3401568"/>
                </a:lnTo>
                <a:lnTo>
                  <a:pt x="79008" y="3238906"/>
                </a:lnTo>
                <a:cubicBezTo>
                  <a:pt x="502362" y="2321466"/>
                  <a:pt x="749563" y="1215476"/>
                  <a:pt x="749563" y="24956"/>
                </a:cubicBezTo>
                <a:close/>
              </a:path>
            </a:pathLst>
          </a:custGeom>
          <a:noFill/>
        </p:spPr>
      </p:pic>
      <p:sp>
        <p:nvSpPr>
          <p:cNvPr id="4" name="Title 3">
            <a:extLst>
              <a:ext uri="{FF2B5EF4-FFF2-40B4-BE49-F238E27FC236}">
                <a16:creationId xmlns:a16="http://schemas.microsoft.com/office/drawing/2014/main" id="{3B8A0383-E737-4983-9568-731DF08DB66F}"/>
              </a:ext>
            </a:extLst>
          </p:cNvPr>
          <p:cNvSpPr>
            <a:spLocks noGrp="1"/>
          </p:cNvSpPr>
          <p:nvPr>
            <p:ph type="title"/>
          </p:nvPr>
        </p:nvSpPr>
        <p:spPr>
          <a:xfrm>
            <a:off x="336042" y="685800"/>
            <a:ext cx="3691753" cy="1325563"/>
          </a:xfrm>
        </p:spPr>
        <p:txBody>
          <a:bodyPr vert="horz" lIns="91440" tIns="45720" rIns="91440" bIns="45720" rtlCol="0" anchor="ctr">
            <a:normAutofit fontScale="90000"/>
          </a:bodyPr>
          <a:lstStyle/>
          <a:p>
            <a:pPr eaLnBrk="1" hangingPunct="1"/>
            <a:r>
              <a:rPr lang="en-US" sz="3200" b="1" i="1" kern="1200" dirty="0">
                <a:solidFill>
                  <a:srgbClr val="CC4927"/>
                </a:solidFill>
                <a:latin typeface="Palatino "/>
                <a:cs typeface="+mj-cs"/>
              </a:rPr>
              <a:t>Impacts on Stigmatized Populations …</a:t>
            </a:r>
          </a:p>
        </p:txBody>
      </p:sp>
      <p:sp>
        <p:nvSpPr>
          <p:cNvPr id="5" name="Content Placeholder 4">
            <a:extLst>
              <a:ext uri="{FF2B5EF4-FFF2-40B4-BE49-F238E27FC236}">
                <a16:creationId xmlns:a16="http://schemas.microsoft.com/office/drawing/2014/main" id="{2AE2191C-3E62-49E9-B371-F12FD2C959CC}"/>
              </a:ext>
            </a:extLst>
          </p:cNvPr>
          <p:cNvSpPr>
            <a:spLocks noGrp="1"/>
          </p:cNvSpPr>
          <p:nvPr>
            <p:ph sz="half" idx="2"/>
          </p:nvPr>
        </p:nvSpPr>
        <p:spPr>
          <a:xfrm>
            <a:off x="336042" y="2213976"/>
            <a:ext cx="3691753" cy="3666744"/>
          </a:xfrm>
        </p:spPr>
        <p:txBody>
          <a:bodyPr vert="horz" lIns="91440" tIns="45720" rIns="91440" bIns="45720" rtlCol="0">
            <a:normAutofit/>
          </a:bodyPr>
          <a:lstStyle/>
          <a:p>
            <a:pPr marL="0" marR="0" lvl="0" indent="0" algn="l" defTabSz="914400" rtl="0" eaLnBrk="0" fontAlgn="base" latinLnBrk="0" hangingPunct="0">
              <a:lnSpc>
                <a:spcPct val="90000"/>
              </a:lnSpc>
              <a:spcBef>
                <a:spcPts val="1200"/>
              </a:spcBef>
              <a:spcAft>
                <a:spcPct val="0"/>
              </a:spcAft>
              <a:buClrTx/>
              <a:buSzTx/>
              <a:buFont typeface="Arial" panose="020B0604020202020204" pitchFamily="34" charset="0"/>
              <a:buNone/>
              <a:tabLst/>
              <a:defRPr/>
            </a:pPr>
            <a:r>
              <a:rPr lang="en-US" altLang="en-US" sz="2400" b="1" dirty="0">
                <a:solidFill>
                  <a:prstClr val="black"/>
                </a:solidFill>
              </a:rPr>
              <a:t>Increase </a:t>
            </a:r>
            <a:r>
              <a:rPr lang="en-US" altLang="en-US" sz="2400" dirty="0">
                <a:solidFill>
                  <a:prstClr val="black"/>
                </a:solidFill>
              </a:rPr>
              <a:t>adverse outcomes  </a:t>
            </a:r>
          </a:p>
          <a:p>
            <a:pPr marL="0" marR="0" lvl="0" indent="0" algn="l" defTabSz="914400" rtl="0" eaLnBrk="0" fontAlgn="base" latinLnBrk="0" hangingPunct="0">
              <a:lnSpc>
                <a:spcPct val="90000"/>
              </a:lnSpc>
              <a:spcBef>
                <a:spcPts val="1200"/>
              </a:spcBef>
              <a:spcAft>
                <a:spcPct val="0"/>
              </a:spcAft>
              <a:buClrTx/>
              <a:buSzTx/>
              <a:buFont typeface="Arial" panose="020B0604020202020204" pitchFamily="34" charset="0"/>
              <a:buNone/>
              <a:tabLst/>
              <a:defRPr/>
            </a:pPr>
            <a:r>
              <a:rPr kumimoji="0" lang="en-US" alt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Diminish </a:t>
            </a:r>
            <a:r>
              <a:rPr kumimoji="0" lang="en-US" alt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self-esteem</a:t>
            </a:r>
          </a:p>
          <a:p>
            <a:pPr marL="0" marR="0" lvl="0" indent="0" algn="l" defTabSz="914400" rtl="0" eaLnBrk="0" fontAlgn="base" latinLnBrk="0" hangingPunct="0">
              <a:lnSpc>
                <a:spcPct val="90000"/>
              </a:lnSpc>
              <a:spcBef>
                <a:spcPts val="1800"/>
              </a:spcBef>
              <a:spcAft>
                <a:spcPct val="0"/>
              </a:spcAft>
              <a:buClrTx/>
              <a:buSzTx/>
              <a:buFont typeface="Arial" panose="020B0604020202020204" pitchFamily="34" charset="0"/>
              <a:buNone/>
              <a:tabLst/>
              <a:defRPr/>
            </a:pPr>
            <a:r>
              <a:rPr kumimoji="0" lang="en-US" alt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Affect</a:t>
            </a:r>
            <a:r>
              <a:rPr kumimoji="0" lang="en-US" alt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personal relationships at a time they are needed most</a:t>
            </a:r>
          </a:p>
          <a:p>
            <a:pPr marL="0" indent="0" eaLnBrk="1" hangingPunct="1">
              <a:spcBef>
                <a:spcPts val="1800"/>
              </a:spcBef>
              <a:buNone/>
            </a:pPr>
            <a:r>
              <a:rPr lang="en-US" altLang="en-US" sz="2400" b="1" dirty="0">
                <a:solidFill>
                  <a:prstClr val="black"/>
                </a:solidFill>
              </a:rPr>
              <a:t>Increase </a:t>
            </a:r>
            <a:r>
              <a:rPr lang="en-US" altLang="en-US" sz="2400" dirty="0">
                <a:solidFill>
                  <a:prstClr val="black"/>
                </a:solidFill>
              </a:rPr>
              <a:t>involvement in risky behavior</a:t>
            </a:r>
            <a:endParaRPr lang="en-US" altLang="en-US" sz="2400" b="1" dirty="0">
              <a:solidFill>
                <a:prstClr val="black"/>
              </a:solidFill>
            </a:endParaRPr>
          </a:p>
          <a:p>
            <a:pPr marL="0" indent="0" eaLnBrk="1" hangingPunct="1">
              <a:buNone/>
            </a:pPr>
            <a:endParaRPr lang="en-US" sz="1700" dirty="0">
              <a:latin typeface="+mn-lt"/>
              <a:cs typeface="+mn-cs"/>
            </a:endParaRPr>
          </a:p>
        </p:txBody>
      </p:sp>
      <p:pic>
        <p:nvPicPr>
          <p:cNvPr id="14" name="Graphic 13" descr="Mandala">
            <a:extLst>
              <a:ext uri="{FF2B5EF4-FFF2-40B4-BE49-F238E27FC236}">
                <a16:creationId xmlns:a16="http://schemas.microsoft.com/office/drawing/2014/main" id="{1B0A88D0-A589-4EEA-91ED-BD8CC1B29BB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400919" y="5673315"/>
            <a:ext cx="914400" cy="914400"/>
          </a:xfrm>
          <a:prstGeom prst="rect">
            <a:avLst/>
          </a:prstGeom>
        </p:spPr>
      </p:pic>
    </p:spTree>
    <p:extLst>
      <p:ext uri="{BB962C8B-B14F-4D97-AF65-F5344CB8AC3E}">
        <p14:creationId xmlns:p14="http://schemas.microsoft.com/office/powerpoint/2010/main" val="106340675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Man gesturing with his hands, as if to explain something.">
            <a:extLst>
              <a:ext uri="{FF2B5EF4-FFF2-40B4-BE49-F238E27FC236}">
                <a16:creationId xmlns:a16="http://schemas.microsoft.com/office/drawing/2014/main" id="{D5368FC1-6E14-4420-BCE8-D0A486D88BC3}"/>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bwMode="auto">
          <a:xfrm>
            <a:off x="6396990" y="10"/>
            <a:ext cx="2747010" cy="3401558"/>
          </a:xfrm>
          <a:custGeom>
            <a:avLst/>
            <a:gdLst/>
            <a:ahLst/>
            <a:cxnLst/>
            <a:rect l="l" t="t" r="r" b="b"/>
            <a:pathLst>
              <a:path w="3662680" h="3401568">
                <a:moveTo>
                  <a:pt x="0" y="0"/>
                </a:moveTo>
                <a:lnTo>
                  <a:pt x="3662680" y="0"/>
                </a:lnTo>
                <a:lnTo>
                  <a:pt x="3662680" y="3401568"/>
                </a:lnTo>
                <a:lnTo>
                  <a:pt x="774527" y="3401568"/>
                </a:lnTo>
                <a:lnTo>
                  <a:pt x="769892" y="3133175"/>
                </a:lnTo>
                <a:cubicBezTo>
                  <a:pt x="732577" y="2055441"/>
                  <a:pt x="492520" y="1056020"/>
                  <a:pt x="104445" y="215033"/>
                </a:cubicBezTo>
                <a:close/>
              </a:path>
            </a:pathLst>
          </a:custGeom>
          <a:noFill/>
          <a:extLst>
            <a:ext uri="{909E8E84-426E-40DD-AFC4-6F175D3DCCD1}">
              <a14:hiddenFill xmlns:a14="http://schemas.microsoft.com/office/drawing/2010/main">
                <a:solidFill>
                  <a:srgbClr val="FFFFFF"/>
                </a:solidFill>
              </a14:hiddenFill>
            </a:ext>
          </a:extLst>
        </p:spPr>
      </p:pic>
      <p:pic>
        <p:nvPicPr>
          <p:cNvPr id="5" name="Picture 11" descr="A woman gesturing to another woman, as if to explain something.">
            <a:extLst>
              <a:ext uri="{FF2B5EF4-FFF2-40B4-BE49-F238E27FC236}">
                <a16:creationId xmlns:a16="http://schemas.microsoft.com/office/drawing/2014/main" id="{2CF2C978-4CA9-4258-968B-D21337DC0EEA}"/>
              </a:ext>
            </a:extLst>
          </p:cNvPr>
          <p:cNvPicPr>
            <a:picLocks noChangeAspect="1"/>
          </p:cNvPicPr>
          <p:nvPr/>
        </p:nvPicPr>
        <p:blipFill rotWithShape="1">
          <a:blip r:embed="rId4" cstate="email">
            <a:extLst>
              <a:ext uri="{28A0092B-C50C-407E-A947-70E740481C1C}">
                <a14:useLocalDpi xmlns:a14="http://schemas.microsoft.com/office/drawing/2010/main" val="0"/>
              </a:ext>
            </a:extLst>
          </a:blip>
          <a:srcRect/>
          <a:stretch/>
        </p:blipFill>
        <p:spPr bwMode="auto">
          <a:xfrm>
            <a:off x="3836485" y="10"/>
            <a:ext cx="3088583" cy="3401558"/>
          </a:xfrm>
          <a:custGeom>
            <a:avLst/>
            <a:gdLst/>
            <a:ahLst/>
            <a:cxnLst/>
            <a:rect l="l" t="t" r="r" b="b"/>
            <a:pathLst>
              <a:path w="4118110" h="3401568">
                <a:moveTo>
                  <a:pt x="0" y="0"/>
                </a:moveTo>
                <a:lnTo>
                  <a:pt x="3343575" y="0"/>
                </a:lnTo>
                <a:lnTo>
                  <a:pt x="3448028" y="215050"/>
                </a:lnTo>
                <a:cubicBezTo>
                  <a:pt x="3836103" y="1056037"/>
                  <a:pt x="4076161" y="2055458"/>
                  <a:pt x="4113475" y="3133192"/>
                </a:cubicBezTo>
                <a:lnTo>
                  <a:pt x="4118110" y="3401568"/>
                </a:lnTo>
                <a:lnTo>
                  <a:pt x="801224" y="3401568"/>
                </a:lnTo>
                <a:lnTo>
                  <a:pt x="797493" y="3185579"/>
                </a:lnTo>
                <a:cubicBezTo>
                  <a:pt x="756786" y="2009870"/>
                  <a:pt x="474799" y="927359"/>
                  <a:pt x="22579" y="42066"/>
                </a:cubicBezTo>
                <a:close/>
              </a:path>
            </a:pathLst>
          </a:custGeom>
          <a:noFill/>
          <a:extLst>
            <a:ext uri="{909E8E84-426E-40DD-AFC4-6F175D3DCCD1}">
              <a14:hiddenFill xmlns:a14="http://schemas.microsoft.com/office/drawing/2010/main">
                <a:solidFill>
                  <a:srgbClr val="FFFFFF"/>
                </a:solidFill>
              </a14:hiddenFill>
            </a:ext>
          </a:extLst>
        </p:spPr>
      </p:pic>
      <p:pic>
        <p:nvPicPr>
          <p:cNvPr id="2" name="Picture 8" descr="A man using his fingers to show the number &quot;two.&quot;">
            <a:extLst>
              <a:ext uri="{FF2B5EF4-FFF2-40B4-BE49-F238E27FC236}">
                <a16:creationId xmlns:a16="http://schemas.microsoft.com/office/drawing/2014/main" id="{7D16FA43-36DD-4631-A903-B1114100D832}"/>
              </a:ext>
            </a:extLst>
          </p:cNvPr>
          <p:cNvPicPr>
            <a:picLocks noChangeAspect="1"/>
          </p:cNvPicPr>
          <p:nvPr/>
        </p:nvPicPr>
        <p:blipFill rotWithShape="1">
          <a:blip r:embed="rId5" cstate="email">
            <a:extLst>
              <a:ext uri="{28A0092B-C50C-407E-A947-70E740481C1C}">
                <a14:useLocalDpi xmlns:a14="http://schemas.microsoft.com/office/drawing/2010/main" val="0"/>
              </a:ext>
            </a:extLst>
          </a:blip>
          <a:srcRect/>
          <a:stretch/>
        </p:blipFill>
        <p:spPr bwMode="auto">
          <a:xfrm>
            <a:off x="3876264" y="3456432"/>
            <a:ext cx="5267735" cy="3401568"/>
          </a:xfrm>
          <a:custGeom>
            <a:avLst/>
            <a:gdLst/>
            <a:ahLst/>
            <a:cxnLst/>
            <a:rect l="l" t="t" r="r" b="b"/>
            <a:pathLst>
              <a:path w="7023646" h="3401568">
                <a:moveTo>
                  <a:pt x="749132" y="0"/>
                </a:moveTo>
                <a:lnTo>
                  <a:pt x="7023646" y="0"/>
                </a:lnTo>
                <a:lnTo>
                  <a:pt x="7023646" y="3401568"/>
                </a:lnTo>
                <a:lnTo>
                  <a:pt x="0" y="3401568"/>
                </a:lnTo>
                <a:lnTo>
                  <a:pt x="79008" y="3238906"/>
                </a:lnTo>
                <a:cubicBezTo>
                  <a:pt x="502362" y="2321466"/>
                  <a:pt x="749563" y="1215476"/>
                  <a:pt x="749563" y="24956"/>
                </a:cubicBezTo>
                <a:close/>
              </a:path>
            </a:pathLst>
          </a:custGeom>
          <a:noFill/>
          <a:extLst>
            <a:ext uri="{909E8E84-426E-40DD-AFC4-6F175D3DCCD1}">
              <a14:hiddenFill xmlns:a14="http://schemas.microsoft.com/office/drawing/2010/main">
                <a:solidFill>
                  <a:srgbClr val="FFFFFF"/>
                </a:solidFill>
              </a14:hiddenFill>
            </a:ext>
          </a:extLst>
        </p:spPr>
      </p:pic>
      <p:sp>
        <p:nvSpPr>
          <p:cNvPr id="55300" name="Title 4">
            <a:extLst>
              <a:ext uri="{FF2B5EF4-FFF2-40B4-BE49-F238E27FC236}">
                <a16:creationId xmlns:a16="http://schemas.microsoft.com/office/drawing/2014/main" id="{9D07FE06-1803-4A24-9044-4AC48C7BB09C}"/>
              </a:ext>
            </a:extLst>
          </p:cNvPr>
          <p:cNvSpPr>
            <a:spLocks noGrp="1" noChangeArrowheads="1"/>
          </p:cNvSpPr>
          <p:nvPr>
            <p:ph type="title"/>
          </p:nvPr>
        </p:nvSpPr>
        <p:spPr>
          <a:xfrm>
            <a:off x="628650" y="365125"/>
            <a:ext cx="2644902" cy="1325563"/>
          </a:xfrm>
        </p:spPr>
        <p:txBody>
          <a:bodyPr>
            <a:normAutofit/>
          </a:bodyPr>
          <a:lstStyle/>
          <a:p>
            <a:pPr eaLnBrk="1" hangingPunct="1">
              <a:lnSpc>
                <a:spcPct val="100000"/>
              </a:lnSpc>
            </a:pPr>
            <a:r>
              <a:rPr lang="en-US" altLang="en-US" sz="3000" b="1" dirty="0">
                <a:solidFill>
                  <a:srgbClr val="00467F"/>
                </a:solidFill>
              </a:rPr>
              <a:t>A Statement on Language</a:t>
            </a:r>
          </a:p>
        </p:txBody>
      </p:sp>
      <p:sp>
        <p:nvSpPr>
          <p:cNvPr id="55302" name="Slide Number Placeholder 3">
            <a:extLst>
              <a:ext uri="{FF2B5EF4-FFF2-40B4-BE49-F238E27FC236}">
                <a16:creationId xmlns:a16="http://schemas.microsoft.com/office/drawing/2014/main" id="{8BEC1D6C-B7E9-41FD-A4A6-529918330C5F}"/>
              </a:ext>
            </a:extLst>
          </p:cNvPr>
          <p:cNvSpPr>
            <a:spLocks noGrp="1" noChangeArrowheads="1"/>
          </p:cNvSpPr>
          <p:nvPr>
            <p:ph type="sldNum" sz="quarter" idx="12"/>
          </p:nvPr>
        </p:nvSpPr>
        <p:spPr bwMode="auto">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nchorCtr="0" compatLnSpc="1">
            <a:prstTxWarp prst="textNoShape">
              <a:avLst/>
            </a:prstTxWarp>
            <a:norm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marL="0" marR="0" lvl="0" indent="0" defTabSz="457200" rtl="0" eaLnBrk="0" fontAlgn="base" latinLnBrk="0" hangingPunct="0">
              <a:spcBef>
                <a:spcPct val="0"/>
              </a:spcBef>
              <a:spcAft>
                <a:spcPts val="600"/>
              </a:spcAft>
              <a:buClrTx/>
              <a:buSzTx/>
              <a:buFontTx/>
              <a:buNone/>
              <a:tabLst/>
              <a:defRPr/>
            </a:pPr>
            <a:fld id="{0231CE16-39CF-4632-BD2F-47CC82C074AB}" type="slidenum">
              <a:rPr kumimoji="0" lang="en-US" altLang="en-US" sz="1800" b="0" i="0" u="none" strike="noStrike" kern="1200" cap="none" spc="0" normalizeH="0" baseline="0" noProof="0">
                <a:ln>
                  <a:noFill/>
                </a:ln>
                <a:solidFill>
                  <a:schemeClr val="bg1"/>
                </a:solidFill>
                <a:effectLst/>
                <a:uLnTx/>
                <a:uFillTx/>
                <a:latin typeface="Calibri" panose="020F0502020204030204" pitchFamily="34" charset="0"/>
                <a:ea typeface="+mn-ea"/>
                <a:cs typeface="Arial" panose="020B0604020202020204" pitchFamily="34" charset="0"/>
              </a:rPr>
              <a:pPr marL="0" marR="0" lvl="0" indent="0" defTabSz="457200" rtl="0" eaLnBrk="0" fontAlgn="base" latinLnBrk="0" hangingPunct="0">
                <a:spcBef>
                  <a:spcPct val="0"/>
                </a:spcBef>
                <a:spcAft>
                  <a:spcPts val="600"/>
                </a:spcAft>
                <a:buClrTx/>
                <a:buSzTx/>
                <a:buFontTx/>
                <a:buNone/>
                <a:tabLst/>
                <a:defRPr/>
              </a:pPr>
              <a:t>11</a:t>
            </a:fld>
            <a:endParaRPr kumimoji="0" lang="en-US" altLang="en-US" sz="1800" b="0" i="0" u="none" strike="noStrike" kern="1200" cap="none" spc="0" normalizeH="0" baseline="0" noProof="0">
              <a:ln>
                <a:noFill/>
              </a:ln>
              <a:solidFill>
                <a:schemeClr val="bg1"/>
              </a:solidFill>
              <a:effectLst/>
              <a:uLnTx/>
              <a:uFillTx/>
              <a:latin typeface="Calibri" panose="020F0502020204030204" pitchFamily="34" charset="0"/>
              <a:ea typeface="+mn-ea"/>
              <a:cs typeface="Arial" panose="020B0604020202020204" pitchFamily="34" charset="0"/>
            </a:endParaRPr>
          </a:p>
        </p:txBody>
      </p:sp>
      <p:sp>
        <p:nvSpPr>
          <p:cNvPr id="3" name="Content Placeholder 2">
            <a:extLst>
              <a:ext uri="{FF2B5EF4-FFF2-40B4-BE49-F238E27FC236}">
                <a16:creationId xmlns:a16="http://schemas.microsoft.com/office/drawing/2014/main" id="{CF8FB6DB-9991-47A9-8BC9-C821F4376202}"/>
              </a:ext>
            </a:extLst>
          </p:cNvPr>
          <p:cNvSpPr>
            <a:spLocks noGrp="1"/>
          </p:cNvSpPr>
          <p:nvPr>
            <p:ph idx="4294967295"/>
          </p:nvPr>
        </p:nvSpPr>
        <p:spPr>
          <a:xfrm>
            <a:off x="628650" y="1700789"/>
            <a:ext cx="3098800" cy="3873500"/>
          </a:xfrm>
        </p:spPr>
        <p:txBody>
          <a:bodyPr>
            <a:noAutofit/>
          </a:bodyPr>
          <a:lstStyle/>
          <a:p>
            <a:pPr marL="0" indent="0" eaLnBrk="1" hangingPunct="1">
              <a:buFont typeface="Arial" panose="020B0604020202020204" pitchFamily="34" charset="0"/>
              <a:buNone/>
              <a:defRPr/>
            </a:pPr>
            <a:r>
              <a:rPr lang="en-US" sz="2400" dirty="0"/>
              <a:t>How we refer to individuals with substance-related conditions and that use of, and exposure to, the “abuser” label may inadvertently elicit and perpetuate                      stigmatizing attitudes.</a:t>
            </a:r>
          </a:p>
          <a:p>
            <a:pPr marL="0" indent="0" eaLnBrk="1" hangingPunct="1">
              <a:buFont typeface="Arial" panose="020B0604020202020204" pitchFamily="34" charset="0"/>
              <a:buNone/>
              <a:defRPr/>
            </a:pPr>
            <a:r>
              <a:rPr lang="en-US" sz="2400" dirty="0"/>
              <a:t> </a:t>
            </a:r>
          </a:p>
          <a:p>
            <a:pPr marL="0" indent="0" algn="ctr" eaLnBrk="1" hangingPunct="1">
              <a:spcBef>
                <a:spcPts val="1800"/>
              </a:spcBef>
              <a:buFont typeface="Arial" panose="020B0604020202020204" pitchFamily="34" charset="0"/>
              <a:buNone/>
              <a:defRPr/>
            </a:pPr>
            <a:r>
              <a:rPr lang="en-US" sz="1600" dirty="0">
                <a:solidFill>
                  <a:srgbClr val="00467F"/>
                </a:solidFill>
              </a:rPr>
              <a:t>(Substance Abuse and Mental Health Services Administration, 2008)</a:t>
            </a:r>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EC095A87-017F-4D48-89F3-07C04BF32267}"/>
              </a:ext>
            </a:extLst>
          </p:cNvPr>
          <p:cNvSpPr>
            <a:spLocks noGrp="1"/>
          </p:cNvSpPr>
          <p:nvPr>
            <p:ph type="body" sz="quarter" idx="14"/>
          </p:nvPr>
        </p:nvSpPr>
        <p:spPr>
          <a:xfrm>
            <a:off x="342900" y="8115300"/>
            <a:ext cx="8401050" cy="342899"/>
          </a:xfrm>
        </p:spPr>
        <p:txBody>
          <a:bodyPr>
            <a:normAutofit/>
          </a:bodyPr>
          <a:lstStyle/>
          <a:p>
            <a:pPr>
              <a:lnSpc>
                <a:spcPct val="100000"/>
              </a:lnSpc>
              <a:spcBef>
                <a:spcPts val="0"/>
              </a:spcBef>
              <a:spcAft>
                <a:spcPts val="900"/>
              </a:spcAft>
            </a:pPr>
            <a:r>
              <a:rPr lang="en-US" dirty="0">
                <a:solidFill>
                  <a:schemeClr val="tx1"/>
                </a:solidFill>
              </a:rPr>
              <a:t>Adopted by the ASAM Board of Directors September 15, 2019</a:t>
            </a:r>
            <a:endParaRPr lang="en-US" b="0" dirty="0">
              <a:solidFill>
                <a:schemeClr val="tx1"/>
              </a:solidFill>
            </a:endParaRPr>
          </a:p>
          <a:p>
            <a:pPr algn="l"/>
            <a:endParaRPr lang="en-US" sz="2100" dirty="0">
              <a:solidFill>
                <a:srgbClr val="376092"/>
              </a:solidFill>
            </a:endParaRPr>
          </a:p>
        </p:txBody>
      </p:sp>
      <p:pic>
        <p:nvPicPr>
          <p:cNvPr id="4" name="Picture 3" descr="The PTTC Network's stance on affirming language.">
            <a:extLst>
              <a:ext uri="{FF2B5EF4-FFF2-40B4-BE49-F238E27FC236}">
                <a16:creationId xmlns:a16="http://schemas.microsoft.com/office/drawing/2014/main" id="{8689A2F8-29B9-0A4D-A43B-E96286C86B34}"/>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t="14782" b="21826"/>
          <a:stretch/>
        </p:blipFill>
        <p:spPr>
          <a:xfrm>
            <a:off x="120708" y="625380"/>
            <a:ext cx="8845434" cy="5607240"/>
          </a:xfrm>
          <a:prstGeom prst="rect">
            <a:avLst/>
          </a:prstGeom>
        </p:spPr>
      </p:pic>
      <p:sp>
        <p:nvSpPr>
          <p:cNvPr id="3" name="Title 2">
            <a:extLst>
              <a:ext uri="{FF2B5EF4-FFF2-40B4-BE49-F238E27FC236}">
                <a16:creationId xmlns:a16="http://schemas.microsoft.com/office/drawing/2014/main" id="{375D6EF8-B00C-4584-A7E7-D1E6B20E8843}"/>
              </a:ext>
            </a:extLst>
          </p:cNvPr>
          <p:cNvSpPr>
            <a:spLocks noGrp="1"/>
          </p:cNvSpPr>
          <p:nvPr>
            <p:ph type="title"/>
          </p:nvPr>
        </p:nvSpPr>
        <p:spPr>
          <a:xfrm>
            <a:off x="285750" y="-420624"/>
            <a:ext cx="8572500" cy="420624"/>
          </a:xfrm>
        </p:spPr>
        <p:txBody>
          <a:bodyPr vert="horz" wrap="square" lIns="91440" tIns="45720" rIns="91440" bIns="45720" numCol="1" anchor="b" anchorCtr="0" compatLnSpc="1">
            <a:prstTxWarp prst="textNoShape">
              <a:avLst/>
            </a:prstTxWarp>
          </a:bodyPr>
          <a:lstStyle/>
          <a:p>
            <a:r>
              <a:rPr lang="en-US"/>
              <a:t>Affirming Language</a:t>
            </a:r>
            <a:endParaRPr lang="en-US" dirty="0"/>
          </a:p>
        </p:txBody>
      </p:sp>
    </p:spTree>
    <p:extLst>
      <p:ext uri="{BB962C8B-B14F-4D97-AF65-F5344CB8AC3E}">
        <p14:creationId xmlns:p14="http://schemas.microsoft.com/office/powerpoint/2010/main" val="3107724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descr="Open University of Applied Sciences - JAMK">
            <a:extLst>
              <a:ext uri="{FF2B5EF4-FFF2-40B4-BE49-F238E27FC236}">
                <a16:creationId xmlns:a16="http://schemas.microsoft.com/office/drawing/2014/main" id="{C0661A3D-BAA5-47A9-8CC3-66C88211B467}"/>
              </a:ext>
            </a:extLst>
          </p:cNvPr>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b="-1"/>
          <a:stretch/>
        </p:blipFill>
        <p:spPr bwMode="auto">
          <a:xfrm>
            <a:off x="3662266" y="10"/>
            <a:ext cx="5481734" cy="6857990"/>
          </a:xfrm>
          <a:custGeom>
            <a:avLst/>
            <a:gdLst/>
            <a:ahLst/>
            <a:cxnLst/>
            <a:rect l="l" t="t" r="r" b="b"/>
            <a:pathLst>
              <a:path w="7308978" h="6858000">
                <a:moveTo>
                  <a:pt x="0" y="0"/>
                </a:moveTo>
                <a:lnTo>
                  <a:pt x="7308978" y="0"/>
                </a:lnTo>
                <a:lnTo>
                  <a:pt x="7308978" y="6858000"/>
                </a:lnTo>
                <a:lnTo>
                  <a:pt x="0" y="6858000"/>
                </a:lnTo>
                <a:lnTo>
                  <a:pt x="62983" y="6788730"/>
                </a:lnTo>
                <a:cubicBezTo>
                  <a:pt x="773509" y="5928900"/>
                  <a:pt x="1212978" y="4741056"/>
                  <a:pt x="1212978" y="3429000"/>
                </a:cubicBezTo>
                <a:cubicBezTo>
                  <a:pt x="1212978" y="2116944"/>
                  <a:pt x="773509" y="929100"/>
                  <a:pt x="62983" y="69271"/>
                </a:cubicBezTo>
                <a:close/>
              </a:path>
            </a:pathLst>
          </a:custGeom>
          <a:noFill/>
          <a:extLst>
            <a:ext uri="{909E8E84-426E-40DD-AFC4-6F175D3DCCD1}">
              <a14:hiddenFill xmlns:a14="http://schemas.microsoft.com/office/drawing/2010/main">
                <a:solidFill>
                  <a:srgbClr val="FFFFFF"/>
                </a:solidFill>
              </a14:hiddenFill>
            </a:ext>
          </a:extLst>
        </p:spPr>
      </p:pic>
      <p:sp>
        <p:nvSpPr>
          <p:cNvPr id="56322" name="Title 2">
            <a:extLst>
              <a:ext uri="{FF2B5EF4-FFF2-40B4-BE49-F238E27FC236}">
                <a16:creationId xmlns:a16="http://schemas.microsoft.com/office/drawing/2014/main" id="{C1AFABBE-EA4C-4D10-BF87-B2059C318C5C}"/>
              </a:ext>
            </a:extLst>
          </p:cNvPr>
          <p:cNvSpPr>
            <a:spLocks noGrp="1" noChangeArrowheads="1"/>
          </p:cNvSpPr>
          <p:nvPr>
            <p:ph type="title"/>
          </p:nvPr>
        </p:nvSpPr>
        <p:spPr>
          <a:xfrm>
            <a:off x="281178" y="856488"/>
            <a:ext cx="3744468" cy="1243584"/>
          </a:xfrm>
        </p:spPr>
        <p:txBody>
          <a:bodyPr vert="horz" lIns="91440" tIns="45720" rIns="91440" bIns="45720" rtlCol="0" anchor="ctr">
            <a:normAutofit fontScale="90000"/>
          </a:bodyPr>
          <a:lstStyle/>
          <a:p>
            <a:pPr eaLnBrk="1" hangingPunct="1"/>
            <a:r>
              <a:rPr lang="en-US" altLang="en-US" sz="3000" b="1" dirty="0"/>
              <a:t>Commonly              Studied Dimensions of Stigma</a:t>
            </a:r>
          </a:p>
        </p:txBody>
      </p:sp>
      <p:sp>
        <p:nvSpPr>
          <p:cNvPr id="56323" name="Content Placeholder 3">
            <a:extLst>
              <a:ext uri="{FF2B5EF4-FFF2-40B4-BE49-F238E27FC236}">
                <a16:creationId xmlns:a16="http://schemas.microsoft.com/office/drawing/2014/main" id="{91B39F88-B607-496D-BED8-E42020406686}"/>
              </a:ext>
            </a:extLst>
          </p:cNvPr>
          <p:cNvSpPr>
            <a:spLocks noGrp="1" noChangeArrowheads="1"/>
          </p:cNvSpPr>
          <p:nvPr>
            <p:ph sz="half" idx="2"/>
          </p:nvPr>
        </p:nvSpPr>
        <p:spPr>
          <a:xfrm>
            <a:off x="281177" y="2522949"/>
            <a:ext cx="4131165" cy="3833401"/>
          </a:xfrm>
        </p:spPr>
        <p:txBody>
          <a:bodyPr vert="horz" lIns="91440" tIns="45720" rIns="91440" bIns="45720" rtlCol="0" anchor="t">
            <a:noAutofit/>
          </a:bodyPr>
          <a:lstStyle/>
          <a:p>
            <a:pPr marL="58738" indent="0" eaLnBrk="1" hangingPunct="1">
              <a:lnSpc>
                <a:spcPct val="100000"/>
              </a:lnSpc>
              <a:spcBef>
                <a:spcPts val="0"/>
              </a:spcBef>
              <a:buNone/>
            </a:pPr>
            <a:r>
              <a:rPr lang="en-US" altLang="en-US" sz="2400" b="1" dirty="0"/>
              <a:t>Blame - </a:t>
            </a:r>
            <a:r>
              <a:rPr lang="en-US" altLang="en-US" sz="2400" i="1" dirty="0">
                <a:solidFill>
                  <a:srgbClr val="CC4927"/>
                </a:solidFill>
              </a:rPr>
              <a:t>i</a:t>
            </a:r>
            <a:r>
              <a:rPr lang="en-US" altLang="en-US" sz="2400" i="1" dirty="0">
                <a:solidFill>
                  <a:srgbClr val="CC4927"/>
                </a:solidFill>
                <a:latin typeface="Palatino "/>
              </a:rPr>
              <a:t>n</a:t>
            </a:r>
            <a:r>
              <a:rPr lang="en-US" altLang="en-US" sz="2400" b="1" i="1" dirty="0">
                <a:solidFill>
                  <a:srgbClr val="CC4927"/>
                </a:solidFill>
                <a:latin typeface="Palatino "/>
              </a:rPr>
              <a:t>dividuals are to blame (control and fault).</a:t>
            </a:r>
          </a:p>
          <a:p>
            <a:pPr marL="58738" indent="0" eaLnBrk="1" hangingPunct="1">
              <a:lnSpc>
                <a:spcPct val="100000"/>
              </a:lnSpc>
              <a:spcBef>
                <a:spcPts val="0"/>
              </a:spcBef>
              <a:buNone/>
            </a:pPr>
            <a:endParaRPr lang="en-US" altLang="en-US" sz="2400" dirty="0"/>
          </a:p>
          <a:p>
            <a:pPr marL="58738" indent="0" eaLnBrk="1" hangingPunct="1">
              <a:lnSpc>
                <a:spcPct val="100000"/>
              </a:lnSpc>
              <a:spcBef>
                <a:spcPts val="0"/>
              </a:spcBef>
              <a:buNone/>
            </a:pPr>
            <a:r>
              <a:rPr lang="en-US" altLang="en-US" sz="2400" b="1" dirty="0"/>
              <a:t>Social Distance</a:t>
            </a:r>
            <a:r>
              <a:rPr lang="en-US" altLang="en-US" sz="2400" dirty="0"/>
              <a:t> </a:t>
            </a:r>
            <a:r>
              <a:rPr lang="en-US" altLang="en-US" sz="2400" b="1" dirty="0"/>
              <a:t>-</a:t>
            </a:r>
            <a:r>
              <a:rPr lang="en-US" altLang="en-US" sz="2400" dirty="0"/>
              <a:t> </a:t>
            </a:r>
            <a:r>
              <a:rPr lang="en-US" altLang="en-US" sz="2400" b="1" i="1" dirty="0">
                <a:solidFill>
                  <a:srgbClr val="CC4927"/>
                </a:solidFill>
                <a:latin typeface="Palatino "/>
              </a:rPr>
              <a:t>would I have them marry into my family.</a:t>
            </a:r>
          </a:p>
          <a:p>
            <a:pPr marL="58738" indent="0" eaLnBrk="1" hangingPunct="1">
              <a:lnSpc>
                <a:spcPct val="100000"/>
              </a:lnSpc>
              <a:spcBef>
                <a:spcPts val="0"/>
              </a:spcBef>
              <a:buNone/>
            </a:pPr>
            <a:endParaRPr lang="en-US" altLang="en-US" sz="2400" dirty="0"/>
          </a:p>
          <a:p>
            <a:pPr marL="58738" indent="0" eaLnBrk="1" hangingPunct="1">
              <a:lnSpc>
                <a:spcPct val="100000"/>
              </a:lnSpc>
              <a:spcBef>
                <a:spcPts val="0"/>
              </a:spcBef>
              <a:buNone/>
            </a:pPr>
            <a:r>
              <a:rPr lang="en-US" altLang="en-US" sz="2400" b="1" dirty="0"/>
              <a:t>Dangerousness -</a:t>
            </a:r>
            <a:r>
              <a:rPr lang="en-US" altLang="en-US" sz="2400" dirty="0"/>
              <a:t> </a:t>
            </a:r>
            <a:r>
              <a:rPr lang="en-US" altLang="en-US" sz="2400" b="1" i="1" dirty="0">
                <a:solidFill>
                  <a:srgbClr val="CC4927"/>
                </a:solidFill>
                <a:latin typeface="Palatino "/>
              </a:rPr>
              <a:t>are they unexpectedly volatile, a threat to my safety. </a:t>
            </a:r>
          </a:p>
        </p:txBody>
      </p:sp>
      <p:sp>
        <p:nvSpPr>
          <p:cNvPr id="56324" name="Slide Number Placeholder 1">
            <a:extLst>
              <a:ext uri="{FF2B5EF4-FFF2-40B4-BE49-F238E27FC236}">
                <a16:creationId xmlns:a16="http://schemas.microsoft.com/office/drawing/2014/main" id="{0269F503-507F-4AF9-BAAA-B1F3A03BC48F}"/>
              </a:ext>
            </a:extLst>
          </p:cNvPr>
          <p:cNvSpPr>
            <a:spLocks noGrp="1" noChangeArrowheads="1"/>
          </p:cNvSpPr>
          <p:nvPr>
            <p:ph type="sldNum" sz="quarter" idx="4294967295"/>
          </p:nvPr>
        </p:nvSpPr>
        <p:spPr bwMode="auto">
          <a:xfrm>
            <a:off x="6810852" y="6356350"/>
            <a:ext cx="2057400" cy="36512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numCol="1" rtlCol="0" anchor="ctr" anchorCtr="0" compatLnSpc="1">
            <a:prstTxWarp prst="textNoShape">
              <a:avLst/>
            </a:prstTxWarp>
            <a:norm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defTabSz="914400">
              <a:lnSpc>
                <a:spcPct val="100000"/>
              </a:lnSpc>
              <a:spcBef>
                <a:spcPts val="0"/>
              </a:spcBef>
              <a:spcAft>
                <a:spcPts val="600"/>
              </a:spcAft>
              <a:buNone/>
              <a:defRPr/>
            </a:pPr>
            <a:fld id="{E09BC2FE-974C-4E9F-BCE8-379D53F82962}" type="slidenum">
              <a:rPr lang="en-US" altLang="en-US" sz="1200">
                <a:solidFill>
                  <a:schemeClr val="bg1"/>
                </a:solidFill>
                <a:latin typeface="Calibri" panose="020F0502020204030204"/>
                <a:cs typeface="+mn-cs"/>
              </a:rPr>
              <a:pPr defTabSz="914400">
                <a:lnSpc>
                  <a:spcPct val="100000"/>
                </a:lnSpc>
                <a:spcBef>
                  <a:spcPts val="0"/>
                </a:spcBef>
                <a:spcAft>
                  <a:spcPts val="600"/>
                </a:spcAft>
                <a:buNone/>
                <a:defRPr/>
              </a:pPr>
              <a:t>13</a:t>
            </a:fld>
            <a:endParaRPr lang="en-US" altLang="en-US" sz="1200">
              <a:solidFill>
                <a:schemeClr val="bg1"/>
              </a:solidFill>
              <a:latin typeface="Calibri" panose="020F0502020204030204"/>
              <a:cs typeface="+mn-cs"/>
            </a:endParaRPr>
          </a:p>
        </p:txBody>
      </p:sp>
    </p:spTree>
  </p:cSld>
  <p:clrMapOvr>
    <a:masterClrMapping/>
  </p:clrMapOvr>
  <p:transition spd="slow">
    <p:wip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descr="young, adult man, sitting, office chair, window, room, looking, 30-35 years old, interior, lounge chair">
            <a:extLst>
              <a:ext uri="{FF2B5EF4-FFF2-40B4-BE49-F238E27FC236}">
                <a16:creationId xmlns:a16="http://schemas.microsoft.com/office/drawing/2014/main" id="{CD7713C5-4386-42E6-A386-510E8192DEEF}"/>
              </a:ext>
            </a:extLst>
          </p:cNvPr>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b="-1"/>
          <a:stretch/>
        </p:blipFill>
        <p:spPr bwMode="auto">
          <a:xfrm>
            <a:off x="3662266" y="10"/>
            <a:ext cx="5481734" cy="6857990"/>
          </a:xfrm>
          <a:custGeom>
            <a:avLst/>
            <a:gdLst/>
            <a:ahLst/>
            <a:cxnLst/>
            <a:rect l="l" t="t" r="r" b="b"/>
            <a:pathLst>
              <a:path w="7308978" h="6858000">
                <a:moveTo>
                  <a:pt x="0" y="0"/>
                </a:moveTo>
                <a:lnTo>
                  <a:pt x="7308978" y="0"/>
                </a:lnTo>
                <a:lnTo>
                  <a:pt x="7308978" y="6858000"/>
                </a:lnTo>
                <a:lnTo>
                  <a:pt x="0" y="6858000"/>
                </a:lnTo>
                <a:lnTo>
                  <a:pt x="62983" y="6788730"/>
                </a:lnTo>
                <a:cubicBezTo>
                  <a:pt x="773509" y="5928900"/>
                  <a:pt x="1212978" y="4741056"/>
                  <a:pt x="1212978" y="3429000"/>
                </a:cubicBezTo>
                <a:cubicBezTo>
                  <a:pt x="1212978" y="2116944"/>
                  <a:pt x="773509" y="929100"/>
                  <a:pt x="62983" y="69271"/>
                </a:cubicBezTo>
                <a:close/>
              </a:path>
            </a:pathLst>
          </a:custGeom>
          <a:noFill/>
          <a:extLst>
            <a:ext uri="{909E8E84-426E-40DD-AFC4-6F175D3DCCD1}">
              <a14:hiddenFill xmlns:a14="http://schemas.microsoft.com/office/drawing/2010/main">
                <a:solidFill>
                  <a:srgbClr val="FFFFFF"/>
                </a:solidFill>
              </a14:hiddenFill>
            </a:ext>
          </a:extLst>
        </p:spPr>
      </p:pic>
      <p:sp>
        <p:nvSpPr>
          <p:cNvPr id="57346" name="Title 1">
            <a:extLst>
              <a:ext uri="{FF2B5EF4-FFF2-40B4-BE49-F238E27FC236}">
                <a16:creationId xmlns:a16="http://schemas.microsoft.com/office/drawing/2014/main" id="{ED5CE74D-0106-49E0-932F-CFDE4081E9DF}"/>
              </a:ext>
            </a:extLst>
          </p:cNvPr>
          <p:cNvSpPr>
            <a:spLocks noGrp="1" noChangeArrowheads="1"/>
          </p:cNvSpPr>
          <p:nvPr>
            <p:ph type="title"/>
          </p:nvPr>
        </p:nvSpPr>
        <p:spPr>
          <a:xfrm>
            <a:off x="281178" y="856488"/>
            <a:ext cx="3477100" cy="1243584"/>
          </a:xfrm>
        </p:spPr>
        <p:txBody>
          <a:bodyPr vert="horz" lIns="91440" tIns="45720" rIns="91440" bIns="45720" rtlCol="0" anchor="ctr">
            <a:normAutofit/>
          </a:bodyPr>
          <a:lstStyle/>
          <a:p>
            <a:pPr eaLnBrk="1" hangingPunct="1"/>
            <a:r>
              <a:rPr lang="en-US" altLang="en-US" sz="3000" b="1" dirty="0"/>
              <a:t>What We Are Learning</a:t>
            </a:r>
          </a:p>
        </p:txBody>
      </p:sp>
      <p:sp>
        <p:nvSpPr>
          <p:cNvPr id="3" name="Content Placeholder 2">
            <a:extLst>
              <a:ext uri="{FF2B5EF4-FFF2-40B4-BE49-F238E27FC236}">
                <a16:creationId xmlns:a16="http://schemas.microsoft.com/office/drawing/2014/main" id="{BF40AC63-2231-40CB-AB8D-18A435229A3A}"/>
              </a:ext>
            </a:extLst>
          </p:cNvPr>
          <p:cNvSpPr>
            <a:spLocks noGrp="1"/>
          </p:cNvSpPr>
          <p:nvPr>
            <p:ph sz="half" idx="2"/>
          </p:nvPr>
        </p:nvSpPr>
        <p:spPr>
          <a:xfrm>
            <a:off x="66984" y="2437513"/>
            <a:ext cx="4283964" cy="3913846"/>
          </a:xfrm>
        </p:spPr>
        <p:txBody>
          <a:bodyPr vert="horz" lIns="91440" tIns="45720" rIns="91440" bIns="45720" rtlCol="0" anchor="t">
            <a:normAutofit/>
          </a:bodyPr>
          <a:lstStyle/>
          <a:p>
            <a:pPr marL="279400" indent="0" eaLnBrk="1" hangingPunct="1">
              <a:buNone/>
              <a:defRPr/>
            </a:pPr>
            <a:r>
              <a:rPr lang="en-US" sz="2400" dirty="0"/>
              <a:t>SUD are more stigmatized</a:t>
            </a:r>
          </a:p>
          <a:p>
            <a:pPr marL="279400" indent="0" eaLnBrk="1" hangingPunct="1">
              <a:buNone/>
              <a:defRPr/>
            </a:pPr>
            <a:r>
              <a:rPr lang="en-US" sz="2400" dirty="0"/>
              <a:t>People with SUD are perceived as more to blame for their disorder</a:t>
            </a:r>
          </a:p>
          <a:p>
            <a:pPr marL="279400" indent="0" eaLnBrk="1" hangingPunct="1">
              <a:buNone/>
              <a:defRPr/>
            </a:pPr>
            <a:r>
              <a:rPr lang="en-US" sz="2400" dirty="0"/>
              <a:t>Patients themselves who hold more stigmatizing beliefs about SUD are less likely to seek treatment</a:t>
            </a:r>
          </a:p>
          <a:p>
            <a:pPr marL="279400" indent="0" eaLnBrk="1" hangingPunct="1">
              <a:buNone/>
              <a:defRPr/>
            </a:pPr>
            <a:r>
              <a:rPr lang="en-US" sz="2400" dirty="0"/>
              <a:t>Describing SUD as treatable helps</a:t>
            </a:r>
          </a:p>
          <a:p>
            <a:pPr eaLnBrk="1" hangingPunct="1">
              <a:defRPr/>
            </a:pPr>
            <a:endParaRPr lang="en-US" sz="1700" dirty="0">
              <a:latin typeface="+mn-lt"/>
              <a:cs typeface="+mn-cs"/>
            </a:endParaRPr>
          </a:p>
        </p:txBody>
      </p:sp>
    </p:spTree>
  </p:cSld>
  <p:clrMapOvr>
    <a:masterClrMapping/>
  </p:clrMapOvr>
  <p:transition spd="slow">
    <p:wip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John Kelly, PhD">
            <a:extLst>
              <a:ext uri="{FF2B5EF4-FFF2-40B4-BE49-F238E27FC236}">
                <a16:creationId xmlns:a16="http://schemas.microsoft.com/office/drawing/2014/main" id="{B1755046-2748-4847-805F-4D050C7267DB}"/>
              </a:ext>
            </a:extLst>
          </p:cNvPr>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a:stretch/>
        </p:blipFill>
        <p:spPr bwMode="auto">
          <a:xfrm>
            <a:off x="3662267" y="10"/>
            <a:ext cx="5481733" cy="6857990"/>
          </a:xfrm>
          <a:custGeom>
            <a:avLst/>
            <a:gdLst/>
            <a:ahLst/>
            <a:cxnLst/>
            <a:rect l="l" t="t" r="r" b="b"/>
            <a:pathLst>
              <a:path w="7308978" h="6858000">
                <a:moveTo>
                  <a:pt x="0" y="0"/>
                </a:moveTo>
                <a:lnTo>
                  <a:pt x="7308978" y="0"/>
                </a:lnTo>
                <a:lnTo>
                  <a:pt x="7308978" y="6858000"/>
                </a:lnTo>
                <a:lnTo>
                  <a:pt x="0" y="6858000"/>
                </a:lnTo>
                <a:lnTo>
                  <a:pt x="62983" y="6788730"/>
                </a:lnTo>
                <a:cubicBezTo>
                  <a:pt x="773509" y="5928900"/>
                  <a:pt x="1212978" y="4741056"/>
                  <a:pt x="1212978" y="3429000"/>
                </a:cubicBezTo>
                <a:cubicBezTo>
                  <a:pt x="1212978" y="2116944"/>
                  <a:pt x="773509" y="929100"/>
                  <a:pt x="62983" y="69271"/>
                </a:cubicBezTo>
                <a:close/>
              </a:path>
            </a:pathLst>
          </a:cu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2751A1A7-1275-416E-8925-9884D7CE2C6A}"/>
              </a:ext>
            </a:extLst>
          </p:cNvPr>
          <p:cNvSpPr>
            <a:spLocks noGrp="1"/>
          </p:cNvSpPr>
          <p:nvPr>
            <p:ph type="title"/>
          </p:nvPr>
        </p:nvSpPr>
        <p:spPr>
          <a:xfrm>
            <a:off x="281178" y="856488"/>
            <a:ext cx="3744468" cy="1173761"/>
          </a:xfrm>
        </p:spPr>
        <p:txBody>
          <a:bodyPr vert="horz" lIns="91440" tIns="45720" rIns="91440" bIns="45720" rtlCol="0" anchor="b">
            <a:normAutofit/>
          </a:bodyPr>
          <a:lstStyle/>
          <a:p>
            <a:pPr eaLnBrk="1" hangingPunct="1"/>
            <a:r>
              <a:rPr lang="en-US" sz="3000" b="1" dirty="0"/>
              <a:t>Language Matters</a:t>
            </a:r>
          </a:p>
        </p:txBody>
      </p:sp>
      <p:sp>
        <p:nvSpPr>
          <p:cNvPr id="3" name="Content Placeholder 2">
            <a:extLst>
              <a:ext uri="{FF2B5EF4-FFF2-40B4-BE49-F238E27FC236}">
                <a16:creationId xmlns:a16="http://schemas.microsoft.com/office/drawing/2014/main" id="{B999F4C2-C030-4954-AD86-F9A904BDDF77}"/>
              </a:ext>
            </a:extLst>
          </p:cNvPr>
          <p:cNvSpPr>
            <a:spLocks noGrp="1"/>
          </p:cNvSpPr>
          <p:nvPr>
            <p:ph sz="half" idx="2"/>
          </p:nvPr>
        </p:nvSpPr>
        <p:spPr>
          <a:xfrm>
            <a:off x="281178" y="2392323"/>
            <a:ext cx="3799332" cy="3990192"/>
          </a:xfrm>
        </p:spPr>
        <p:txBody>
          <a:bodyPr vert="horz" lIns="91440" tIns="45720" rIns="91440" bIns="45720" rtlCol="0" anchor="t">
            <a:normAutofit/>
          </a:bodyPr>
          <a:lstStyle/>
          <a:p>
            <a:pPr marL="0" indent="0" eaLnBrk="1" hangingPunct="1">
              <a:buNone/>
            </a:pPr>
            <a:r>
              <a:rPr lang="en-US" altLang="en-US" sz="2400" dirty="0"/>
              <a:t>The word ‘abuser' implies volitional acts of willful misconduct, and is associated with things like child abuse," </a:t>
            </a:r>
          </a:p>
          <a:p>
            <a:pPr marL="0" indent="0" eaLnBrk="1" hangingPunct="1">
              <a:buNone/>
            </a:pPr>
            <a:r>
              <a:rPr lang="en-US" altLang="en-US" sz="2400" dirty="0"/>
              <a:t>‘substance use disorder' conveys something very different — a medical disorder. </a:t>
            </a:r>
            <a:r>
              <a:rPr lang="en-US" altLang="en-US" sz="2400" b="1" i="1" dirty="0">
                <a:solidFill>
                  <a:srgbClr val="CC4927"/>
                </a:solidFill>
                <a:latin typeface="Palatino "/>
              </a:rPr>
              <a:t>Substance use is the only thing we talk about this way.</a:t>
            </a:r>
          </a:p>
          <a:p>
            <a:pPr marL="0" eaLnBrk="1" hangingPunct="1"/>
            <a:endParaRPr lang="en-US" sz="1700" dirty="0">
              <a:latin typeface="+mn-lt"/>
              <a:cs typeface="+mn-cs"/>
            </a:endParaRPr>
          </a:p>
        </p:txBody>
      </p:sp>
      <p:sp>
        <p:nvSpPr>
          <p:cNvPr id="7" name="TextBox 6">
            <a:extLst>
              <a:ext uri="{FF2B5EF4-FFF2-40B4-BE49-F238E27FC236}">
                <a16:creationId xmlns:a16="http://schemas.microsoft.com/office/drawing/2014/main" id="{E507D629-9DB2-4993-923A-525FC596615B}"/>
              </a:ext>
              <a:ext uri="{C183D7F6-B498-43B3-948B-1728B52AA6E4}">
                <adec:decorative xmlns:adec="http://schemas.microsoft.com/office/drawing/2017/decorative" val="1"/>
              </a:ext>
            </a:extLst>
          </p:cNvPr>
          <p:cNvSpPr txBox="1"/>
          <p:nvPr/>
        </p:nvSpPr>
        <p:spPr>
          <a:xfrm>
            <a:off x="4339771" y="5863767"/>
            <a:ext cx="4552079" cy="972458"/>
          </a:xfrm>
          <a:prstGeom prst="rect">
            <a:avLst/>
          </a:prstGeom>
          <a:solidFill>
            <a:srgbClr val="514D45">
              <a:alpha val="78000"/>
            </a:srgbClr>
          </a:solidFill>
          <a:ln>
            <a:noFill/>
          </a:ln>
        </p:spPr>
        <p:txBody>
          <a:bodyPr wrap="square">
            <a:noAutofit/>
          </a:bodyPr>
          <a:lstStyle/>
          <a:p>
            <a:pPr marL="0" marR="0" lvl="0" indent="0" algn="ctr" defTabSz="457200" rtl="0" eaLnBrk="0" fontAlgn="base" latinLnBrk="0" hangingPunct="0">
              <a:spcBef>
                <a:spcPct val="0"/>
              </a:spcBef>
              <a:spcAft>
                <a:spcPts val="600"/>
              </a:spcAft>
              <a:buClrTx/>
              <a:buSzTx/>
              <a:buFontTx/>
              <a:buNone/>
              <a:tabLst/>
              <a:defRPr/>
            </a:pPr>
            <a:endParaRPr kumimoji="0" lang="en-US" sz="14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pic>
        <p:nvPicPr>
          <p:cNvPr id="10" name="Graphic 9" descr="Books on shelf">
            <a:extLst>
              <a:ext uri="{FF2B5EF4-FFF2-40B4-BE49-F238E27FC236}">
                <a16:creationId xmlns:a16="http://schemas.microsoft.com/office/drawing/2014/main" id="{969DFCA6-DBB7-4E71-BC72-3331F28A4DB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373934" y="281767"/>
            <a:ext cx="914400" cy="914400"/>
          </a:xfrm>
          <a:prstGeom prst="rect">
            <a:avLst/>
          </a:prstGeom>
        </p:spPr>
      </p:pic>
    </p:spTree>
    <p:extLst>
      <p:ext uri="{BB962C8B-B14F-4D97-AF65-F5344CB8AC3E}">
        <p14:creationId xmlns:p14="http://schemas.microsoft.com/office/powerpoint/2010/main" val="3810457136"/>
      </p:ext>
    </p:extLst>
  </p:cSld>
  <p:clrMapOvr>
    <a:masterClrMapping/>
  </p:clrMapOvr>
  <p:transition spd="slow">
    <p:wip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8" name="Picture 4" descr="Puja committee helps Katwa girl continue studies">
            <a:extLst>
              <a:ext uri="{FF2B5EF4-FFF2-40B4-BE49-F238E27FC236}">
                <a16:creationId xmlns:a16="http://schemas.microsoft.com/office/drawing/2014/main" id="{4AAE89E8-8E35-4ED9-9520-94CB806C0091}"/>
              </a:ext>
            </a:extLst>
          </p:cNvPr>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a:stretch/>
        </p:blipFill>
        <p:spPr bwMode="auto">
          <a:xfrm>
            <a:off x="3662266" y="10"/>
            <a:ext cx="5481734" cy="6857990"/>
          </a:xfrm>
          <a:custGeom>
            <a:avLst/>
            <a:gdLst/>
            <a:ahLst/>
            <a:cxnLst/>
            <a:rect l="l" t="t" r="r" b="b"/>
            <a:pathLst>
              <a:path w="7308978" h="6858000">
                <a:moveTo>
                  <a:pt x="0" y="0"/>
                </a:moveTo>
                <a:lnTo>
                  <a:pt x="7308978" y="0"/>
                </a:lnTo>
                <a:lnTo>
                  <a:pt x="7308978" y="6858000"/>
                </a:lnTo>
                <a:lnTo>
                  <a:pt x="0" y="6858000"/>
                </a:lnTo>
                <a:lnTo>
                  <a:pt x="62983" y="6788730"/>
                </a:lnTo>
                <a:cubicBezTo>
                  <a:pt x="773509" y="5928900"/>
                  <a:pt x="1212978" y="4741056"/>
                  <a:pt x="1212978" y="3429000"/>
                </a:cubicBezTo>
                <a:cubicBezTo>
                  <a:pt x="1212978" y="2116944"/>
                  <a:pt x="773509" y="929100"/>
                  <a:pt x="62983" y="69271"/>
                </a:cubicBezTo>
                <a:close/>
              </a:path>
            </a:pathLst>
          </a:custGeom>
          <a:noFill/>
          <a:extLst>
            <a:ext uri="{909E8E84-426E-40DD-AFC4-6F175D3DCCD1}">
              <a14:hiddenFill xmlns:a14="http://schemas.microsoft.com/office/drawing/2010/main">
                <a:solidFill>
                  <a:srgbClr val="FFFFFF"/>
                </a:solidFill>
              </a14:hiddenFill>
            </a:ext>
          </a:extLst>
        </p:spPr>
      </p:pic>
      <p:sp>
        <p:nvSpPr>
          <p:cNvPr id="61442" name="Title 1">
            <a:extLst>
              <a:ext uri="{FF2B5EF4-FFF2-40B4-BE49-F238E27FC236}">
                <a16:creationId xmlns:a16="http://schemas.microsoft.com/office/drawing/2014/main" id="{663A41AE-A0E2-43D3-AFB3-6E54CEB71887}"/>
              </a:ext>
            </a:extLst>
          </p:cNvPr>
          <p:cNvSpPr>
            <a:spLocks noGrp="1" noChangeArrowheads="1"/>
          </p:cNvSpPr>
          <p:nvPr>
            <p:ph type="title"/>
          </p:nvPr>
        </p:nvSpPr>
        <p:spPr>
          <a:xfrm>
            <a:off x="281178" y="856488"/>
            <a:ext cx="4469130" cy="1243584"/>
          </a:xfrm>
        </p:spPr>
        <p:txBody>
          <a:bodyPr vert="horz" lIns="91440" tIns="45720" rIns="91440" bIns="45720" rtlCol="0" anchor="ctr">
            <a:normAutofit/>
          </a:bodyPr>
          <a:lstStyle/>
          <a:p>
            <a:pPr eaLnBrk="1" hangingPunct="1"/>
            <a:r>
              <a:rPr lang="en-US" altLang="en-US" sz="3000" b="1" dirty="0"/>
              <a:t>Findings</a:t>
            </a:r>
          </a:p>
        </p:txBody>
      </p:sp>
      <p:sp>
        <p:nvSpPr>
          <p:cNvPr id="3" name="Content Placeholder 2">
            <a:extLst>
              <a:ext uri="{FF2B5EF4-FFF2-40B4-BE49-F238E27FC236}">
                <a16:creationId xmlns:a16="http://schemas.microsoft.com/office/drawing/2014/main" id="{B08AB622-1323-483A-93D1-B4EB1B12D5A2}"/>
              </a:ext>
            </a:extLst>
          </p:cNvPr>
          <p:cNvSpPr>
            <a:spLocks noGrp="1"/>
          </p:cNvSpPr>
          <p:nvPr>
            <p:ph sz="half" idx="2"/>
          </p:nvPr>
        </p:nvSpPr>
        <p:spPr>
          <a:xfrm>
            <a:off x="281178" y="2276211"/>
            <a:ext cx="4283964" cy="3681616"/>
          </a:xfrm>
        </p:spPr>
        <p:txBody>
          <a:bodyPr vert="horz" lIns="91440" tIns="45720" rIns="91440" bIns="45720" rtlCol="0" anchor="t">
            <a:noAutofit/>
          </a:bodyPr>
          <a:lstStyle/>
          <a:p>
            <a:pPr marL="0" indent="0" eaLnBrk="1" hangingPunct="1">
              <a:buNone/>
              <a:defRPr/>
            </a:pPr>
            <a:r>
              <a:rPr lang="en-US" sz="2400" dirty="0"/>
              <a:t>The use of  "substance abuser" increased participants’ believing that the character was personally responsible for his actions and should even be punished for them. </a:t>
            </a:r>
          </a:p>
          <a:p>
            <a:pPr marL="0" indent="0" eaLnBrk="1" hangingPunct="1">
              <a:buNone/>
              <a:defRPr/>
            </a:pPr>
            <a:r>
              <a:rPr lang="en-US" sz="2400" dirty="0"/>
              <a:t>Additional Beliefs about “Substance Abusers”</a:t>
            </a:r>
          </a:p>
        </p:txBody>
      </p:sp>
      <p:pic>
        <p:nvPicPr>
          <p:cNvPr id="4" name="Graphic 3" descr="Books on shelf">
            <a:extLst>
              <a:ext uri="{FF2B5EF4-FFF2-40B4-BE49-F238E27FC236}">
                <a16:creationId xmlns:a16="http://schemas.microsoft.com/office/drawing/2014/main" id="{FACBB49B-503B-46E1-A050-215F4642882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373934" y="281767"/>
            <a:ext cx="914400" cy="914400"/>
          </a:xfrm>
          <a:prstGeom prst="rect">
            <a:avLst/>
          </a:prstGeom>
        </p:spPr>
      </p:pic>
      <p:pic>
        <p:nvPicPr>
          <p:cNvPr id="1026" name="Picture 2">
            <a:extLst>
              <a:ext uri="{FF2B5EF4-FFF2-40B4-BE49-F238E27FC236}">
                <a16:creationId xmlns:a16="http://schemas.microsoft.com/office/drawing/2014/main" id="{95DC9A9D-5F39-4723-A2B1-781DD5C5FA9B}"/>
              </a:ext>
              <a:ext uri="{C183D7F6-B498-43B3-948B-1728B52AA6E4}">
                <adec:decorative xmlns:adec="http://schemas.microsoft.com/office/drawing/2017/decorative" val="1"/>
              </a:ext>
            </a:extLst>
          </p:cNvPr>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328326" y="-5210566"/>
            <a:ext cx="6752119" cy="506408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descr="A bar chart showing the significance of two different labels, &quot;Substance Abuser&quot; and &quot;Substance Use Disorder.&quot;">
            <a:extLst>
              <a:ext uri="{FF2B5EF4-FFF2-40B4-BE49-F238E27FC236}">
                <a16:creationId xmlns:a16="http://schemas.microsoft.com/office/drawing/2014/main" id="{BD96F70D-5B5B-41CA-ABB3-2FF742E06DD1}"/>
              </a:ext>
            </a:extLst>
          </p:cNvPr>
          <p:cNvSpPr/>
          <p:nvPr/>
        </p:nvSpPr>
        <p:spPr>
          <a:xfrm>
            <a:off x="1166813" y="1549400"/>
            <a:ext cx="7402512" cy="427196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28" name="Straight Connector 27">
            <a:extLst>
              <a:ext uri="{FF2B5EF4-FFF2-40B4-BE49-F238E27FC236}">
                <a16:creationId xmlns:a16="http://schemas.microsoft.com/office/drawing/2014/main" id="{F3E8A4E0-6954-4CBE-B91B-480823D5D7CF}"/>
              </a:ext>
              <a:ext uri="{C183D7F6-B498-43B3-948B-1728B52AA6E4}">
                <adec:decorative xmlns:adec="http://schemas.microsoft.com/office/drawing/2017/decorative" val="1"/>
              </a:ext>
            </a:extLst>
          </p:cNvPr>
          <p:cNvCxnSpPr/>
          <p:nvPr/>
        </p:nvCxnSpPr>
        <p:spPr>
          <a:xfrm>
            <a:off x="1306513" y="1860550"/>
            <a:ext cx="7402512"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3933769C-3025-403A-BD01-1A754EBE55A8}"/>
              </a:ext>
              <a:ext uri="{C183D7F6-B498-43B3-948B-1728B52AA6E4}">
                <adec:decorative xmlns:adec="http://schemas.microsoft.com/office/drawing/2017/decorative" val="1"/>
              </a:ext>
            </a:extLst>
          </p:cNvPr>
          <p:cNvCxnSpPr/>
          <p:nvPr/>
        </p:nvCxnSpPr>
        <p:spPr>
          <a:xfrm>
            <a:off x="1306513" y="3686175"/>
            <a:ext cx="7402512"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19F0189-908C-40A1-AE47-8D951B8D801A}"/>
              </a:ext>
              <a:ext uri="{C183D7F6-B498-43B3-948B-1728B52AA6E4}">
                <adec:decorative xmlns:adec="http://schemas.microsoft.com/office/drawing/2017/decorative" val="1"/>
              </a:ext>
            </a:extLst>
          </p:cNvPr>
          <p:cNvCxnSpPr/>
          <p:nvPr/>
        </p:nvCxnSpPr>
        <p:spPr>
          <a:xfrm>
            <a:off x="1306513" y="2317750"/>
            <a:ext cx="7402512"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45B39912-CD5C-401C-9334-807B8FD34C8B}"/>
              </a:ext>
              <a:ext uri="{C183D7F6-B498-43B3-948B-1728B52AA6E4}">
                <adec:decorative xmlns:adec="http://schemas.microsoft.com/office/drawing/2017/decorative" val="1"/>
              </a:ext>
            </a:extLst>
          </p:cNvPr>
          <p:cNvCxnSpPr/>
          <p:nvPr/>
        </p:nvCxnSpPr>
        <p:spPr>
          <a:xfrm>
            <a:off x="1306513" y="3228975"/>
            <a:ext cx="7402512"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E6D07FF1-9340-4A2B-9CE5-9BAD0C11AC04}"/>
              </a:ext>
              <a:ext uri="{C183D7F6-B498-43B3-948B-1728B52AA6E4}">
                <adec:decorative xmlns:adec="http://schemas.microsoft.com/office/drawing/2017/decorative" val="1"/>
              </a:ext>
            </a:extLst>
          </p:cNvPr>
          <p:cNvCxnSpPr/>
          <p:nvPr/>
        </p:nvCxnSpPr>
        <p:spPr>
          <a:xfrm>
            <a:off x="1306513" y="2773363"/>
            <a:ext cx="7402512"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5CF4ED18-5216-4FB4-AB73-8771469E8B14}"/>
              </a:ext>
              <a:ext uri="{C183D7F6-B498-43B3-948B-1728B52AA6E4}">
                <adec:decorative xmlns:adec="http://schemas.microsoft.com/office/drawing/2017/decorative" val="1"/>
              </a:ext>
            </a:extLst>
          </p:cNvPr>
          <p:cNvCxnSpPr/>
          <p:nvPr/>
        </p:nvCxnSpPr>
        <p:spPr>
          <a:xfrm>
            <a:off x="1306513" y="4141788"/>
            <a:ext cx="7402512"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0FAFDDD9-9EFB-455D-BBBF-88B5A064B2A1}"/>
              </a:ext>
              <a:ext uri="{C183D7F6-B498-43B3-948B-1728B52AA6E4}">
                <adec:decorative xmlns:adec="http://schemas.microsoft.com/office/drawing/2017/decorative" val="1"/>
              </a:ext>
            </a:extLst>
          </p:cNvPr>
          <p:cNvCxnSpPr/>
          <p:nvPr/>
        </p:nvCxnSpPr>
        <p:spPr>
          <a:xfrm>
            <a:off x="1306513" y="4598988"/>
            <a:ext cx="7402512"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CF0020A9-E612-47F9-87CA-9A1CED470120}"/>
              </a:ext>
              <a:ext uri="{C183D7F6-B498-43B3-948B-1728B52AA6E4}">
                <adec:decorative xmlns:adec="http://schemas.microsoft.com/office/drawing/2017/decorative" val="1"/>
              </a:ext>
            </a:extLst>
          </p:cNvPr>
          <p:cNvCxnSpPr/>
          <p:nvPr/>
        </p:nvCxnSpPr>
        <p:spPr>
          <a:xfrm>
            <a:off x="1306513" y="5054600"/>
            <a:ext cx="7402512"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71F39095-A7CF-4098-B29D-B47CCA767C57}"/>
              </a:ext>
              <a:ext uri="{C183D7F6-B498-43B3-948B-1728B52AA6E4}">
                <adec:decorative xmlns:adec="http://schemas.microsoft.com/office/drawing/2017/decorative" val="1"/>
              </a:ext>
            </a:extLst>
          </p:cNvPr>
          <p:cNvCxnSpPr/>
          <p:nvPr/>
        </p:nvCxnSpPr>
        <p:spPr>
          <a:xfrm>
            <a:off x="1306513" y="5510213"/>
            <a:ext cx="7402512"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63500" name="Title 7">
            <a:extLst>
              <a:ext uri="{FF2B5EF4-FFF2-40B4-BE49-F238E27FC236}">
                <a16:creationId xmlns:a16="http://schemas.microsoft.com/office/drawing/2014/main" id="{B30B49D6-26AB-499F-9040-7B71332FFF73}"/>
              </a:ext>
            </a:extLst>
          </p:cNvPr>
          <p:cNvSpPr>
            <a:spLocks noGrp="1"/>
          </p:cNvSpPr>
          <p:nvPr>
            <p:ph type="title"/>
          </p:nvPr>
        </p:nvSpPr>
        <p:spPr>
          <a:xfrm>
            <a:off x="517525" y="338138"/>
            <a:ext cx="7886700" cy="254000"/>
          </a:xfrm>
        </p:spPr>
        <p:txBody>
          <a:bodyPr/>
          <a:lstStyle/>
          <a:p>
            <a:r>
              <a:rPr lang="en-US" altLang="en-US" sz="3600" dirty="0"/>
              <a:t>Significance of Descriptive Labels</a:t>
            </a:r>
          </a:p>
        </p:txBody>
      </p:sp>
      <p:sp>
        <p:nvSpPr>
          <p:cNvPr id="63501" name="Slide Number Placeholder 6">
            <a:extLst>
              <a:ext uri="{FF2B5EF4-FFF2-40B4-BE49-F238E27FC236}">
                <a16:creationId xmlns:a16="http://schemas.microsoft.com/office/drawing/2014/main" id="{EE75D498-514F-4512-868D-38430244315C}"/>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EA083CD8-8730-464C-AF88-AEA166FF9BBB}" type="slidenum">
              <a:rPr kumimoji="0" lang="en-US" altLang="en-US" sz="1200" b="0" i="0" u="none" strike="noStrike" kern="1200" cap="none" spc="0" normalizeH="0" baseline="0" noProof="0" smtClean="0">
                <a:ln>
                  <a:noFill/>
                </a:ln>
                <a:solidFill>
                  <a:srgbClr val="898989"/>
                </a:solidFill>
                <a:effectLst/>
                <a:uLnTx/>
                <a:uFillTx/>
                <a:latin typeface="Calibri" panose="020F0502020204030204" pitchFamily="34" charset="0"/>
                <a:ea typeface="+mn-ea"/>
                <a:cs typeface="+mn-cs"/>
              </a:rPr>
              <a:pPr marL="0" marR="0" lvl="0" indent="0" algn="r" defTabSz="457200" rtl="0" eaLnBrk="1" fontAlgn="base" latinLnBrk="0" hangingPunct="1">
                <a:lnSpc>
                  <a:spcPct val="100000"/>
                </a:lnSpc>
                <a:spcBef>
                  <a:spcPct val="0"/>
                </a:spcBef>
                <a:spcAft>
                  <a:spcPct val="0"/>
                </a:spcAft>
                <a:buClrTx/>
                <a:buSzTx/>
                <a:buFontTx/>
                <a:buNone/>
                <a:tabLst/>
                <a:defRPr/>
              </a:pPr>
              <a:t>17</a:t>
            </a:fld>
            <a:endPar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endParaRPr>
          </a:p>
        </p:txBody>
      </p:sp>
      <p:sp>
        <p:nvSpPr>
          <p:cNvPr id="10" name="TextBox 9">
            <a:extLst>
              <a:ext uri="{FF2B5EF4-FFF2-40B4-BE49-F238E27FC236}">
                <a16:creationId xmlns:a16="http://schemas.microsoft.com/office/drawing/2014/main" id="{7D322193-4D0D-4F05-8AB9-9A4CEE4176E5}"/>
              </a:ext>
            </a:extLst>
          </p:cNvPr>
          <p:cNvSpPr txBox="1"/>
          <p:nvPr/>
        </p:nvSpPr>
        <p:spPr>
          <a:xfrm>
            <a:off x="636588" y="1252538"/>
            <a:ext cx="609600" cy="4646612"/>
          </a:xfrm>
          <a:prstGeom prst="rect">
            <a:avLst/>
          </a:prstGeom>
          <a:noFill/>
        </p:spPr>
        <p:txBody>
          <a:bodyPr>
            <a:spAutoFit/>
          </a:bodyPr>
          <a:lstStyle/>
          <a:p>
            <a:pPr marL="0" marR="0" lvl="0" indent="0" algn="l" defTabSz="457200" rtl="0" eaLnBrk="0" fontAlgn="base" latinLnBrk="0" hangingPunct="0">
              <a:lnSpc>
                <a:spcPts val="36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mn-cs"/>
              </a:rPr>
              <a:t>.90</a:t>
            </a:r>
          </a:p>
          <a:p>
            <a:pPr marL="0" marR="0" lvl="0" indent="0" algn="l" defTabSz="457200" rtl="0" eaLnBrk="0" fontAlgn="base" latinLnBrk="0" hangingPunct="0">
              <a:lnSpc>
                <a:spcPts val="36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mn-cs"/>
              </a:rPr>
              <a:t>.80</a:t>
            </a:r>
          </a:p>
          <a:p>
            <a:pPr marL="0" marR="0" lvl="0" indent="0" algn="l" defTabSz="457200" rtl="0" eaLnBrk="0" fontAlgn="base" latinLnBrk="0" hangingPunct="0">
              <a:lnSpc>
                <a:spcPts val="36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mn-cs"/>
              </a:rPr>
              <a:t>.70</a:t>
            </a:r>
          </a:p>
          <a:p>
            <a:pPr marL="0" marR="0" lvl="0" indent="0" algn="l" defTabSz="457200" rtl="0" eaLnBrk="0" fontAlgn="base" latinLnBrk="0" hangingPunct="0">
              <a:lnSpc>
                <a:spcPts val="36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mn-cs"/>
              </a:rPr>
              <a:t>.60</a:t>
            </a:r>
          </a:p>
          <a:p>
            <a:pPr marL="0" marR="0" lvl="0" indent="0" algn="l" defTabSz="457200" rtl="0" eaLnBrk="0" fontAlgn="base" latinLnBrk="0" hangingPunct="0">
              <a:lnSpc>
                <a:spcPts val="36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mn-cs"/>
              </a:rPr>
              <a:t>.50</a:t>
            </a:r>
          </a:p>
          <a:p>
            <a:pPr marL="0" marR="0" lvl="0" indent="0" algn="l" defTabSz="457200" rtl="0" eaLnBrk="0" fontAlgn="base" latinLnBrk="0" hangingPunct="0">
              <a:lnSpc>
                <a:spcPts val="36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mn-cs"/>
              </a:rPr>
              <a:t>.40</a:t>
            </a:r>
          </a:p>
          <a:p>
            <a:pPr marL="0" marR="0" lvl="0" indent="0" algn="l" defTabSz="457200" rtl="0" eaLnBrk="0" fontAlgn="base" latinLnBrk="0" hangingPunct="0">
              <a:lnSpc>
                <a:spcPts val="36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mn-cs"/>
              </a:rPr>
              <a:t>.30</a:t>
            </a:r>
          </a:p>
          <a:p>
            <a:pPr marL="0" marR="0" lvl="0" indent="0" algn="l" defTabSz="457200" rtl="0" eaLnBrk="0" fontAlgn="base" latinLnBrk="0" hangingPunct="0">
              <a:lnSpc>
                <a:spcPts val="36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mn-cs"/>
              </a:rPr>
              <a:t>.20</a:t>
            </a:r>
          </a:p>
          <a:p>
            <a:pPr marL="0" marR="0" lvl="0" indent="0" algn="l" defTabSz="457200" rtl="0" eaLnBrk="0" fontAlgn="base" latinLnBrk="0" hangingPunct="0">
              <a:lnSpc>
                <a:spcPts val="36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mn-cs"/>
              </a:rPr>
              <a:t>.10</a:t>
            </a:r>
          </a:p>
          <a:p>
            <a:pPr marL="0" marR="0" lvl="0" indent="0" algn="l" defTabSz="457200" rtl="0" eaLnBrk="0" fontAlgn="base" latinLnBrk="0" hangingPunct="0">
              <a:lnSpc>
                <a:spcPts val="36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mn-cs"/>
              </a:rPr>
              <a:t>.00</a:t>
            </a:r>
          </a:p>
        </p:txBody>
      </p:sp>
      <p:sp>
        <p:nvSpPr>
          <p:cNvPr id="63503" name="TextBox 10">
            <a:extLst>
              <a:ext uri="{FF2B5EF4-FFF2-40B4-BE49-F238E27FC236}">
                <a16:creationId xmlns:a16="http://schemas.microsoft.com/office/drawing/2014/main" id="{DC2FE6C8-1AF0-48B9-A352-92CF48F4AEC5}"/>
              </a:ext>
            </a:extLst>
          </p:cNvPr>
          <p:cNvSpPr txBox="1">
            <a:spLocks noChangeArrowheads="1"/>
          </p:cNvSpPr>
          <p:nvPr/>
        </p:nvSpPr>
        <p:spPr bwMode="auto">
          <a:xfrm>
            <a:off x="546100" y="868363"/>
            <a:ext cx="80803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Subscales Comparing the “Substance Abuser” and “Substance Use Disorder” Labels</a:t>
            </a:r>
          </a:p>
        </p:txBody>
      </p:sp>
      <p:sp>
        <p:nvSpPr>
          <p:cNvPr id="12" name="TextBox 11">
            <a:extLst>
              <a:ext uri="{FF2B5EF4-FFF2-40B4-BE49-F238E27FC236}">
                <a16:creationId xmlns:a16="http://schemas.microsoft.com/office/drawing/2014/main" id="{8481C906-CEA6-4E34-A619-BF2055A0A88B}"/>
              </a:ext>
            </a:extLst>
          </p:cNvPr>
          <p:cNvSpPr txBox="1"/>
          <p:nvPr/>
        </p:nvSpPr>
        <p:spPr>
          <a:xfrm rot="16200000">
            <a:off x="-1246981" y="3051969"/>
            <a:ext cx="3451225" cy="369887"/>
          </a:xfrm>
          <a:prstGeom prst="rect">
            <a:avLst/>
          </a:prstGeom>
          <a:noFill/>
        </p:spPr>
        <p:txBody>
          <a:bodyPr>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mn-cs"/>
              </a:rPr>
              <a:t>Mean of Subscale Score</a:t>
            </a:r>
          </a:p>
        </p:txBody>
      </p:sp>
      <p:sp>
        <p:nvSpPr>
          <p:cNvPr id="13" name="TextBox 12">
            <a:extLst>
              <a:ext uri="{FF2B5EF4-FFF2-40B4-BE49-F238E27FC236}">
                <a16:creationId xmlns:a16="http://schemas.microsoft.com/office/drawing/2014/main" id="{AA562EAB-6602-43CD-B547-90686DA5B921}"/>
              </a:ext>
            </a:extLst>
          </p:cNvPr>
          <p:cNvSpPr txBox="1"/>
          <p:nvPr/>
        </p:nvSpPr>
        <p:spPr>
          <a:xfrm>
            <a:off x="317500" y="6288088"/>
            <a:ext cx="7851775" cy="461962"/>
          </a:xfrm>
          <a:prstGeom prst="rect">
            <a:avLst/>
          </a:prstGeom>
          <a:noFill/>
        </p:spPr>
        <p:txBody>
          <a:bodyPr>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lumMod val="65000"/>
                    <a:lumOff val="35000"/>
                  </a:prstClr>
                </a:solidFill>
                <a:effectLst/>
                <a:uLnTx/>
                <a:uFillTx/>
                <a:latin typeface="Calibri" panose="020F0502020204030204" pitchFamily="34" charset="0"/>
                <a:ea typeface="+mn-ea"/>
                <a:cs typeface="+mn-cs"/>
              </a:rPr>
              <a:t>Source: Kelly, J. F., Dow, S. J., &amp; </a:t>
            </a:r>
            <a:r>
              <a:rPr kumimoji="0" lang="en-US" sz="1200" b="0" i="0" u="none" strike="noStrike" kern="1200" cap="none" spc="0" normalizeH="0" baseline="0" noProof="0" dirty="0" err="1">
                <a:ln>
                  <a:noFill/>
                </a:ln>
                <a:solidFill>
                  <a:prstClr val="black">
                    <a:lumMod val="65000"/>
                    <a:lumOff val="35000"/>
                  </a:prstClr>
                </a:solidFill>
                <a:effectLst/>
                <a:uLnTx/>
                <a:uFillTx/>
                <a:latin typeface="Calibri" panose="020F0502020204030204" pitchFamily="34" charset="0"/>
                <a:ea typeface="+mn-ea"/>
                <a:cs typeface="+mn-cs"/>
              </a:rPr>
              <a:t>Westerhoff</a:t>
            </a:r>
            <a:r>
              <a:rPr kumimoji="0" lang="en-US" sz="1200" b="0" i="0" u="none" strike="noStrike" kern="1200" cap="none" spc="0" normalizeH="0" baseline="0" noProof="0" dirty="0">
                <a:ln>
                  <a:noFill/>
                </a:ln>
                <a:solidFill>
                  <a:prstClr val="black">
                    <a:lumMod val="65000"/>
                    <a:lumOff val="35000"/>
                  </a:prstClr>
                </a:solidFill>
                <a:effectLst/>
                <a:uLnTx/>
                <a:uFillTx/>
                <a:latin typeface="Calibri" panose="020F0502020204030204" pitchFamily="34" charset="0"/>
                <a:ea typeface="+mn-ea"/>
                <a:cs typeface="+mn-cs"/>
              </a:rPr>
              <a:t>, C. (2010) Does Our Choice of Substance-Related Terms Influence Perceptions of Treatment Need? An Empirical Investigation with Two Commonly Used Terms. Journal of Drug issues, 40(4), 805-818</a:t>
            </a:r>
          </a:p>
        </p:txBody>
      </p:sp>
      <p:sp>
        <p:nvSpPr>
          <p:cNvPr id="63506" name="TextBox 13">
            <a:extLst>
              <a:ext uri="{FF2B5EF4-FFF2-40B4-BE49-F238E27FC236}">
                <a16:creationId xmlns:a16="http://schemas.microsoft.com/office/drawing/2014/main" id="{57AF245B-7495-49DE-81CE-7729EE759572}"/>
              </a:ext>
            </a:extLst>
          </p:cNvPr>
          <p:cNvSpPr txBox="1">
            <a:spLocks noChangeArrowheads="1"/>
          </p:cNvSpPr>
          <p:nvPr/>
        </p:nvSpPr>
        <p:spPr bwMode="auto">
          <a:xfrm>
            <a:off x="1071563" y="5830888"/>
            <a:ext cx="7754937"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Treatment        Punishment       Social Threat           Blame	 Exoneration      Self-regulation</a:t>
            </a:r>
          </a:p>
        </p:txBody>
      </p:sp>
      <p:sp>
        <p:nvSpPr>
          <p:cNvPr id="15" name="Rectangle 14">
            <a:extLst>
              <a:ext uri="{FF2B5EF4-FFF2-40B4-BE49-F238E27FC236}">
                <a16:creationId xmlns:a16="http://schemas.microsoft.com/office/drawing/2014/main" id="{990CB85C-8F1E-438C-B979-3A1D3009B15E}"/>
              </a:ext>
              <a:ext uri="{C183D7F6-B498-43B3-948B-1728B52AA6E4}">
                <adec:decorative xmlns:adec="http://schemas.microsoft.com/office/drawing/2017/decorative" val="1"/>
              </a:ext>
            </a:extLst>
          </p:cNvPr>
          <p:cNvSpPr/>
          <p:nvPr/>
        </p:nvSpPr>
        <p:spPr>
          <a:xfrm>
            <a:off x="1484313" y="3898900"/>
            <a:ext cx="304800" cy="1898650"/>
          </a:xfrm>
          <a:prstGeom prst="rect">
            <a:avLst/>
          </a:prstGeom>
          <a:solidFill>
            <a:srgbClr val="CC4927"/>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B02DC2F3-7A4D-4D27-8EFF-0B26643639DE}"/>
              </a:ext>
              <a:ext uri="{C183D7F6-B498-43B3-948B-1728B52AA6E4}">
                <adec:decorative xmlns:adec="http://schemas.microsoft.com/office/drawing/2017/decorative" val="1"/>
              </a:ext>
            </a:extLst>
          </p:cNvPr>
          <p:cNvSpPr/>
          <p:nvPr/>
        </p:nvSpPr>
        <p:spPr>
          <a:xfrm>
            <a:off x="1827213" y="2676525"/>
            <a:ext cx="304800" cy="3133725"/>
          </a:xfrm>
          <a:prstGeom prst="rect">
            <a:avLst/>
          </a:prstGeom>
          <a:solidFill>
            <a:srgbClr val="00467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4A09795D-051B-4550-B415-DBF2D4883A0C}"/>
              </a:ext>
              <a:ext uri="{C183D7F6-B498-43B3-948B-1728B52AA6E4}">
                <adec:decorative xmlns:adec="http://schemas.microsoft.com/office/drawing/2017/decorative" val="1"/>
              </a:ext>
            </a:extLst>
          </p:cNvPr>
          <p:cNvSpPr/>
          <p:nvPr/>
        </p:nvSpPr>
        <p:spPr>
          <a:xfrm>
            <a:off x="2701925" y="2722563"/>
            <a:ext cx="304800" cy="3116262"/>
          </a:xfrm>
          <a:prstGeom prst="rect">
            <a:avLst/>
          </a:prstGeom>
          <a:solidFill>
            <a:srgbClr val="CC4927"/>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9304E589-9829-44BA-8E40-E14F4F543D5A}"/>
              </a:ext>
              <a:ext uri="{C183D7F6-B498-43B3-948B-1728B52AA6E4}">
                <adec:decorative xmlns:adec="http://schemas.microsoft.com/office/drawing/2017/decorative" val="1"/>
              </a:ext>
            </a:extLst>
          </p:cNvPr>
          <p:cNvSpPr/>
          <p:nvPr/>
        </p:nvSpPr>
        <p:spPr>
          <a:xfrm>
            <a:off x="3043238" y="4776788"/>
            <a:ext cx="306387" cy="1060450"/>
          </a:xfrm>
          <a:prstGeom prst="rect">
            <a:avLst/>
          </a:prstGeom>
          <a:solidFill>
            <a:srgbClr val="00467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CA1820DC-6D33-4DCE-AF42-21E766B9311D}"/>
              </a:ext>
              <a:ext uri="{C183D7F6-B498-43B3-948B-1728B52AA6E4}">
                <adec:decorative xmlns:adec="http://schemas.microsoft.com/office/drawing/2017/decorative" val="1"/>
              </a:ext>
            </a:extLst>
          </p:cNvPr>
          <p:cNvSpPr/>
          <p:nvPr/>
        </p:nvSpPr>
        <p:spPr>
          <a:xfrm>
            <a:off x="3908425" y="3182938"/>
            <a:ext cx="304800" cy="2644775"/>
          </a:xfrm>
          <a:prstGeom prst="rect">
            <a:avLst/>
          </a:prstGeom>
          <a:solidFill>
            <a:srgbClr val="CC4927"/>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27F320B5-B510-4A1A-8732-827BEB34D2D2}"/>
              </a:ext>
              <a:ext uri="{C183D7F6-B498-43B3-948B-1728B52AA6E4}">
                <adec:decorative xmlns:adec="http://schemas.microsoft.com/office/drawing/2017/decorative" val="1"/>
              </a:ext>
            </a:extLst>
          </p:cNvPr>
          <p:cNvSpPr/>
          <p:nvPr/>
        </p:nvSpPr>
        <p:spPr>
          <a:xfrm>
            <a:off x="4251325" y="3911600"/>
            <a:ext cx="304800" cy="1914525"/>
          </a:xfrm>
          <a:prstGeom prst="rect">
            <a:avLst/>
          </a:prstGeom>
          <a:solidFill>
            <a:srgbClr val="00467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D5EC3ECC-DDCC-44F2-B672-6F6B762C9EC0}"/>
              </a:ext>
              <a:ext uri="{C183D7F6-B498-43B3-948B-1728B52AA6E4}">
                <adec:decorative xmlns:adec="http://schemas.microsoft.com/office/drawing/2017/decorative" val="1"/>
              </a:ext>
            </a:extLst>
          </p:cNvPr>
          <p:cNvSpPr/>
          <p:nvPr/>
        </p:nvSpPr>
        <p:spPr>
          <a:xfrm>
            <a:off x="5219700" y="2320925"/>
            <a:ext cx="304800" cy="3489325"/>
          </a:xfrm>
          <a:prstGeom prst="rect">
            <a:avLst/>
          </a:prstGeom>
          <a:solidFill>
            <a:srgbClr val="CC4927"/>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BBCBE1C8-CADD-4F2B-B484-D7484E77F899}"/>
              </a:ext>
              <a:ext uri="{C183D7F6-B498-43B3-948B-1728B52AA6E4}">
                <adec:decorative xmlns:adec="http://schemas.microsoft.com/office/drawing/2017/decorative" val="1"/>
              </a:ext>
            </a:extLst>
          </p:cNvPr>
          <p:cNvSpPr/>
          <p:nvPr/>
        </p:nvSpPr>
        <p:spPr>
          <a:xfrm>
            <a:off x="5561013" y="4632325"/>
            <a:ext cx="304800" cy="1176338"/>
          </a:xfrm>
          <a:prstGeom prst="rect">
            <a:avLst/>
          </a:prstGeom>
          <a:solidFill>
            <a:srgbClr val="00467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20BD379C-B4B1-410D-B999-CDC3A8BBE710}"/>
              </a:ext>
              <a:ext uri="{C183D7F6-B498-43B3-948B-1728B52AA6E4}">
                <adec:decorative xmlns:adec="http://schemas.microsoft.com/office/drawing/2017/decorative" val="1"/>
              </a:ext>
            </a:extLst>
          </p:cNvPr>
          <p:cNvSpPr/>
          <p:nvPr/>
        </p:nvSpPr>
        <p:spPr>
          <a:xfrm>
            <a:off x="6459538" y="4841875"/>
            <a:ext cx="304800" cy="969963"/>
          </a:xfrm>
          <a:prstGeom prst="rect">
            <a:avLst/>
          </a:prstGeom>
          <a:solidFill>
            <a:srgbClr val="CC4927"/>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4D52BE20-5656-4A8A-8819-787AB50F9C5C}"/>
              </a:ext>
              <a:ext uri="{C183D7F6-B498-43B3-948B-1728B52AA6E4}">
                <adec:decorative xmlns:adec="http://schemas.microsoft.com/office/drawing/2017/decorative" val="1"/>
              </a:ext>
            </a:extLst>
          </p:cNvPr>
          <p:cNvSpPr/>
          <p:nvPr/>
        </p:nvSpPr>
        <p:spPr>
          <a:xfrm>
            <a:off x="6802438" y="2193925"/>
            <a:ext cx="304800" cy="3616325"/>
          </a:xfrm>
          <a:prstGeom prst="rect">
            <a:avLst/>
          </a:prstGeom>
          <a:solidFill>
            <a:srgbClr val="00467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57932714-71A2-4C6E-B1A1-F1AAFD7DBA61}"/>
              </a:ext>
              <a:ext uri="{C183D7F6-B498-43B3-948B-1728B52AA6E4}">
                <adec:decorative xmlns:adec="http://schemas.microsoft.com/office/drawing/2017/decorative" val="1"/>
              </a:ext>
            </a:extLst>
          </p:cNvPr>
          <p:cNvSpPr/>
          <p:nvPr/>
        </p:nvSpPr>
        <p:spPr>
          <a:xfrm>
            <a:off x="7799388" y="2722563"/>
            <a:ext cx="304800" cy="3116262"/>
          </a:xfrm>
          <a:prstGeom prst="rect">
            <a:avLst/>
          </a:prstGeom>
          <a:solidFill>
            <a:srgbClr val="CC4927"/>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11C6E573-0D86-45E1-80CC-AEC5431C16A0}"/>
              </a:ext>
              <a:ext uri="{C183D7F6-B498-43B3-948B-1728B52AA6E4}">
                <adec:decorative xmlns:adec="http://schemas.microsoft.com/office/drawing/2017/decorative" val="1"/>
              </a:ext>
            </a:extLst>
          </p:cNvPr>
          <p:cNvSpPr/>
          <p:nvPr/>
        </p:nvSpPr>
        <p:spPr>
          <a:xfrm>
            <a:off x="8142288" y="4329113"/>
            <a:ext cx="304800" cy="1508125"/>
          </a:xfrm>
          <a:prstGeom prst="rect">
            <a:avLst/>
          </a:prstGeom>
          <a:solidFill>
            <a:srgbClr val="00467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7" name="Rectangle 36">
            <a:extLst>
              <a:ext uri="{FF2B5EF4-FFF2-40B4-BE49-F238E27FC236}">
                <a16:creationId xmlns:a16="http://schemas.microsoft.com/office/drawing/2014/main" id="{E062515C-5259-4338-8A6A-4D48AC4601E2}"/>
              </a:ext>
              <a:ext uri="{C183D7F6-B498-43B3-948B-1728B52AA6E4}">
                <adec:decorative xmlns:adec="http://schemas.microsoft.com/office/drawing/2017/decorative" val="1"/>
              </a:ext>
            </a:extLst>
          </p:cNvPr>
          <p:cNvSpPr/>
          <p:nvPr/>
        </p:nvSpPr>
        <p:spPr>
          <a:xfrm>
            <a:off x="1481138" y="1624013"/>
            <a:ext cx="184150" cy="182562"/>
          </a:xfrm>
          <a:prstGeom prst="rect">
            <a:avLst/>
          </a:prstGeom>
          <a:solidFill>
            <a:srgbClr val="CC4927"/>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8" name="Rectangle 37">
            <a:extLst>
              <a:ext uri="{FF2B5EF4-FFF2-40B4-BE49-F238E27FC236}">
                <a16:creationId xmlns:a16="http://schemas.microsoft.com/office/drawing/2014/main" id="{3849AF0E-BC64-4005-8701-30C4380024B9}"/>
              </a:ext>
              <a:ext uri="{C183D7F6-B498-43B3-948B-1728B52AA6E4}">
                <adec:decorative xmlns:adec="http://schemas.microsoft.com/office/drawing/2017/decorative" val="1"/>
              </a:ext>
            </a:extLst>
          </p:cNvPr>
          <p:cNvSpPr/>
          <p:nvPr/>
        </p:nvSpPr>
        <p:spPr>
          <a:xfrm>
            <a:off x="1484313" y="1978025"/>
            <a:ext cx="182562" cy="182563"/>
          </a:xfrm>
          <a:prstGeom prst="rect">
            <a:avLst/>
          </a:prstGeom>
          <a:solidFill>
            <a:srgbClr val="00467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3521" name="TextBox 38">
            <a:extLst>
              <a:ext uri="{FF2B5EF4-FFF2-40B4-BE49-F238E27FC236}">
                <a16:creationId xmlns:a16="http://schemas.microsoft.com/office/drawing/2014/main" id="{4A1CF5F0-C6B6-4927-B7E2-3556D8284914}"/>
              </a:ext>
            </a:extLst>
          </p:cNvPr>
          <p:cNvSpPr txBox="1">
            <a:spLocks noChangeArrowheads="1"/>
          </p:cNvSpPr>
          <p:nvPr/>
        </p:nvSpPr>
        <p:spPr bwMode="auto">
          <a:xfrm>
            <a:off x="1712913" y="1874838"/>
            <a:ext cx="2332037"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Substance Use Disorder</a:t>
            </a:r>
          </a:p>
        </p:txBody>
      </p:sp>
      <p:sp>
        <p:nvSpPr>
          <p:cNvPr id="63522" name="TextBox 40">
            <a:extLst>
              <a:ext uri="{FF2B5EF4-FFF2-40B4-BE49-F238E27FC236}">
                <a16:creationId xmlns:a16="http://schemas.microsoft.com/office/drawing/2014/main" id="{61A5F84C-8B61-4E9F-AB69-B57FA7954B90}"/>
              </a:ext>
            </a:extLst>
          </p:cNvPr>
          <p:cNvSpPr txBox="1">
            <a:spLocks noChangeArrowheads="1"/>
          </p:cNvSpPr>
          <p:nvPr/>
        </p:nvSpPr>
        <p:spPr bwMode="auto">
          <a:xfrm>
            <a:off x="1711325" y="1552575"/>
            <a:ext cx="175736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Substance  Abuser</a:t>
            </a:r>
          </a:p>
        </p:txBody>
      </p:sp>
      <p:sp>
        <p:nvSpPr>
          <p:cNvPr id="63523" name="TextBox 42">
            <a:extLst>
              <a:ext uri="{FF2B5EF4-FFF2-40B4-BE49-F238E27FC236}">
                <a16:creationId xmlns:a16="http://schemas.microsoft.com/office/drawing/2014/main" id="{CF8AE8CC-ED20-4CEC-A010-9F61019BBDFF}"/>
              </a:ext>
            </a:extLst>
          </p:cNvPr>
          <p:cNvSpPr txBox="1">
            <a:spLocks noChangeArrowheads="1"/>
          </p:cNvSpPr>
          <p:nvPr/>
        </p:nvSpPr>
        <p:spPr bwMode="auto">
          <a:xfrm>
            <a:off x="1512888" y="3917950"/>
            <a:ext cx="314325"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en-US" sz="11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0.41</a:t>
            </a:r>
          </a:p>
        </p:txBody>
      </p:sp>
      <p:sp>
        <p:nvSpPr>
          <p:cNvPr id="63524" name="TextBox 43">
            <a:extLst>
              <a:ext uri="{FF2B5EF4-FFF2-40B4-BE49-F238E27FC236}">
                <a16:creationId xmlns:a16="http://schemas.microsoft.com/office/drawing/2014/main" id="{3C77EEAB-F730-48C7-B2AA-0AC7E0C2DFFE}"/>
              </a:ext>
            </a:extLst>
          </p:cNvPr>
          <p:cNvSpPr txBox="1">
            <a:spLocks noChangeArrowheads="1"/>
          </p:cNvSpPr>
          <p:nvPr/>
        </p:nvSpPr>
        <p:spPr bwMode="auto">
          <a:xfrm>
            <a:off x="1854200" y="2673350"/>
            <a:ext cx="315913"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en-US" sz="11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0.69</a:t>
            </a:r>
          </a:p>
        </p:txBody>
      </p:sp>
      <p:sp>
        <p:nvSpPr>
          <p:cNvPr id="63525" name="TextBox 44">
            <a:extLst>
              <a:ext uri="{FF2B5EF4-FFF2-40B4-BE49-F238E27FC236}">
                <a16:creationId xmlns:a16="http://schemas.microsoft.com/office/drawing/2014/main" id="{9B31E298-5CAD-476E-AC26-3D002427F4DE}"/>
              </a:ext>
            </a:extLst>
          </p:cNvPr>
          <p:cNvSpPr txBox="1">
            <a:spLocks noChangeArrowheads="1"/>
          </p:cNvSpPr>
          <p:nvPr/>
        </p:nvSpPr>
        <p:spPr bwMode="auto">
          <a:xfrm>
            <a:off x="2720975" y="2724150"/>
            <a:ext cx="315913"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en-US" sz="11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0.67</a:t>
            </a:r>
          </a:p>
        </p:txBody>
      </p:sp>
      <p:sp>
        <p:nvSpPr>
          <p:cNvPr id="63526" name="TextBox 45">
            <a:extLst>
              <a:ext uri="{FF2B5EF4-FFF2-40B4-BE49-F238E27FC236}">
                <a16:creationId xmlns:a16="http://schemas.microsoft.com/office/drawing/2014/main" id="{5E7B7250-6380-433A-8B76-EA351363C134}"/>
              </a:ext>
            </a:extLst>
          </p:cNvPr>
          <p:cNvSpPr txBox="1">
            <a:spLocks noChangeArrowheads="1"/>
          </p:cNvSpPr>
          <p:nvPr/>
        </p:nvSpPr>
        <p:spPr bwMode="auto">
          <a:xfrm>
            <a:off x="3065463" y="4772025"/>
            <a:ext cx="314325"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en-US" sz="11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0.23</a:t>
            </a:r>
          </a:p>
        </p:txBody>
      </p:sp>
      <p:sp>
        <p:nvSpPr>
          <p:cNvPr id="63527" name="TextBox 46">
            <a:extLst>
              <a:ext uri="{FF2B5EF4-FFF2-40B4-BE49-F238E27FC236}">
                <a16:creationId xmlns:a16="http://schemas.microsoft.com/office/drawing/2014/main" id="{5EA72A94-19CA-4A70-8E5B-440F9CD8A1FE}"/>
              </a:ext>
            </a:extLst>
          </p:cNvPr>
          <p:cNvSpPr txBox="1">
            <a:spLocks noChangeArrowheads="1"/>
          </p:cNvSpPr>
          <p:nvPr/>
        </p:nvSpPr>
        <p:spPr bwMode="auto">
          <a:xfrm>
            <a:off x="3927475" y="3176588"/>
            <a:ext cx="314325"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en-US" sz="11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0.58</a:t>
            </a:r>
          </a:p>
        </p:txBody>
      </p:sp>
      <p:sp>
        <p:nvSpPr>
          <p:cNvPr id="63528" name="TextBox 47">
            <a:extLst>
              <a:ext uri="{FF2B5EF4-FFF2-40B4-BE49-F238E27FC236}">
                <a16:creationId xmlns:a16="http://schemas.microsoft.com/office/drawing/2014/main" id="{CECF3B3C-115E-4CBE-A505-7024458DE054}"/>
              </a:ext>
            </a:extLst>
          </p:cNvPr>
          <p:cNvSpPr txBox="1">
            <a:spLocks noChangeArrowheads="1"/>
          </p:cNvSpPr>
          <p:nvPr/>
        </p:nvSpPr>
        <p:spPr bwMode="auto">
          <a:xfrm>
            <a:off x="4268788" y="3919538"/>
            <a:ext cx="315912"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en-US" sz="11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0.42</a:t>
            </a:r>
          </a:p>
        </p:txBody>
      </p:sp>
      <p:sp>
        <p:nvSpPr>
          <p:cNvPr id="63529" name="TextBox 48">
            <a:extLst>
              <a:ext uri="{FF2B5EF4-FFF2-40B4-BE49-F238E27FC236}">
                <a16:creationId xmlns:a16="http://schemas.microsoft.com/office/drawing/2014/main" id="{866BF74D-DF1E-4E0A-997B-19CCA6957A68}"/>
              </a:ext>
            </a:extLst>
          </p:cNvPr>
          <p:cNvSpPr txBox="1">
            <a:spLocks noChangeArrowheads="1"/>
          </p:cNvSpPr>
          <p:nvPr/>
        </p:nvSpPr>
        <p:spPr bwMode="auto">
          <a:xfrm>
            <a:off x="5245100" y="2312988"/>
            <a:ext cx="314325" cy="16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en-US" sz="11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0.76</a:t>
            </a:r>
          </a:p>
        </p:txBody>
      </p:sp>
      <p:sp>
        <p:nvSpPr>
          <p:cNvPr id="63530" name="TextBox 49">
            <a:extLst>
              <a:ext uri="{FF2B5EF4-FFF2-40B4-BE49-F238E27FC236}">
                <a16:creationId xmlns:a16="http://schemas.microsoft.com/office/drawing/2014/main" id="{45C41BC5-DC1D-4C5E-AC7C-A23896EEBB6C}"/>
              </a:ext>
            </a:extLst>
          </p:cNvPr>
          <p:cNvSpPr txBox="1">
            <a:spLocks noChangeArrowheads="1"/>
          </p:cNvSpPr>
          <p:nvPr/>
        </p:nvSpPr>
        <p:spPr bwMode="auto">
          <a:xfrm>
            <a:off x="5586413" y="4638675"/>
            <a:ext cx="315912"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en-US" sz="11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0.24</a:t>
            </a:r>
          </a:p>
        </p:txBody>
      </p:sp>
      <p:sp>
        <p:nvSpPr>
          <p:cNvPr id="63531" name="TextBox 50">
            <a:extLst>
              <a:ext uri="{FF2B5EF4-FFF2-40B4-BE49-F238E27FC236}">
                <a16:creationId xmlns:a16="http://schemas.microsoft.com/office/drawing/2014/main" id="{E61A2B60-7006-4AF9-A2EC-AF983101E440}"/>
              </a:ext>
            </a:extLst>
          </p:cNvPr>
          <p:cNvSpPr txBox="1">
            <a:spLocks noChangeArrowheads="1"/>
          </p:cNvSpPr>
          <p:nvPr/>
        </p:nvSpPr>
        <p:spPr bwMode="auto">
          <a:xfrm>
            <a:off x="6823075" y="2203450"/>
            <a:ext cx="314325"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en-US" sz="11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0.79</a:t>
            </a:r>
          </a:p>
        </p:txBody>
      </p:sp>
      <p:sp>
        <p:nvSpPr>
          <p:cNvPr id="63532" name="TextBox 51">
            <a:extLst>
              <a:ext uri="{FF2B5EF4-FFF2-40B4-BE49-F238E27FC236}">
                <a16:creationId xmlns:a16="http://schemas.microsoft.com/office/drawing/2014/main" id="{DF90CC22-4C18-4A4E-AEAD-0DD053D61A45}"/>
              </a:ext>
            </a:extLst>
          </p:cNvPr>
          <p:cNvSpPr txBox="1">
            <a:spLocks noChangeArrowheads="1"/>
          </p:cNvSpPr>
          <p:nvPr/>
        </p:nvSpPr>
        <p:spPr bwMode="auto">
          <a:xfrm>
            <a:off x="6491288" y="4840288"/>
            <a:ext cx="315912" cy="16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en-US" sz="11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0.21</a:t>
            </a:r>
          </a:p>
        </p:txBody>
      </p:sp>
      <p:sp>
        <p:nvSpPr>
          <p:cNvPr id="63533" name="TextBox 52">
            <a:extLst>
              <a:ext uri="{FF2B5EF4-FFF2-40B4-BE49-F238E27FC236}">
                <a16:creationId xmlns:a16="http://schemas.microsoft.com/office/drawing/2014/main" id="{979C7E41-B307-417C-A3B8-D4EC03A2EE2C}"/>
              </a:ext>
            </a:extLst>
          </p:cNvPr>
          <p:cNvSpPr txBox="1">
            <a:spLocks noChangeArrowheads="1"/>
          </p:cNvSpPr>
          <p:nvPr/>
        </p:nvSpPr>
        <p:spPr bwMode="auto">
          <a:xfrm>
            <a:off x="7827963" y="2716213"/>
            <a:ext cx="315912" cy="16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en-US" sz="11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0.67</a:t>
            </a:r>
          </a:p>
        </p:txBody>
      </p:sp>
      <p:sp>
        <p:nvSpPr>
          <p:cNvPr id="63534" name="TextBox 53">
            <a:extLst>
              <a:ext uri="{FF2B5EF4-FFF2-40B4-BE49-F238E27FC236}">
                <a16:creationId xmlns:a16="http://schemas.microsoft.com/office/drawing/2014/main" id="{5699BA07-5121-4635-8A51-A04A58D8D584}"/>
              </a:ext>
            </a:extLst>
          </p:cNvPr>
          <p:cNvSpPr txBox="1">
            <a:spLocks noChangeArrowheads="1"/>
          </p:cNvSpPr>
          <p:nvPr/>
        </p:nvSpPr>
        <p:spPr bwMode="auto">
          <a:xfrm>
            <a:off x="8156575" y="4346575"/>
            <a:ext cx="314325"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en-US" sz="11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0.33</a:t>
            </a:r>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le 1">
            <a:extLst>
              <a:ext uri="{FF2B5EF4-FFF2-40B4-BE49-F238E27FC236}">
                <a16:creationId xmlns:a16="http://schemas.microsoft.com/office/drawing/2014/main" id="{EED2EAA2-4558-4D7B-AFC7-834F6FC7C30C}"/>
              </a:ext>
            </a:extLst>
          </p:cNvPr>
          <p:cNvSpPr>
            <a:spLocks noGrp="1"/>
          </p:cNvSpPr>
          <p:nvPr>
            <p:ph type="title"/>
          </p:nvPr>
        </p:nvSpPr>
        <p:spPr>
          <a:xfrm>
            <a:off x="628649" y="292100"/>
            <a:ext cx="8035925" cy="846138"/>
          </a:xfrm>
        </p:spPr>
        <p:txBody>
          <a:bodyPr/>
          <a:lstStyle/>
          <a:p>
            <a:pPr algn="ctr"/>
            <a:r>
              <a:rPr lang="en-US" altLang="en-US" sz="3200" dirty="0">
                <a:latin typeface="Arial" panose="020B0604020202020204" pitchFamily="34" charset="0"/>
                <a:cs typeface="Arial" panose="020B0604020202020204" pitchFamily="34" charset="0"/>
              </a:rPr>
              <a:t>Language and Stigmatized Conditions</a:t>
            </a:r>
          </a:p>
        </p:txBody>
      </p:sp>
      <p:sp>
        <p:nvSpPr>
          <p:cNvPr id="64515" name="Slide Number Placeholder 2">
            <a:extLst>
              <a:ext uri="{FF2B5EF4-FFF2-40B4-BE49-F238E27FC236}">
                <a16:creationId xmlns:a16="http://schemas.microsoft.com/office/drawing/2014/main" id="{A2133CAC-83F2-482C-AB3D-635A0BE10100}"/>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EA87BBB4-0F1C-4C2F-B0DA-F07AC6504466}" type="slidenum">
              <a:rPr kumimoji="0" lang="en-US" altLang="en-US" sz="1200" b="0" i="0" u="none" strike="noStrike" kern="1200" cap="none" spc="0" normalizeH="0" baseline="0" noProof="0" smtClean="0">
                <a:ln>
                  <a:noFill/>
                </a:ln>
                <a:solidFill>
                  <a:srgbClr val="898989"/>
                </a:solidFill>
                <a:effectLst/>
                <a:uLnTx/>
                <a:uFillTx/>
                <a:latin typeface="Calibri" panose="020F0502020204030204" pitchFamily="34" charset="0"/>
                <a:ea typeface="+mn-ea"/>
                <a:cs typeface="+mn-cs"/>
              </a:rPr>
              <a:pPr marL="0" marR="0" lvl="0" indent="0" algn="r" defTabSz="457200" rtl="0" eaLnBrk="1" fontAlgn="base" latinLnBrk="0" hangingPunct="1">
                <a:lnSpc>
                  <a:spcPct val="100000"/>
                </a:lnSpc>
                <a:spcBef>
                  <a:spcPct val="0"/>
                </a:spcBef>
                <a:spcAft>
                  <a:spcPct val="0"/>
                </a:spcAft>
                <a:buClrTx/>
                <a:buSzTx/>
                <a:buFontTx/>
                <a:buNone/>
                <a:tabLst/>
                <a:defRPr/>
              </a:pPr>
              <a:t>18</a:t>
            </a:fld>
            <a:endPar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endParaRPr>
          </a:p>
        </p:txBody>
      </p:sp>
      <p:sp>
        <p:nvSpPr>
          <p:cNvPr id="64516" name="Rectangle 4">
            <a:extLst>
              <a:ext uri="{FF2B5EF4-FFF2-40B4-BE49-F238E27FC236}">
                <a16:creationId xmlns:a16="http://schemas.microsoft.com/office/drawing/2014/main" id="{42C33EF7-48FE-4039-991D-34535E28326E}"/>
              </a:ext>
            </a:extLst>
          </p:cNvPr>
          <p:cNvSpPr>
            <a:spLocks noChangeArrowheads="1"/>
          </p:cNvSpPr>
          <p:nvPr/>
        </p:nvSpPr>
        <p:spPr bwMode="auto">
          <a:xfrm>
            <a:off x="628650" y="3751263"/>
            <a:ext cx="7686675" cy="193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Person first language (for example, reference to “a person with substance use disorder”) suggests that the person </a:t>
            </a:r>
            <a:r>
              <a:rPr kumimoji="0" lang="en-US" altLang="en-US" sz="2400" b="0"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has </a:t>
            </a:r>
            <a:r>
              <a:rPr kumimoji="0" lang="en-US" alt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 problem that can be addressed. By contrast, calling someone a “drug abuser” implies that the person </a:t>
            </a:r>
            <a:r>
              <a:rPr kumimoji="0" lang="en-US" altLang="en-US" sz="2400" b="0"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is </a:t>
            </a:r>
            <a:r>
              <a:rPr kumimoji="0" lang="en-US" alt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the problem. </a:t>
            </a:r>
          </a:p>
        </p:txBody>
      </p:sp>
      <p:sp>
        <p:nvSpPr>
          <p:cNvPr id="7" name="TextBox 6">
            <a:extLst>
              <a:ext uri="{FF2B5EF4-FFF2-40B4-BE49-F238E27FC236}">
                <a16:creationId xmlns:a16="http://schemas.microsoft.com/office/drawing/2014/main" id="{6DCB6236-F529-4BC3-977D-E846221212AB}"/>
              </a:ext>
            </a:extLst>
          </p:cNvPr>
          <p:cNvSpPr txBox="1"/>
          <p:nvPr/>
        </p:nvSpPr>
        <p:spPr>
          <a:xfrm>
            <a:off x="31750" y="6006872"/>
            <a:ext cx="9080500" cy="339725"/>
          </a:xfrm>
          <a:prstGeom prst="rect">
            <a:avLst/>
          </a:prstGeom>
          <a:noFill/>
        </p:spPr>
        <p:txBody>
          <a:bodyPr>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Words Matter: How Language Choice Can Reduce Stigma </a:t>
            </a:r>
            <a:r>
              <a:rPr kumimoji="0" lang="en-US" sz="1600" b="0" i="0" u="none" strike="noStrike" kern="1200" cap="none" spc="0" normalizeH="0" baseline="0" noProof="0" dirty="0" err="1">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PreventionSolutions@EDC</a:t>
            </a:r>
            <a:endParaRPr kumimoji="0" lang="en-US" sz="16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endParaRPr>
          </a:p>
        </p:txBody>
      </p:sp>
      <p:pic>
        <p:nvPicPr>
          <p:cNvPr id="64518" name="Picture 3" descr="A close up of a sign&#10;&#10;Description automatically generated">
            <a:extLst>
              <a:ext uri="{FF2B5EF4-FFF2-40B4-BE49-F238E27FC236}">
                <a16:creationId xmlns:a16="http://schemas.microsoft.com/office/drawing/2014/main" id="{43BFED4C-555E-4FE1-9A34-96D45BC137F7}"/>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868488" y="661988"/>
            <a:ext cx="5454650" cy="342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9" name="TextBox 4">
            <a:extLst>
              <a:ext uri="{FF2B5EF4-FFF2-40B4-BE49-F238E27FC236}">
                <a16:creationId xmlns:a16="http://schemas.microsoft.com/office/drawing/2014/main" id="{EE06F131-167A-46D4-870B-C9735CBC5D33}"/>
              </a:ext>
            </a:extLst>
          </p:cNvPr>
          <p:cNvSpPr txBox="1">
            <a:spLocks noChangeArrowheads="1"/>
          </p:cNvSpPr>
          <p:nvPr/>
        </p:nvSpPr>
        <p:spPr bwMode="auto">
          <a:xfrm>
            <a:off x="477838" y="1258888"/>
            <a:ext cx="2154237"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CC4927"/>
                </a:solidFill>
                <a:effectLst/>
                <a:uLnTx/>
                <a:uFillTx/>
                <a:latin typeface="Arial" panose="020B0604020202020204" pitchFamily="34" charset="0"/>
                <a:ea typeface="+mn-ea"/>
                <a:cs typeface="Arial" panose="020B0604020202020204" pitchFamily="34" charset="0"/>
              </a:rPr>
              <a:t>Non-Stigmatizing Conditions</a:t>
            </a:r>
          </a:p>
        </p:txBody>
      </p:sp>
      <p:sp>
        <p:nvSpPr>
          <p:cNvPr id="64520" name="TextBox 5">
            <a:extLst>
              <a:ext uri="{FF2B5EF4-FFF2-40B4-BE49-F238E27FC236}">
                <a16:creationId xmlns:a16="http://schemas.microsoft.com/office/drawing/2014/main" id="{5BE534FB-F18E-4247-993A-E59E4919D324}"/>
              </a:ext>
            </a:extLst>
          </p:cNvPr>
          <p:cNvSpPr txBox="1">
            <a:spLocks noChangeArrowheads="1"/>
          </p:cNvSpPr>
          <p:nvPr/>
        </p:nvSpPr>
        <p:spPr bwMode="auto">
          <a:xfrm>
            <a:off x="7081838" y="2740025"/>
            <a:ext cx="1582737"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CC4927"/>
                </a:solidFill>
                <a:effectLst/>
                <a:uLnTx/>
                <a:uFillTx/>
                <a:latin typeface="Arial" panose="020B0604020202020204" pitchFamily="34" charset="0"/>
                <a:ea typeface="+mn-ea"/>
                <a:cs typeface="Arial" panose="020B0604020202020204" pitchFamily="34" charset="0"/>
              </a:rPr>
              <a:t>Stigmatizing Conditions</a:t>
            </a:r>
          </a:p>
        </p:txBody>
      </p:sp>
      <p:pic>
        <p:nvPicPr>
          <p:cNvPr id="9" name="Picture 8" descr="Graphical user interface, application, Word&#10;&#10;Description automatically generated">
            <a:extLst>
              <a:ext uri="{FF2B5EF4-FFF2-40B4-BE49-F238E27FC236}">
                <a16:creationId xmlns:a16="http://schemas.microsoft.com/office/drawing/2014/main" id="{AB368836-1787-434D-AF0B-518F5A4BCE3C}"/>
              </a:ext>
            </a:extLst>
          </p:cNvPr>
          <p:cNvPicPr>
            <a:picLocks noChangeAspect="1"/>
          </p:cNvPicPr>
          <p:nvPr/>
        </p:nvPicPr>
        <p:blipFill rotWithShape="1">
          <a:blip r:embed="rId4"/>
          <a:srcRect l="25400" t="16203" r="42600" b="9289"/>
          <a:stretch/>
        </p:blipFill>
        <p:spPr>
          <a:xfrm>
            <a:off x="2118011" y="1003029"/>
            <a:ext cx="4462272" cy="5844239"/>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a:extLst>
              <a:ext uri="{FF2B5EF4-FFF2-40B4-BE49-F238E27FC236}">
                <a16:creationId xmlns:a16="http://schemas.microsoft.com/office/drawing/2014/main" id="{15A121FB-708C-4174-82D2-5C0D8ECCEDD2}"/>
              </a:ext>
            </a:extLst>
          </p:cNvPr>
          <p:cNvSpPr>
            <a:spLocks noGrp="1" noChangeArrowheads="1"/>
          </p:cNvSpPr>
          <p:nvPr>
            <p:ph type="title"/>
          </p:nvPr>
        </p:nvSpPr>
        <p:spPr/>
        <p:txBody>
          <a:bodyPr/>
          <a:lstStyle/>
          <a:p>
            <a:pPr algn="ctr" eaLnBrk="1" hangingPunct="1"/>
            <a:r>
              <a:rPr lang="en-US" altLang="en-US"/>
              <a:t>Language Matters</a:t>
            </a:r>
          </a:p>
        </p:txBody>
      </p:sp>
      <p:grpSp>
        <p:nvGrpSpPr>
          <p:cNvPr id="4" name="Groupe 1 - 1" descr="An arrow pointing up (signifying positive language.)">
            <a:extLst>
              <a:ext uri="{FF2B5EF4-FFF2-40B4-BE49-F238E27FC236}">
                <a16:creationId xmlns:a16="http://schemas.microsoft.com/office/drawing/2014/main" id="{359B3150-3DE8-482F-9544-90DF73584134}"/>
              </a:ext>
            </a:extLst>
          </p:cNvPr>
          <p:cNvGrpSpPr/>
          <p:nvPr/>
        </p:nvGrpSpPr>
        <p:grpSpPr>
          <a:xfrm>
            <a:off x="2222330" y="2822643"/>
            <a:ext cx="2402338" cy="2309110"/>
            <a:chOff x="2503112" y="1968871"/>
            <a:chExt cx="3203117" cy="3078813"/>
          </a:xfrm>
          <a:solidFill>
            <a:schemeClr val="tx2">
              <a:lumMod val="20000"/>
              <a:lumOff val="80000"/>
            </a:schemeClr>
          </a:solidFill>
        </p:grpSpPr>
        <p:sp>
          <p:nvSpPr>
            <p:cNvPr id="5" name="Forme libre : forme 6">
              <a:extLst>
                <a:ext uri="{FF2B5EF4-FFF2-40B4-BE49-F238E27FC236}">
                  <a16:creationId xmlns:a16="http://schemas.microsoft.com/office/drawing/2014/main" id="{5D6DEF6C-8420-4909-A642-7EC1A20A7EFB}"/>
                </a:ext>
              </a:extLst>
            </p:cNvPr>
            <p:cNvSpPr/>
            <p:nvPr/>
          </p:nvSpPr>
          <p:spPr>
            <a:xfrm rot="18900000">
              <a:off x="2630757" y="1968871"/>
              <a:ext cx="3075472" cy="3078813"/>
            </a:xfrm>
            <a:custGeom>
              <a:avLst/>
              <a:gdLst>
                <a:gd name="connsiteX0" fmla="*/ 3073174 w 3075472"/>
                <a:gd name="connsiteY0" fmla="*/ 1 h 3078813"/>
                <a:gd name="connsiteX1" fmla="*/ 3073173 w 3075472"/>
                <a:gd name="connsiteY1" fmla="*/ 2299 h 3078813"/>
                <a:gd name="connsiteX2" fmla="*/ 3075472 w 3075472"/>
                <a:gd name="connsiteY2" fmla="*/ 2299 h 3078813"/>
                <a:gd name="connsiteX3" fmla="*/ 3075472 w 3075472"/>
                <a:gd name="connsiteY3" fmla="*/ 2417695 h 3078813"/>
                <a:gd name="connsiteX4" fmla="*/ 2055938 w 3075472"/>
                <a:gd name="connsiteY4" fmla="*/ 2417695 h 3078813"/>
                <a:gd name="connsiteX5" fmla="*/ 2055938 w 3075472"/>
                <a:gd name="connsiteY5" fmla="*/ 1743795 h 3078813"/>
                <a:gd name="connsiteX6" fmla="*/ 720919 w 3075472"/>
                <a:gd name="connsiteY6" fmla="*/ 3078813 h 3078813"/>
                <a:gd name="connsiteX7" fmla="*/ 0 w 3075472"/>
                <a:gd name="connsiteY7" fmla="*/ 2357894 h 3078813"/>
                <a:gd name="connsiteX8" fmla="*/ 1338359 w 3075472"/>
                <a:gd name="connsiteY8" fmla="*/ 1019535 h 3078813"/>
                <a:gd name="connsiteX9" fmla="*/ 657777 w 3075472"/>
                <a:gd name="connsiteY9" fmla="*/ 1019535 h 3078813"/>
                <a:gd name="connsiteX10" fmla="*/ 657777 w 3075472"/>
                <a:gd name="connsiteY10" fmla="*/ 0 h 3078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75472" h="3078813">
                  <a:moveTo>
                    <a:pt x="3073174" y="1"/>
                  </a:moveTo>
                  <a:lnTo>
                    <a:pt x="3073173" y="2299"/>
                  </a:lnTo>
                  <a:lnTo>
                    <a:pt x="3075472" y="2299"/>
                  </a:lnTo>
                  <a:lnTo>
                    <a:pt x="3075472" y="2417695"/>
                  </a:lnTo>
                  <a:lnTo>
                    <a:pt x="2055938" y="2417695"/>
                  </a:lnTo>
                  <a:lnTo>
                    <a:pt x="2055938" y="1743795"/>
                  </a:lnTo>
                  <a:lnTo>
                    <a:pt x="720919" y="3078813"/>
                  </a:lnTo>
                  <a:lnTo>
                    <a:pt x="0" y="2357894"/>
                  </a:lnTo>
                  <a:lnTo>
                    <a:pt x="1338359" y="1019535"/>
                  </a:lnTo>
                  <a:lnTo>
                    <a:pt x="657777" y="1019535"/>
                  </a:lnTo>
                  <a:lnTo>
                    <a:pt x="657777" y="0"/>
                  </a:lnTo>
                  <a:close/>
                </a:path>
              </a:pathLst>
            </a:cu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Forme libre : forme 15">
              <a:extLst>
                <a:ext uri="{FF2B5EF4-FFF2-40B4-BE49-F238E27FC236}">
                  <a16:creationId xmlns:a16="http://schemas.microsoft.com/office/drawing/2014/main" id="{0173AB98-4AFF-4268-AD7F-04ECEDF6920B}"/>
                </a:ext>
              </a:extLst>
            </p:cNvPr>
            <p:cNvSpPr/>
            <p:nvPr/>
          </p:nvSpPr>
          <p:spPr>
            <a:xfrm rot="18900000">
              <a:off x="2503112" y="2022003"/>
              <a:ext cx="3074843" cy="2717518"/>
            </a:xfrm>
            <a:custGeom>
              <a:avLst/>
              <a:gdLst>
                <a:gd name="connsiteX0" fmla="*/ 3073174 w 3074843"/>
                <a:gd name="connsiteY0" fmla="*/ 1 h 2717518"/>
                <a:gd name="connsiteX1" fmla="*/ 3073173 w 3074843"/>
                <a:gd name="connsiteY1" fmla="*/ 2299 h 2717518"/>
                <a:gd name="connsiteX2" fmla="*/ 3074843 w 3074843"/>
                <a:gd name="connsiteY2" fmla="*/ 2299 h 2717518"/>
                <a:gd name="connsiteX3" fmla="*/ 359624 w 3074843"/>
                <a:gd name="connsiteY3" fmla="*/ 2717518 h 2717518"/>
                <a:gd name="connsiteX4" fmla="*/ 0 w 3074843"/>
                <a:gd name="connsiteY4" fmla="*/ 2357894 h 2717518"/>
                <a:gd name="connsiteX5" fmla="*/ 1338359 w 3074843"/>
                <a:gd name="connsiteY5" fmla="*/ 1019535 h 2717518"/>
                <a:gd name="connsiteX6" fmla="*/ 657777 w 3074843"/>
                <a:gd name="connsiteY6" fmla="*/ 1019535 h 2717518"/>
                <a:gd name="connsiteX7" fmla="*/ 657777 w 3074843"/>
                <a:gd name="connsiteY7" fmla="*/ 0 h 2717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74843" h="2717518">
                  <a:moveTo>
                    <a:pt x="3073174" y="1"/>
                  </a:moveTo>
                  <a:lnTo>
                    <a:pt x="3073173" y="2299"/>
                  </a:lnTo>
                  <a:lnTo>
                    <a:pt x="3074843" y="2299"/>
                  </a:lnTo>
                  <a:lnTo>
                    <a:pt x="359624" y="2717518"/>
                  </a:lnTo>
                  <a:lnTo>
                    <a:pt x="0" y="2357894"/>
                  </a:lnTo>
                  <a:lnTo>
                    <a:pt x="1338359" y="1019535"/>
                  </a:lnTo>
                  <a:lnTo>
                    <a:pt x="657777" y="1019535"/>
                  </a:lnTo>
                  <a:lnTo>
                    <a:pt x="657777"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Calibri"/>
                <a:ea typeface="+mn-ea"/>
                <a:cs typeface="+mn-cs"/>
              </a:endParaRPr>
            </a:p>
          </p:txBody>
        </p:sp>
      </p:grpSp>
      <p:grpSp>
        <p:nvGrpSpPr>
          <p:cNvPr id="66564" name="Groupe 1" descr="An arrow pointing down (signifying negative language.)">
            <a:extLst>
              <a:ext uri="{FF2B5EF4-FFF2-40B4-BE49-F238E27FC236}">
                <a16:creationId xmlns:a16="http://schemas.microsoft.com/office/drawing/2014/main" id="{1E34DFF0-FB4F-4DF9-9F14-E83BEF45F0A3}"/>
              </a:ext>
            </a:extLst>
          </p:cNvPr>
          <p:cNvGrpSpPr>
            <a:grpSpLocks/>
          </p:cNvGrpSpPr>
          <p:nvPr/>
        </p:nvGrpSpPr>
        <p:grpSpPr bwMode="auto">
          <a:xfrm rot="10800000">
            <a:off x="4398963" y="2727325"/>
            <a:ext cx="2401887" cy="2308225"/>
            <a:chOff x="2503112" y="1968871"/>
            <a:chExt cx="3203117" cy="3078813"/>
          </a:xfrm>
        </p:grpSpPr>
        <p:sp>
          <p:nvSpPr>
            <p:cNvPr id="8" name="Forme libre : forme 6">
              <a:extLst>
                <a:ext uri="{FF2B5EF4-FFF2-40B4-BE49-F238E27FC236}">
                  <a16:creationId xmlns:a16="http://schemas.microsoft.com/office/drawing/2014/main" id="{CCC5A126-DD48-41FC-8D6B-342D17914B3F}"/>
                </a:ext>
              </a:extLst>
            </p:cNvPr>
            <p:cNvSpPr/>
            <p:nvPr/>
          </p:nvSpPr>
          <p:spPr>
            <a:xfrm rot="18900000">
              <a:off x="2644955" y="1968871"/>
              <a:ext cx="3076095" cy="3078813"/>
            </a:xfrm>
            <a:custGeom>
              <a:avLst/>
              <a:gdLst>
                <a:gd name="connsiteX0" fmla="*/ 3073174 w 3075472"/>
                <a:gd name="connsiteY0" fmla="*/ 1 h 3078813"/>
                <a:gd name="connsiteX1" fmla="*/ 3073173 w 3075472"/>
                <a:gd name="connsiteY1" fmla="*/ 2299 h 3078813"/>
                <a:gd name="connsiteX2" fmla="*/ 3075472 w 3075472"/>
                <a:gd name="connsiteY2" fmla="*/ 2299 h 3078813"/>
                <a:gd name="connsiteX3" fmla="*/ 3075472 w 3075472"/>
                <a:gd name="connsiteY3" fmla="*/ 2417695 h 3078813"/>
                <a:gd name="connsiteX4" fmla="*/ 2055938 w 3075472"/>
                <a:gd name="connsiteY4" fmla="*/ 2417695 h 3078813"/>
                <a:gd name="connsiteX5" fmla="*/ 2055938 w 3075472"/>
                <a:gd name="connsiteY5" fmla="*/ 1743795 h 3078813"/>
                <a:gd name="connsiteX6" fmla="*/ 720919 w 3075472"/>
                <a:gd name="connsiteY6" fmla="*/ 3078813 h 3078813"/>
                <a:gd name="connsiteX7" fmla="*/ 0 w 3075472"/>
                <a:gd name="connsiteY7" fmla="*/ 2357894 h 3078813"/>
                <a:gd name="connsiteX8" fmla="*/ 1338359 w 3075472"/>
                <a:gd name="connsiteY8" fmla="*/ 1019535 h 3078813"/>
                <a:gd name="connsiteX9" fmla="*/ 657777 w 3075472"/>
                <a:gd name="connsiteY9" fmla="*/ 1019535 h 3078813"/>
                <a:gd name="connsiteX10" fmla="*/ 657777 w 3075472"/>
                <a:gd name="connsiteY10" fmla="*/ 0 h 3078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75472" h="3078813">
                  <a:moveTo>
                    <a:pt x="3073174" y="1"/>
                  </a:moveTo>
                  <a:lnTo>
                    <a:pt x="3073173" y="2299"/>
                  </a:lnTo>
                  <a:lnTo>
                    <a:pt x="3075472" y="2299"/>
                  </a:lnTo>
                  <a:lnTo>
                    <a:pt x="3075472" y="2417695"/>
                  </a:lnTo>
                  <a:lnTo>
                    <a:pt x="2055938" y="2417695"/>
                  </a:lnTo>
                  <a:lnTo>
                    <a:pt x="2055938" y="1743795"/>
                  </a:lnTo>
                  <a:lnTo>
                    <a:pt x="720919" y="3078813"/>
                  </a:lnTo>
                  <a:lnTo>
                    <a:pt x="0" y="2357894"/>
                  </a:lnTo>
                  <a:lnTo>
                    <a:pt x="1338359" y="1019535"/>
                  </a:lnTo>
                  <a:lnTo>
                    <a:pt x="657777" y="1019535"/>
                  </a:lnTo>
                  <a:lnTo>
                    <a:pt x="657777" y="0"/>
                  </a:lnTo>
                  <a:close/>
                </a:path>
              </a:pathLst>
            </a:custGeom>
            <a:solidFill>
              <a:srgbClr val="CC4927"/>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Calibri"/>
                <a:ea typeface="+mn-ea"/>
                <a:cs typeface="+mn-cs"/>
              </a:endParaRPr>
            </a:p>
          </p:txBody>
        </p:sp>
        <p:sp>
          <p:nvSpPr>
            <p:cNvPr id="9" name="Forme libre : forme 15">
              <a:extLst>
                <a:ext uri="{FF2B5EF4-FFF2-40B4-BE49-F238E27FC236}">
                  <a16:creationId xmlns:a16="http://schemas.microsoft.com/office/drawing/2014/main" id="{1E79C1FD-4F00-430F-B0D5-1A71C180F877}"/>
                </a:ext>
              </a:extLst>
            </p:cNvPr>
            <p:cNvSpPr/>
            <p:nvPr/>
          </p:nvSpPr>
          <p:spPr>
            <a:xfrm rot="18900000">
              <a:off x="2503112" y="2036630"/>
              <a:ext cx="3073977" cy="2716724"/>
            </a:xfrm>
            <a:custGeom>
              <a:avLst/>
              <a:gdLst>
                <a:gd name="connsiteX0" fmla="*/ 3073174 w 3074843"/>
                <a:gd name="connsiteY0" fmla="*/ 1 h 2717518"/>
                <a:gd name="connsiteX1" fmla="*/ 3073173 w 3074843"/>
                <a:gd name="connsiteY1" fmla="*/ 2299 h 2717518"/>
                <a:gd name="connsiteX2" fmla="*/ 3074843 w 3074843"/>
                <a:gd name="connsiteY2" fmla="*/ 2299 h 2717518"/>
                <a:gd name="connsiteX3" fmla="*/ 359624 w 3074843"/>
                <a:gd name="connsiteY3" fmla="*/ 2717518 h 2717518"/>
                <a:gd name="connsiteX4" fmla="*/ 0 w 3074843"/>
                <a:gd name="connsiteY4" fmla="*/ 2357894 h 2717518"/>
                <a:gd name="connsiteX5" fmla="*/ 1338359 w 3074843"/>
                <a:gd name="connsiteY5" fmla="*/ 1019535 h 2717518"/>
                <a:gd name="connsiteX6" fmla="*/ 657777 w 3074843"/>
                <a:gd name="connsiteY6" fmla="*/ 1019535 h 2717518"/>
                <a:gd name="connsiteX7" fmla="*/ 657777 w 3074843"/>
                <a:gd name="connsiteY7" fmla="*/ 0 h 2717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74843" h="2717518">
                  <a:moveTo>
                    <a:pt x="3073174" y="1"/>
                  </a:moveTo>
                  <a:lnTo>
                    <a:pt x="3073173" y="2299"/>
                  </a:lnTo>
                  <a:lnTo>
                    <a:pt x="3074843" y="2299"/>
                  </a:lnTo>
                  <a:lnTo>
                    <a:pt x="359624" y="2717518"/>
                  </a:lnTo>
                  <a:lnTo>
                    <a:pt x="0" y="2357894"/>
                  </a:lnTo>
                  <a:lnTo>
                    <a:pt x="1338359" y="1019535"/>
                  </a:lnTo>
                  <a:lnTo>
                    <a:pt x="657777" y="1019535"/>
                  </a:lnTo>
                  <a:lnTo>
                    <a:pt x="657777" y="0"/>
                  </a:lnTo>
                  <a:close/>
                </a:path>
              </a:pathLst>
            </a:custGeom>
            <a:solidFill>
              <a:schemeClr val="accent2">
                <a:lumMod val="20000"/>
                <a:lumOff val="80000"/>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66565" name="TextBox 18">
            <a:extLst>
              <a:ext uri="{FF2B5EF4-FFF2-40B4-BE49-F238E27FC236}">
                <a16:creationId xmlns:a16="http://schemas.microsoft.com/office/drawing/2014/main" id="{20682E2A-27B3-46F5-A36F-90694C795868}"/>
              </a:ext>
            </a:extLst>
          </p:cNvPr>
          <p:cNvSpPr txBox="1">
            <a:spLocks noChangeArrowheads="1"/>
          </p:cNvSpPr>
          <p:nvPr/>
        </p:nvSpPr>
        <p:spPr bwMode="auto">
          <a:xfrm>
            <a:off x="569913" y="1452563"/>
            <a:ext cx="2933700" cy="4770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marL="0" marR="0" lvl="0" indent="0" algn="l" defTabSz="457200" rtl="0" eaLnBrk="0" fontAlgn="base" latinLnBrk="0" hangingPunct="0">
              <a:lnSpc>
                <a:spcPct val="100000"/>
              </a:lnSpc>
              <a:spcBef>
                <a:spcPts val="3600"/>
              </a:spcBef>
              <a:spcAft>
                <a:spcPct val="0"/>
              </a:spcAft>
              <a:buClrTx/>
              <a:buSzTx/>
              <a:buFontTx/>
              <a:buNone/>
              <a:tabLst/>
              <a:defRPr/>
            </a:pPr>
            <a:r>
              <a:rPr kumimoji="0" lang="en-US" altLang="en-US" sz="2400" b="1" i="0" u="none" strike="noStrike" kern="1200" cap="none" spc="0" normalizeH="0" baseline="0" noProof="0">
                <a:ln>
                  <a:noFill/>
                </a:ln>
                <a:solidFill>
                  <a:srgbClr val="35567D"/>
                </a:solidFill>
                <a:effectLst/>
                <a:uLnTx/>
                <a:uFillTx/>
                <a:latin typeface="Arial" panose="020B0604020202020204" pitchFamily="34" charset="0"/>
                <a:ea typeface="+mn-ea"/>
                <a:cs typeface="Arial" panose="020B0604020202020204" pitchFamily="34" charset="0"/>
              </a:rPr>
              <a:t>Substance Use Disorder</a:t>
            </a:r>
          </a:p>
          <a:p>
            <a:pPr marL="0" marR="0" lvl="0" indent="0" algn="l" defTabSz="457200" rtl="0" eaLnBrk="0" fontAlgn="base" latinLnBrk="0" hangingPunct="0">
              <a:lnSpc>
                <a:spcPct val="100000"/>
              </a:lnSpc>
              <a:spcBef>
                <a:spcPts val="1200"/>
              </a:spcBef>
              <a:spcAft>
                <a:spcPct val="0"/>
              </a:spcAft>
              <a:buClrTx/>
              <a:buSzTx/>
              <a:buFontTx/>
              <a:buNone/>
              <a:tabLst/>
              <a:defRPr/>
            </a:pPr>
            <a:r>
              <a:rPr kumimoji="0" lang="en-US" altLang="en-US" sz="2400" b="1" i="0" u="none" strike="noStrike" kern="1200" cap="none" spc="0" normalizeH="0" baseline="0" noProof="0">
                <a:ln>
                  <a:noFill/>
                </a:ln>
                <a:solidFill>
                  <a:srgbClr val="35567D"/>
                </a:solidFill>
                <a:effectLst/>
                <a:uLnTx/>
                <a:uFillTx/>
                <a:latin typeface="Arial" panose="020B0604020202020204" pitchFamily="34" charset="0"/>
                <a:ea typeface="+mn-ea"/>
                <a:cs typeface="Arial" panose="020B0604020202020204" pitchFamily="34" charset="0"/>
              </a:rPr>
              <a:t>Person with a substance use disorder</a:t>
            </a:r>
          </a:p>
          <a:p>
            <a:pPr marL="0" marR="0" lvl="0" indent="0" algn="l" defTabSz="457200" rtl="0" eaLnBrk="0" fontAlgn="base" latinLnBrk="0" hangingPunct="0">
              <a:lnSpc>
                <a:spcPct val="100000"/>
              </a:lnSpc>
              <a:spcBef>
                <a:spcPts val="1200"/>
              </a:spcBef>
              <a:spcAft>
                <a:spcPct val="0"/>
              </a:spcAft>
              <a:buClrTx/>
              <a:buSzTx/>
              <a:buFontTx/>
              <a:buNone/>
              <a:tabLst/>
              <a:defRPr/>
            </a:pPr>
            <a:r>
              <a:rPr kumimoji="0" lang="en-US" altLang="en-US" sz="2400" b="1" i="0" u="none" strike="noStrike" kern="1200" cap="none" spc="0" normalizeH="0" baseline="0" noProof="0">
                <a:ln>
                  <a:noFill/>
                </a:ln>
                <a:solidFill>
                  <a:srgbClr val="35567D"/>
                </a:solidFill>
                <a:effectLst/>
                <a:uLnTx/>
                <a:uFillTx/>
                <a:latin typeface="Arial" panose="020B0604020202020204" pitchFamily="34" charset="0"/>
                <a:ea typeface="+mn-ea"/>
                <a:cs typeface="Arial" panose="020B0604020202020204" pitchFamily="34" charset="0"/>
              </a:rPr>
              <a:t>Positive drug screen</a:t>
            </a:r>
          </a:p>
          <a:p>
            <a:pPr marL="0" marR="0" lvl="0" indent="0" algn="l" defTabSz="457200" rtl="0" eaLnBrk="0" fontAlgn="base" latinLnBrk="0" hangingPunct="0">
              <a:lnSpc>
                <a:spcPct val="100000"/>
              </a:lnSpc>
              <a:spcBef>
                <a:spcPts val="1200"/>
              </a:spcBef>
              <a:spcAft>
                <a:spcPct val="0"/>
              </a:spcAft>
              <a:buClrTx/>
              <a:buSzTx/>
              <a:buFontTx/>
              <a:buNone/>
              <a:tabLst/>
              <a:defRPr/>
            </a:pPr>
            <a:r>
              <a:rPr kumimoji="0" lang="en-US" altLang="en-US" sz="2400" b="1" i="0" u="none" strike="noStrike" kern="1200" cap="none" spc="0" normalizeH="0" baseline="0" noProof="0">
                <a:ln>
                  <a:noFill/>
                </a:ln>
                <a:solidFill>
                  <a:srgbClr val="35567D"/>
                </a:solidFill>
                <a:effectLst/>
                <a:uLnTx/>
                <a:uFillTx/>
                <a:latin typeface="Arial" panose="020B0604020202020204" pitchFamily="34" charset="0"/>
                <a:ea typeface="+mn-ea"/>
                <a:cs typeface="Arial" panose="020B0604020202020204" pitchFamily="34" charset="0"/>
              </a:rPr>
              <a:t>Recurrence of use</a:t>
            </a:r>
          </a:p>
          <a:p>
            <a:pPr marL="0" marR="0" lvl="0" indent="0" algn="l" defTabSz="457200" rtl="0" eaLnBrk="0" fontAlgn="base" latinLnBrk="0" hangingPunct="0">
              <a:lnSpc>
                <a:spcPct val="100000"/>
              </a:lnSpc>
              <a:spcBef>
                <a:spcPts val="1200"/>
              </a:spcBef>
              <a:spcAft>
                <a:spcPct val="0"/>
              </a:spcAft>
              <a:buClrTx/>
              <a:buSzTx/>
              <a:buFontTx/>
              <a:buNone/>
              <a:tabLst/>
              <a:defRPr/>
            </a:pPr>
            <a:r>
              <a:rPr kumimoji="0" lang="en-US" altLang="en-US" sz="2400" b="1" i="0" u="none" strike="noStrike" kern="1200" cap="none" spc="0" normalizeH="0" baseline="0" noProof="0">
                <a:ln>
                  <a:noFill/>
                </a:ln>
                <a:solidFill>
                  <a:srgbClr val="35567D"/>
                </a:solidFill>
                <a:effectLst/>
                <a:uLnTx/>
                <a:uFillTx/>
                <a:latin typeface="Arial" panose="020B0604020202020204" pitchFamily="34" charset="0"/>
                <a:ea typeface="+mn-ea"/>
                <a:cs typeface="Arial" panose="020B0604020202020204" pitchFamily="34" charset="0"/>
              </a:rPr>
              <a:t>In recovery, abstinent or in remission	</a:t>
            </a:r>
          </a:p>
        </p:txBody>
      </p:sp>
      <p:sp>
        <p:nvSpPr>
          <p:cNvPr id="66566" name="TextBox 20">
            <a:extLst>
              <a:ext uri="{FF2B5EF4-FFF2-40B4-BE49-F238E27FC236}">
                <a16:creationId xmlns:a16="http://schemas.microsoft.com/office/drawing/2014/main" id="{6ED85172-9304-446B-85B8-FB938BB16546}"/>
              </a:ext>
            </a:extLst>
          </p:cNvPr>
          <p:cNvSpPr txBox="1">
            <a:spLocks noChangeArrowheads="1"/>
          </p:cNvSpPr>
          <p:nvPr/>
        </p:nvSpPr>
        <p:spPr bwMode="auto">
          <a:xfrm>
            <a:off x="5813425" y="1468438"/>
            <a:ext cx="2930525" cy="449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CD4828"/>
                </a:solidFill>
                <a:effectLst/>
                <a:uLnTx/>
                <a:uFillTx/>
                <a:latin typeface="Arial" panose="020B0604020202020204" pitchFamily="34" charset="0"/>
                <a:ea typeface="+mn-ea"/>
                <a:cs typeface="Arial" panose="020B0604020202020204" pitchFamily="34" charset="0"/>
              </a:rPr>
              <a:t>Substance Abuse</a:t>
            </a:r>
          </a:p>
          <a:p>
            <a:pPr marL="0" marR="0" lvl="0" indent="0" algn="l" defTabSz="457200" rtl="0" eaLnBrk="0" fontAlgn="base" latinLnBrk="0" hangingPunct="0">
              <a:lnSpc>
                <a:spcPct val="100000"/>
              </a:lnSpc>
              <a:spcBef>
                <a:spcPts val="1200"/>
              </a:spcBef>
              <a:spcAft>
                <a:spcPct val="0"/>
              </a:spcAft>
              <a:buClrTx/>
              <a:buSzTx/>
              <a:buFontTx/>
              <a:buNone/>
              <a:tabLst/>
              <a:defRPr/>
            </a:pPr>
            <a:r>
              <a:rPr kumimoji="0" lang="en-US" altLang="en-US" sz="2400" b="1" i="0" u="none" strike="noStrike" kern="1200" cap="none" spc="0" normalizeH="0" baseline="0" noProof="0">
                <a:ln>
                  <a:noFill/>
                </a:ln>
                <a:solidFill>
                  <a:srgbClr val="CD4828"/>
                </a:solidFill>
                <a:effectLst/>
                <a:uLnTx/>
                <a:uFillTx/>
                <a:latin typeface="Arial" panose="020B0604020202020204" pitchFamily="34" charset="0"/>
                <a:ea typeface="+mn-ea"/>
                <a:cs typeface="Arial" panose="020B0604020202020204" pitchFamily="34" charset="0"/>
              </a:rPr>
              <a:t>Addict</a:t>
            </a:r>
          </a:p>
          <a:p>
            <a:pPr marL="0" marR="0" lvl="0" indent="0" algn="l" defTabSz="457200" rtl="0" eaLnBrk="0" fontAlgn="base" latinLnBrk="0" hangingPunct="0">
              <a:lnSpc>
                <a:spcPct val="100000"/>
              </a:lnSpc>
              <a:spcBef>
                <a:spcPts val="1200"/>
              </a:spcBef>
              <a:spcAft>
                <a:spcPct val="0"/>
              </a:spcAft>
              <a:buClrTx/>
              <a:buSzTx/>
              <a:buFontTx/>
              <a:buNone/>
              <a:tabLst/>
              <a:defRPr/>
            </a:pPr>
            <a:r>
              <a:rPr kumimoji="0" lang="en-US" altLang="en-US" sz="2400" b="1" i="0" u="none" strike="noStrike" kern="1200" cap="none" spc="0" normalizeH="0" baseline="0" noProof="0">
                <a:ln>
                  <a:noFill/>
                </a:ln>
                <a:solidFill>
                  <a:srgbClr val="CD4828"/>
                </a:solidFill>
                <a:effectLst/>
                <a:uLnTx/>
                <a:uFillTx/>
                <a:latin typeface="Arial" panose="020B0604020202020204" pitchFamily="34" charset="0"/>
                <a:ea typeface="+mn-ea"/>
                <a:cs typeface="Arial" panose="020B0604020202020204" pitchFamily="34" charset="0"/>
              </a:rPr>
              <a:t>Substance abuser Junkie </a:t>
            </a:r>
          </a:p>
          <a:p>
            <a:pPr marL="0" marR="0" lvl="0" indent="0" algn="l" defTabSz="457200" rtl="0" eaLnBrk="0" fontAlgn="base" latinLnBrk="0" hangingPunct="0">
              <a:lnSpc>
                <a:spcPct val="100000"/>
              </a:lnSpc>
              <a:spcBef>
                <a:spcPts val="1200"/>
              </a:spcBef>
              <a:spcAft>
                <a:spcPct val="0"/>
              </a:spcAft>
              <a:buClrTx/>
              <a:buSzTx/>
              <a:buFontTx/>
              <a:buNone/>
              <a:tabLst/>
              <a:defRPr/>
            </a:pPr>
            <a:r>
              <a:rPr kumimoji="0" lang="en-US" altLang="en-US" sz="2400" b="1" i="0" u="none" strike="noStrike" kern="1200" cap="none" spc="0" normalizeH="0" baseline="0" noProof="0">
                <a:ln>
                  <a:noFill/>
                </a:ln>
                <a:solidFill>
                  <a:srgbClr val="CD4828"/>
                </a:solidFill>
                <a:effectLst/>
                <a:uLnTx/>
                <a:uFillTx/>
                <a:latin typeface="Arial" panose="020B0604020202020204" pitchFamily="34" charset="0"/>
                <a:ea typeface="+mn-ea"/>
                <a:cs typeface="Arial" panose="020B0604020202020204" pitchFamily="34" charset="0"/>
              </a:rPr>
              <a:t>Dirty drug test</a:t>
            </a:r>
          </a:p>
          <a:p>
            <a:pPr marL="0" marR="0" lvl="0" indent="0" algn="l" defTabSz="457200" rtl="0" eaLnBrk="0" fontAlgn="base" latinLnBrk="0" hangingPunct="0">
              <a:lnSpc>
                <a:spcPct val="100000"/>
              </a:lnSpc>
              <a:spcBef>
                <a:spcPts val="1200"/>
              </a:spcBef>
              <a:spcAft>
                <a:spcPct val="0"/>
              </a:spcAft>
              <a:buClrTx/>
              <a:buSzTx/>
              <a:buFontTx/>
              <a:buNone/>
              <a:tabLst/>
              <a:defRPr/>
            </a:pPr>
            <a:r>
              <a:rPr kumimoji="0" lang="en-US" altLang="en-US" sz="2400" b="1" i="0" u="none" strike="noStrike" kern="1200" cap="none" spc="0" normalizeH="0" baseline="0" noProof="0">
                <a:ln>
                  <a:noFill/>
                </a:ln>
                <a:solidFill>
                  <a:srgbClr val="CD4828"/>
                </a:solidFill>
                <a:effectLst/>
                <a:uLnTx/>
                <a:uFillTx/>
                <a:latin typeface="Arial" panose="020B0604020202020204" pitchFamily="34" charset="0"/>
                <a:ea typeface="+mn-ea"/>
                <a:cs typeface="Arial" panose="020B0604020202020204" pitchFamily="34" charset="0"/>
              </a:rPr>
              <a:t>Relapse</a:t>
            </a:r>
          </a:p>
          <a:p>
            <a:pPr marL="0" marR="0" lvl="0" indent="0" algn="l" defTabSz="457200" rtl="0" eaLnBrk="0" fontAlgn="base" latinLnBrk="0" hangingPunct="0">
              <a:lnSpc>
                <a:spcPct val="100000"/>
              </a:lnSpc>
              <a:spcBef>
                <a:spcPts val="1200"/>
              </a:spcBef>
              <a:spcAft>
                <a:spcPct val="0"/>
              </a:spcAft>
              <a:buClrTx/>
              <a:buSzTx/>
              <a:buFontTx/>
              <a:buNone/>
              <a:tabLst/>
              <a:defRPr/>
            </a:pPr>
            <a:r>
              <a:rPr kumimoji="0" lang="en-US" altLang="en-US" sz="2400" b="1" i="0" u="none" strike="noStrike" kern="1200" cap="none" spc="0" normalizeH="0" baseline="0" noProof="0">
                <a:ln>
                  <a:noFill/>
                </a:ln>
                <a:solidFill>
                  <a:srgbClr val="CD4828"/>
                </a:solidFill>
                <a:effectLst/>
                <a:uLnTx/>
                <a:uFillTx/>
                <a:latin typeface="Arial" panose="020B0604020202020204" pitchFamily="34" charset="0"/>
                <a:ea typeface="+mn-ea"/>
                <a:cs typeface="Arial" panose="020B0604020202020204" pitchFamily="34" charset="0"/>
              </a:rPr>
              <a:t>Off the wagon</a:t>
            </a:r>
          </a:p>
          <a:p>
            <a:pPr marL="0" marR="0" lvl="0" indent="0" algn="l" defTabSz="457200" rtl="0" eaLnBrk="0" fontAlgn="base" latinLnBrk="0" hangingPunct="0">
              <a:lnSpc>
                <a:spcPct val="100000"/>
              </a:lnSpc>
              <a:spcBef>
                <a:spcPts val="1200"/>
              </a:spcBef>
              <a:spcAft>
                <a:spcPct val="0"/>
              </a:spcAft>
              <a:buClrTx/>
              <a:buSzTx/>
              <a:buFontTx/>
              <a:buNone/>
              <a:tabLst/>
              <a:defRPr/>
            </a:pPr>
            <a:r>
              <a:rPr kumimoji="0" lang="en-US" altLang="en-US" sz="2400" b="1" i="0" u="none" strike="noStrike" kern="1200" cap="none" spc="0" normalizeH="0" baseline="0" noProof="0">
                <a:ln>
                  <a:noFill/>
                </a:ln>
                <a:solidFill>
                  <a:srgbClr val="CD4828"/>
                </a:solidFill>
                <a:effectLst/>
                <a:uLnTx/>
                <a:uFillTx/>
                <a:latin typeface="Arial" panose="020B0604020202020204" pitchFamily="34" charset="0"/>
                <a:ea typeface="+mn-ea"/>
                <a:cs typeface="Arial" panose="020B0604020202020204" pitchFamily="34" charset="0"/>
              </a:rPr>
              <a:t>Clean</a:t>
            </a:r>
          </a:p>
          <a:p>
            <a:pPr marL="0" marR="0" lvl="0" indent="0" algn="l" defTabSz="457200" rtl="0" eaLnBrk="0" fontAlgn="base" latinLnBrk="0" hangingPunct="0">
              <a:lnSpc>
                <a:spcPct val="100000"/>
              </a:lnSpc>
              <a:spcBef>
                <a:spcPts val="1200"/>
              </a:spcBef>
              <a:spcAft>
                <a:spcPct val="0"/>
              </a:spcAft>
              <a:buClrTx/>
              <a:buSzTx/>
              <a:buFontTx/>
              <a:buNone/>
              <a:tabLst/>
              <a:defRPr/>
            </a:pPr>
            <a:r>
              <a:rPr kumimoji="0" lang="en-US" altLang="en-US" sz="2400" b="1" i="0" u="none" strike="noStrike" kern="1200" cap="none" spc="0" normalizeH="0" baseline="0" noProof="0">
                <a:ln>
                  <a:noFill/>
                </a:ln>
                <a:solidFill>
                  <a:srgbClr val="CD4828"/>
                </a:solidFill>
                <a:effectLst/>
                <a:uLnTx/>
                <a:uFillTx/>
                <a:latin typeface="Arial" panose="020B0604020202020204" pitchFamily="34" charset="0"/>
                <a:ea typeface="+mn-ea"/>
                <a:cs typeface="Arial" panose="020B0604020202020204" pitchFamily="34" charset="0"/>
              </a:rPr>
              <a:t>Ex-addict</a:t>
            </a:r>
          </a:p>
        </p:txBody>
      </p:sp>
    </p:spTree>
  </p:cSld>
  <p:clrMapOvr>
    <a:masterClrMapping/>
  </p:clrMapOvr>
  <p:transition spd="slow">
    <p:wipe/>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154379" y="249381"/>
            <a:ext cx="8989621" cy="994172"/>
          </a:xfrm>
        </p:spPr>
        <p:txBody>
          <a:bodyPr>
            <a:normAutofit fontScale="90000"/>
          </a:bodyPr>
          <a:lstStyle/>
          <a:p>
            <a:pPr algn="ctr"/>
            <a:r>
              <a:rPr lang="en-US" sz="3600" b="1" dirty="0">
                <a:solidFill>
                  <a:srgbClr val="00467F"/>
                </a:solidFill>
                <a:latin typeface="Arial" panose="020B0604020202020204" pitchFamily="34" charset="0"/>
                <a:cs typeface="Arial" panose="020B0604020202020204" pitchFamily="34" charset="0"/>
              </a:rPr>
              <a:t>Which Pictures Depict Your Work Currently?</a:t>
            </a:r>
            <a:br>
              <a:rPr lang="en-US" sz="3600" b="1" dirty="0">
                <a:solidFill>
                  <a:srgbClr val="00467F"/>
                </a:solidFill>
                <a:latin typeface="Arial" panose="020B0604020202020204" pitchFamily="34" charset="0"/>
                <a:cs typeface="Arial" panose="020B0604020202020204" pitchFamily="34" charset="0"/>
              </a:rPr>
            </a:br>
            <a:r>
              <a:rPr lang="en-US" sz="3600" b="1" i="1" dirty="0">
                <a:solidFill>
                  <a:srgbClr val="CC4927"/>
                </a:solidFill>
                <a:latin typeface="+mn-lt"/>
                <a:cs typeface="Arial" panose="020B0604020202020204" pitchFamily="34" charset="0"/>
              </a:rPr>
              <a:t>Write the number(s) in the chat </a:t>
            </a:r>
            <a:endParaRPr lang="en-US" sz="2700" b="1" i="1" dirty="0">
              <a:solidFill>
                <a:srgbClr val="CC4927"/>
              </a:solidFill>
              <a:latin typeface="+mn-lt"/>
              <a:cs typeface="Arial" panose="020B0604020202020204" pitchFamily="34" charset="0"/>
            </a:endParaRPr>
          </a:p>
        </p:txBody>
      </p:sp>
      <p:pic>
        <p:nvPicPr>
          <p:cNvPr id="7" name="Picture 6"/>
          <p:cNvPicPr preferRelativeResize="0">
            <a:picLocks/>
          </p:cNvPicPr>
          <p:nvPr/>
        </p:nvPicPr>
        <p:blipFill rotWithShape="1">
          <a:blip r:embed="rId3"/>
          <a:srcRect b="12136"/>
          <a:stretch/>
        </p:blipFill>
        <p:spPr>
          <a:xfrm>
            <a:off x="1118892" y="2046674"/>
            <a:ext cx="2011680" cy="1280160"/>
          </a:xfrm>
          <a:prstGeom prst="rect">
            <a:avLst/>
          </a:prstGeom>
          <a:ln w="12700">
            <a:solidFill>
              <a:schemeClr val="bg1">
                <a:lumMod val="85000"/>
              </a:schemeClr>
            </a:solidFill>
          </a:ln>
        </p:spPr>
      </p:pic>
      <p:pic>
        <p:nvPicPr>
          <p:cNvPr id="12" name="Picture 11"/>
          <p:cNvPicPr preferRelativeResize="0">
            <a:picLocks/>
          </p:cNvPicPr>
          <p:nvPr/>
        </p:nvPicPr>
        <p:blipFill>
          <a:blip r:embed="rId4"/>
          <a:stretch>
            <a:fillRect/>
          </a:stretch>
        </p:blipFill>
        <p:spPr>
          <a:xfrm>
            <a:off x="1118893" y="3573272"/>
            <a:ext cx="2011680" cy="1280160"/>
          </a:xfrm>
          <a:prstGeom prst="rect">
            <a:avLst/>
          </a:prstGeom>
          <a:ln w="12700">
            <a:solidFill>
              <a:schemeClr val="bg1">
                <a:lumMod val="85000"/>
              </a:schemeClr>
            </a:solidFill>
          </a:ln>
        </p:spPr>
      </p:pic>
      <p:pic>
        <p:nvPicPr>
          <p:cNvPr id="13" name="Picture 12"/>
          <p:cNvPicPr preferRelativeResize="0">
            <a:picLocks/>
          </p:cNvPicPr>
          <p:nvPr/>
        </p:nvPicPr>
        <p:blipFill rotWithShape="1">
          <a:blip r:embed="rId5"/>
          <a:srcRect l="5122"/>
          <a:stretch/>
        </p:blipFill>
        <p:spPr>
          <a:xfrm>
            <a:off x="3565743" y="3573272"/>
            <a:ext cx="2011680" cy="1280160"/>
          </a:xfrm>
          <a:prstGeom prst="rect">
            <a:avLst/>
          </a:prstGeom>
          <a:ln w="12700">
            <a:solidFill>
              <a:schemeClr val="bg1">
                <a:lumMod val="85000"/>
              </a:schemeClr>
            </a:solidFill>
          </a:ln>
        </p:spPr>
      </p:pic>
      <p:pic>
        <p:nvPicPr>
          <p:cNvPr id="14" name="Picture 13"/>
          <p:cNvPicPr preferRelativeResize="0">
            <a:picLocks/>
          </p:cNvPicPr>
          <p:nvPr/>
        </p:nvPicPr>
        <p:blipFill>
          <a:blip r:embed="rId6"/>
          <a:stretch>
            <a:fillRect/>
          </a:stretch>
        </p:blipFill>
        <p:spPr>
          <a:xfrm>
            <a:off x="6012592" y="3573272"/>
            <a:ext cx="2011680" cy="1280160"/>
          </a:xfrm>
          <a:prstGeom prst="rect">
            <a:avLst/>
          </a:prstGeom>
          <a:ln w="12700">
            <a:solidFill>
              <a:schemeClr val="bg1">
                <a:lumMod val="85000"/>
              </a:schemeClr>
            </a:solidFill>
          </a:ln>
        </p:spPr>
      </p:pic>
      <p:pic>
        <p:nvPicPr>
          <p:cNvPr id="15" name="Picture 14"/>
          <p:cNvPicPr preferRelativeResize="0">
            <a:picLocks/>
          </p:cNvPicPr>
          <p:nvPr/>
        </p:nvPicPr>
        <p:blipFill>
          <a:blip r:embed="rId7"/>
          <a:stretch>
            <a:fillRect/>
          </a:stretch>
        </p:blipFill>
        <p:spPr>
          <a:xfrm>
            <a:off x="3550911" y="2046670"/>
            <a:ext cx="2011680" cy="1280160"/>
          </a:xfrm>
          <a:prstGeom prst="rect">
            <a:avLst/>
          </a:prstGeom>
          <a:ln w="12700">
            <a:solidFill>
              <a:schemeClr val="bg1">
                <a:lumMod val="85000"/>
              </a:schemeClr>
            </a:solidFill>
          </a:ln>
        </p:spPr>
      </p:pic>
      <p:sp>
        <p:nvSpPr>
          <p:cNvPr id="9" name="Title 1">
            <a:extLst>
              <a:ext uri="{FF2B5EF4-FFF2-40B4-BE49-F238E27FC236}">
                <a16:creationId xmlns:a16="http://schemas.microsoft.com/office/drawing/2014/main" id="{7D781DF9-D28C-41A0-8723-B34197DF0153}"/>
              </a:ext>
            </a:extLst>
          </p:cNvPr>
          <p:cNvSpPr txBox="1">
            <a:spLocks/>
          </p:cNvSpPr>
          <p:nvPr/>
        </p:nvSpPr>
        <p:spPr>
          <a:xfrm>
            <a:off x="380010" y="251914"/>
            <a:ext cx="8277102" cy="1660109"/>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2800" kern="1200" spc="-60" baseline="0">
                <a:solidFill>
                  <a:srgbClr val="FFFFFF"/>
                </a:solidFill>
                <a:latin typeface="+mj-lt"/>
                <a:ea typeface="+mj-ea"/>
                <a:cs typeface="+mj-cs"/>
              </a:defRPr>
            </a:lvl1pPr>
          </a:lstStyle>
          <a:p>
            <a:pPr algn="ctr"/>
            <a:endParaRPr lang="en-US" sz="2000" b="1" dirty="0">
              <a:solidFill>
                <a:srgbClr val="CD4828"/>
              </a:solidFill>
              <a:latin typeface="Arial" panose="020B0604020202020204" pitchFamily="34" charset="0"/>
              <a:cs typeface="Arial" panose="020B0604020202020204" pitchFamily="34" charset="0"/>
            </a:endParaRPr>
          </a:p>
        </p:txBody>
      </p:sp>
      <p:pic>
        <p:nvPicPr>
          <p:cNvPr id="4098" name="Picture 2" descr="Professor Roller Coaster - The New York Times">
            <a:extLst>
              <a:ext uri="{FF2B5EF4-FFF2-40B4-BE49-F238E27FC236}">
                <a16:creationId xmlns:a16="http://schemas.microsoft.com/office/drawing/2014/main" id="{3C55298A-AA1B-455D-9A8E-68BFF6E62D5E}"/>
              </a:ext>
            </a:extLst>
          </p:cNvPr>
          <p:cNvPicPr preferRelativeResize="0">
            <a:picLocks noChangeArrowheads="1"/>
          </p:cNvPicPr>
          <p:nvPr/>
        </p:nvPicPr>
        <p:blipFill rotWithShape="1">
          <a:blip r:embed="rId8">
            <a:extLst>
              <a:ext uri="{28A0092B-C50C-407E-A947-70E740481C1C}">
                <a14:useLocalDpi xmlns:a14="http://schemas.microsoft.com/office/drawing/2010/main" val="0"/>
              </a:ext>
            </a:extLst>
          </a:blip>
          <a:srcRect r="13635"/>
          <a:stretch/>
        </p:blipFill>
        <p:spPr bwMode="auto">
          <a:xfrm>
            <a:off x="5982939" y="2046670"/>
            <a:ext cx="2011680" cy="1280160"/>
          </a:xfrm>
          <a:prstGeom prst="rect">
            <a:avLst/>
          </a:prstGeom>
          <a:noFill/>
          <a:ln w="12700">
            <a:solidFill>
              <a:schemeClr val="bg1">
                <a:lumMod val="85000"/>
              </a:schemeClr>
            </a:solidFill>
          </a:ln>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285EF7FD-44F7-4B51-911B-1A50E87DC90E}"/>
              </a:ext>
            </a:extLst>
          </p:cNvPr>
          <p:cNvSpPr txBox="1"/>
          <p:nvPr/>
        </p:nvSpPr>
        <p:spPr>
          <a:xfrm>
            <a:off x="576933" y="5868350"/>
            <a:ext cx="7883256" cy="369332"/>
          </a:xfrm>
          <a:prstGeom prst="rect">
            <a:avLst/>
          </a:prstGeom>
          <a:noFill/>
        </p:spPr>
        <p:txBody>
          <a:bodyPr wrap="square">
            <a:spAutoFit/>
          </a:bodyPr>
          <a:lstStyle/>
          <a:p>
            <a:pPr algn="ctr"/>
            <a:r>
              <a:rPr lang="en-US" sz="1800" dirty="0">
                <a:solidFill>
                  <a:srgbClr val="CD4828"/>
                </a:solidFill>
                <a:latin typeface="Arial" panose="020B0604020202020204" pitchFamily="34" charset="0"/>
                <a:cs typeface="Arial" panose="020B0604020202020204" pitchFamily="34" charset="0"/>
                <a:sym typeface="Wingdings" panose="05000000000000000000" pitchFamily="2" charset="2"/>
              </a:rPr>
              <a:t>Select view options, select </a:t>
            </a:r>
            <a:r>
              <a:rPr lang="en-US" sz="1800" b="1" dirty="0">
                <a:solidFill>
                  <a:srgbClr val="CD4828"/>
                </a:solidFill>
                <a:latin typeface="Arial" panose="020B0604020202020204" pitchFamily="34" charset="0"/>
                <a:cs typeface="Arial" panose="020B0604020202020204" pitchFamily="34" charset="0"/>
                <a:sym typeface="Wingdings" panose="05000000000000000000" pitchFamily="2" charset="2"/>
              </a:rPr>
              <a:t>annotate</a:t>
            </a:r>
            <a:r>
              <a:rPr lang="en-US" sz="1800" dirty="0">
                <a:solidFill>
                  <a:srgbClr val="CD4828"/>
                </a:solidFill>
                <a:latin typeface="Arial" panose="020B0604020202020204" pitchFamily="34" charset="0"/>
                <a:cs typeface="Arial" panose="020B0604020202020204" pitchFamily="34" charset="0"/>
                <a:sym typeface="Wingdings" panose="05000000000000000000" pitchFamily="2" charset="2"/>
              </a:rPr>
              <a:t>, and then select a </a:t>
            </a:r>
            <a:r>
              <a:rPr lang="en-US" sz="1800" b="1" dirty="0">
                <a:solidFill>
                  <a:srgbClr val="CD4828"/>
                </a:solidFill>
                <a:latin typeface="Arial" panose="020B0604020202020204" pitchFamily="34" charset="0"/>
                <a:cs typeface="Arial" panose="020B0604020202020204" pitchFamily="34" charset="0"/>
                <a:sym typeface="Wingdings" panose="05000000000000000000" pitchFamily="2" charset="2"/>
              </a:rPr>
              <a:t>stamp </a:t>
            </a:r>
            <a:endParaRPr lang="en-US" sz="1800" b="1" dirty="0">
              <a:solidFill>
                <a:srgbClr val="CD4828"/>
              </a:solidFill>
              <a:latin typeface="Arial" panose="020B0604020202020204" pitchFamily="34" charset="0"/>
              <a:cs typeface="Arial" panose="020B0604020202020204" pitchFamily="34" charset="0"/>
            </a:endParaRPr>
          </a:p>
        </p:txBody>
      </p:sp>
      <p:sp>
        <p:nvSpPr>
          <p:cNvPr id="2" name="Oval 1">
            <a:extLst>
              <a:ext uri="{FF2B5EF4-FFF2-40B4-BE49-F238E27FC236}">
                <a16:creationId xmlns:a16="http://schemas.microsoft.com/office/drawing/2014/main" id="{788C2106-3973-4CAE-BE2E-D6F814429FA9}"/>
              </a:ext>
            </a:extLst>
          </p:cNvPr>
          <p:cNvSpPr/>
          <p:nvPr/>
        </p:nvSpPr>
        <p:spPr>
          <a:xfrm>
            <a:off x="1118892" y="2084243"/>
            <a:ext cx="477078" cy="418234"/>
          </a:xfrm>
          <a:prstGeom prst="ellipse">
            <a:avLst/>
          </a:prstGeom>
          <a:solidFill>
            <a:srgbClr val="CC4927"/>
          </a:solidFill>
          <a:ln>
            <a:solidFill>
              <a:schemeClr val="accent2">
                <a:lumMod val="60000"/>
                <a:lumOff val="4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1</a:t>
            </a:r>
          </a:p>
        </p:txBody>
      </p:sp>
      <p:sp>
        <p:nvSpPr>
          <p:cNvPr id="16" name="Oval 15">
            <a:extLst>
              <a:ext uri="{FF2B5EF4-FFF2-40B4-BE49-F238E27FC236}">
                <a16:creationId xmlns:a16="http://schemas.microsoft.com/office/drawing/2014/main" id="{9681DD0D-BFC4-4E52-9DAC-4E9F3524D5E3}"/>
              </a:ext>
            </a:extLst>
          </p:cNvPr>
          <p:cNvSpPr/>
          <p:nvPr/>
        </p:nvSpPr>
        <p:spPr>
          <a:xfrm>
            <a:off x="3550911" y="2050943"/>
            <a:ext cx="477078" cy="418234"/>
          </a:xfrm>
          <a:prstGeom prst="ellipse">
            <a:avLst/>
          </a:prstGeom>
          <a:solidFill>
            <a:srgbClr val="CC4927"/>
          </a:solidFill>
          <a:ln>
            <a:solidFill>
              <a:schemeClr val="accent2">
                <a:lumMod val="60000"/>
                <a:lumOff val="4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2</a:t>
            </a:r>
          </a:p>
        </p:txBody>
      </p:sp>
      <p:sp>
        <p:nvSpPr>
          <p:cNvPr id="17" name="Oval 16">
            <a:extLst>
              <a:ext uri="{FF2B5EF4-FFF2-40B4-BE49-F238E27FC236}">
                <a16:creationId xmlns:a16="http://schemas.microsoft.com/office/drawing/2014/main" id="{877D4B1B-2404-45AF-B2E6-66CA6539FEB4}"/>
              </a:ext>
            </a:extLst>
          </p:cNvPr>
          <p:cNvSpPr/>
          <p:nvPr/>
        </p:nvSpPr>
        <p:spPr>
          <a:xfrm>
            <a:off x="5982921" y="2040609"/>
            <a:ext cx="477078" cy="418234"/>
          </a:xfrm>
          <a:prstGeom prst="ellipse">
            <a:avLst/>
          </a:prstGeom>
          <a:solidFill>
            <a:srgbClr val="CC4927"/>
          </a:solidFill>
          <a:ln>
            <a:solidFill>
              <a:schemeClr val="accent2">
                <a:lumMod val="60000"/>
                <a:lumOff val="4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3</a:t>
            </a:r>
          </a:p>
        </p:txBody>
      </p:sp>
      <p:sp>
        <p:nvSpPr>
          <p:cNvPr id="18" name="Oval 17">
            <a:extLst>
              <a:ext uri="{FF2B5EF4-FFF2-40B4-BE49-F238E27FC236}">
                <a16:creationId xmlns:a16="http://schemas.microsoft.com/office/drawing/2014/main" id="{B6FF8F93-53F0-4807-99A7-EC4FB919F854}"/>
              </a:ext>
            </a:extLst>
          </p:cNvPr>
          <p:cNvSpPr/>
          <p:nvPr/>
        </p:nvSpPr>
        <p:spPr>
          <a:xfrm>
            <a:off x="1104723" y="3571740"/>
            <a:ext cx="477078" cy="418234"/>
          </a:xfrm>
          <a:prstGeom prst="ellipse">
            <a:avLst/>
          </a:prstGeom>
          <a:solidFill>
            <a:srgbClr val="CC4927"/>
          </a:solidFill>
          <a:ln>
            <a:solidFill>
              <a:schemeClr val="accent2">
                <a:lumMod val="60000"/>
                <a:lumOff val="4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4</a:t>
            </a:r>
          </a:p>
        </p:txBody>
      </p:sp>
      <p:sp>
        <p:nvSpPr>
          <p:cNvPr id="21" name="Oval 20">
            <a:extLst>
              <a:ext uri="{FF2B5EF4-FFF2-40B4-BE49-F238E27FC236}">
                <a16:creationId xmlns:a16="http://schemas.microsoft.com/office/drawing/2014/main" id="{E8327BDB-2D89-4480-B14E-BBDB614B1BA7}"/>
              </a:ext>
            </a:extLst>
          </p:cNvPr>
          <p:cNvSpPr/>
          <p:nvPr/>
        </p:nvSpPr>
        <p:spPr>
          <a:xfrm>
            <a:off x="3565742" y="3576002"/>
            <a:ext cx="477078" cy="418234"/>
          </a:xfrm>
          <a:prstGeom prst="ellipse">
            <a:avLst/>
          </a:prstGeom>
          <a:solidFill>
            <a:srgbClr val="CC4927"/>
          </a:solidFill>
          <a:ln>
            <a:solidFill>
              <a:schemeClr val="accent2">
                <a:lumMod val="60000"/>
                <a:lumOff val="4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5</a:t>
            </a:r>
          </a:p>
        </p:txBody>
      </p:sp>
      <p:sp>
        <p:nvSpPr>
          <p:cNvPr id="22" name="Oval 21">
            <a:extLst>
              <a:ext uri="{FF2B5EF4-FFF2-40B4-BE49-F238E27FC236}">
                <a16:creationId xmlns:a16="http://schemas.microsoft.com/office/drawing/2014/main" id="{F6B244A6-60AA-43C2-A56F-7804FFF9BAEC}"/>
              </a:ext>
            </a:extLst>
          </p:cNvPr>
          <p:cNvSpPr/>
          <p:nvPr/>
        </p:nvSpPr>
        <p:spPr>
          <a:xfrm>
            <a:off x="6012592" y="3564373"/>
            <a:ext cx="477078" cy="418234"/>
          </a:xfrm>
          <a:prstGeom prst="ellipse">
            <a:avLst/>
          </a:prstGeom>
          <a:solidFill>
            <a:srgbClr val="CC4927"/>
          </a:solidFill>
          <a:ln>
            <a:solidFill>
              <a:schemeClr val="accent2">
                <a:lumMod val="60000"/>
                <a:lumOff val="4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6</a:t>
            </a:r>
          </a:p>
        </p:txBody>
      </p:sp>
    </p:spTree>
    <p:extLst>
      <p:ext uri="{BB962C8B-B14F-4D97-AF65-F5344CB8AC3E}">
        <p14:creationId xmlns:p14="http://schemas.microsoft.com/office/powerpoint/2010/main" val="36754171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itle 1">
            <a:extLst>
              <a:ext uri="{FF2B5EF4-FFF2-40B4-BE49-F238E27FC236}">
                <a16:creationId xmlns:a16="http://schemas.microsoft.com/office/drawing/2014/main" id="{E4FA665A-8C78-421A-B717-4117D996B0E3}"/>
              </a:ext>
            </a:extLst>
          </p:cNvPr>
          <p:cNvSpPr>
            <a:spLocks noGrp="1" noChangeArrowheads="1"/>
          </p:cNvSpPr>
          <p:nvPr>
            <p:ph type="title"/>
          </p:nvPr>
        </p:nvSpPr>
        <p:spPr>
          <a:xfrm>
            <a:off x="628650" y="292100"/>
            <a:ext cx="7886700" cy="884238"/>
          </a:xfrm>
        </p:spPr>
        <p:txBody>
          <a:bodyPr/>
          <a:lstStyle/>
          <a:p>
            <a:pPr algn="ctr"/>
            <a:r>
              <a:rPr lang="en-US" altLang="en-US" sz="3600" b="1">
                <a:solidFill>
                  <a:srgbClr val="044682"/>
                </a:solidFill>
              </a:rPr>
              <a:t>‘</a:t>
            </a:r>
            <a:r>
              <a:rPr lang="en-US" altLang="en-US" sz="3600" b="1">
                <a:solidFill>
                  <a:srgbClr val="00467F"/>
                </a:solidFill>
              </a:rPr>
              <a:t>ADDICION-ARY’ ADVICE</a:t>
            </a:r>
          </a:p>
        </p:txBody>
      </p:sp>
      <p:sp>
        <p:nvSpPr>
          <p:cNvPr id="68611" name="TextBox 7">
            <a:extLst>
              <a:ext uri="{FF2B5EF4-FFF2-40B4-BE49-F238E27FC236}">
                <a16:creationId xmlns:a16="http://schemas.microsoft.com/office/drawing/2014/main" id="{4199D998-FDF2-4F95-BCE1-AFFEF06B4876}"/>
              </a:ext>
            </a:extLst>
          </p:cNvPr>
          <p:cNvSpPr txBox="1">
            <a:spLocks noChangeArrowheads="1"/>
          </p:cNvSpPr>
          <p:nvPr/>
        </p:nvSpPr>
        <p:spPr bwMode="auto">
          <a:xfrm>
            <a:off x="628650" y="1746704"/>
            <a:ext cx="3813175"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srgbClr val="CC4927"/>
                </a:solidFill>
                <a:effectLst/>
                <a:uLnTx/>
                <a:uFillTx/>
                <a:latin typeface="Arial Black" panose="020B0A04020102020204" pitchFamily="34" charset="0"/>
                <a:ea typeface="+mn-ea"/>
                <a:cs typeface="Arial" panose="020B0604020202020204" pitchFamily="34" charset="0"/>
              </a:rPr>
              <a:t>ABUSER, ADDICT</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Use “person first” language: Rather than call someone as addict, say he or she suffers from addiction or a substance use disorder.</a:t>
            </a:r>
          </a:p>
        </p:txBody>
      </p:sp>
      <p:sp>
        <p:nvSpPr>
          <p:cNvPr id="68614" name="TextBox 11">
            <a:extLst>
              <a:ext uri="{FF2B5EF4-FFF2-40B4-BE49-F238E27FC236}">
                <a16:creationId xmlns:a16="http://schemas.microsoft.com/office/drawing/2014/main" id="{1B9E37DD-9508-4C25-9288-641188C5947D}"/>
              </a:ext>
            </a:extLst>
          </p:cNvPr>
          <p:cNvSpPr txBox="1">
            <a:spLocks noChangeArrowheads="1"/>
          </p:cNvSpPr>
          <p:nvPr/>
        </p:nvSpPr>
        <p:spPr bwMode="auto">
          <a:xfrm>
            <a:off x="5060950" y="1746704"/>
            <a:ext cx="3454400"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CC4927"/>
                </a:solidFill>
                <a:effectLst/>
                <a:uLnTx/>
                <a:uFillTx/>
                <a:latin typeface="Arial Black" panose="020B0A04020102020204" pitchFamily="34" charset="0"/>
                <a:ea typeface="+mn-ea"/>
                <a:cs typeface="Arial" panose="020B0604020202020204" pitchFamily="34" charset="0"/>
              </a:rPr>
              <a:t>DRUG</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Use specific terms such as “medication” or a non-medically used psychoactive substance” to avoid ambiguity.</a:t>
            </a:r>
          </a:p>
        </p:txBody>
      </p:sp>
      <p:sp>
        <p:nvSpPr>
          <p:cNvPr id="68615" name="TextBox 13">
            <a:extLst>
              <a:ext uri="{FF2B5EF4-FFF2-40B4-BE49-F238E27FC236}">
                <a16:creationId xmlns:a16="http://schemas.microsoft.com/office/drawing/2014/main" id="{41BA8E2E-7D32-4540-8AC3-58EEBA4B2190}"/>
              </a:ext>
            </a:extLst>
          </p:cNvPr>
          <p:cNvSpPr txBox="1">
            <a:spLocks noChangeArrowheads="1"/>
          </p:cNvSpPr>
          <p:nvPr/>
        </p:nvSpPr>
        <p:spPr bwMode="auto">
          <a:xfrm>
            <a:off x="992188" y="4106863"/>
            <a:ext cx="313372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CC4927"/>
                </a:solidFill>
                <a:effectLst/>
                <a:uLnTx/>
                <a:uFillTx/>
                <a:latin typeface="Arial Black" panose="020B0A04020102020204" pitchFamily="34" charset="0"/>
                <a:ea typeface="+mn-ea"/>
                <a:cs typeface="Arial" panose="020B0604020202020204" pitchFamily="34" charset="0"/>
              </a:rPr>
              <a:t>CLEAN, DIRTY</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Use proper medical terms for positive or negative test results for substance use.</a:t>
            </a:r>
          </a:p>
        </p:txBody>
      </p:sp>
      <p:sp>
        <p:nvSpPr>
          <p:cNvPr id="68616" name="TextBox 15">
            <a:extLst>
              <a:ext uri="{FF2B5EF4-FFF2-40B4-BE49-F238E27FC236}">
                <a16:creationId xmlns:a16="http://schemas.microsoft.com/office/drawing/2014/main" id="{F29EB8E7-07EA-4F53-AE77-3CA3ED39B857}"/>
              </a:ext>
            </a:extLst>
          </p:cNvPr>
          <p:cNvSpPr txBox="1">
            <a:spLocks noChangeArrowheads="1"/>
          </p:cNvSpPr>
          <p:nvPr/>
        </p:nvSpPr>
        <p:spPr bwMode="auto">
          <a:xfrm>
            <a:off x="5060950" y="4106863"/>
            <a:ext cx="329882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CC4927"/>
                </a:solidFill>
                <a:effectLst/>
                <a:uLnTx/>
                <a:uFillTx/>
                <a:latin typeface="Arial Black" panose="020B0A04020102020204" pitchFamily="34" charset="0"/>
                <a:ea typeface="+mn-ea"/>
                <a:cs typeface="Arial" panose="020B0604020202020204" pitchFamily="34" charset="0"/>
              </a:rPr>
              <a:t>LAPSE, RELAPSE, SLIP</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Use morally neutral terms like “resumed” or experienced a “recurrence” of symptoms. </a:t>
            </a:r>
          </a:p>
        </p:txBody>
      </p:sp>
      <p:sp>
        <p:nvSpPr>
          <p:cNvPr id="19" name="TextBox 18">
            <a:extLst>
              <a:ext uri="{FF2B5EF4-FFF2-40B4-BE49-F238E27FC236}">
                <a16:creationId xmlns:a16="http://schemas.microsoft.com/office/drawing/2014/main" id="{FB47A89D-2539-47A7-A408-C3D88B41C0D6}"/>
              </a:ext>
            </a:extLst>
          </p:cNvPr>
          <p:cNvSpPr txBox="1"/>
          <p:nvPr/>
        </p:nvSpPr>
        <p:spPr>
          <a:xfrm>
            <a:off x="495300" y="5915025"/>
            <a:ext cx="8153400" cy="739775"/>
          </a:xfrm>
          <a:prstGeom prst="rect">
            <a:avLst/>
          </a:prstGeom>
          <a:noFill/>
        </p:spPr>
        <p:txBody>
          <a:bodyPr>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effectLst/>
                <a:uLnTx/>
                <a:uFillTx/>
                <a:latin typeface="Palatino "/>
                <a:ea typeface="+mn-ea"/>
                <a:cs typeface="+mn-cs"/>
              </a:rPr>
              <a:t>HMS Professor John Kelly helped to create the </a:t>
            </a:r>
            <a:r>
              <a:rPr kumimoji="0" lang="en-US" sz="1400" b="0" i="0" u="none" strike="noStrike" kern="1200" cap="none" spc="0" normalizeH="0" baseline="0" noProof="0" dirty="0">
                <a:ln>
                  <a:noFill/>
                </a:ln>
                <a:solidFill>
                  <a:srgbClr val="0563C1"/>
                </a:solidFill>
                <a:effectLst/>
                <a:uLnTx/>
                <a:uFillTx/>
                <a:latin typeface="Palatino "/>
                <a:ea typeface="+mn-ea"/>
                <a:cs typeface="+mn-cs"/>
                <a:hlinkClick r:id="rId3">
                  <a:extLst>
                    <a:ext uri="{A12FA001-AC4F-418D-AE19-62706E023703}">
                      <ahyp:hlinkClr xmlns:ahyp="http://schemas.microsoft.com/office/drawing/2018/hyperlinkcolor" val="tx"/>
                    </a:ext>
                  </a:extLst>
                </a:hlinkClick>
              </a:rPr>
              <a:t>Addiction-</a:t>
            </a:r>
            <a:r>
              <a:rPr kumimoji="0" lang="en-US" sz="1400" b="0" i="0" u="none" strike="noStrike" kern="1200" cap="none" spc="0" normalizeH="0" baseline="0" noProof="0" dirty="0" err="1">
                <a:ln>
                  <a:noFill/>
                </a:ln>
                <a:effectLst/>
                <a:uLnTx/>
                <a:uFillTx/>
                <a:latin typeface="Palatino "/>
                <a:ea typeface="+mn-ea"/>
                <a:cs typeface="+mn-cs"/>
                <a:hlinkClick r:id="rId3">
                  <a:extLst>
                    <a:ext uri="{A12FA001-AC4F-418D-AE19-62706E023703}">
                      <ahyp:hlinkClr xmlns:ahyp="http://schemas.microsoft.com/office/drawing/2018/hyperlinkcolor" val="tx"/>
                    </a:ext>
                  </a:extLst>
                </a:hlinkClick>
              </a:rPr>
              <a:t>ary</a:t>
            </a:r>
            <a:r>
              <a:rPr kumimoji="0" lang="en-US" sz="1400" b="0" i="0" u="none" strike="noStrike" kern="1200" cap="none" spc="0" normalizeH="0" baseline="0" noProof="0" dirty="0">
                <a:ln>
                  <a:noFill/>
                </a:ln>
                <a:effectLst/>
                <a:uLnTx/>
                <a:uFillTx/>
                <a:latin typeface="Palatino "/>
                <a:ea typeface="+mn-ea"/>
                <a:cs typeface="+mn-cs"/>
              </a:rPr>
              <a:t>, a glossary of addiction-related terms to help medical professionals and the general public modify their language about addiction. Graphic by Rebecca Coleman/Harvard Staff</a:t>
            </a:r>
          </a:p>
        </p:txBody>
      </p:sp>
      <p:cxnSp>
        <p:nvCxnSpPr>
          <p:cNvPr id="23" name="Straight Connector 22">
            <a:extLst>
              <a:ext uri="{FF2B5EF4-FFF2-40B4-BE49-F238E27FC236}">
                <a16:creationId xmlns:a16="http://schemas.microsoft.com/office/drawing/2014/main" id="{16B2483E-DE78-4F08-9FFA-3E0035543636}"/>
              </a:ext>
              <a:ext uri="{C183D7F6-B498-43B3-948B-1728B52AA6E4}">
                <adec:decorative xmlns:adec="http://schemas.microsoft.com/office/drawing/2017/decorative" val="1"/>
              </a:ext>
            </a:extLst>
          </p:cNvPr>
          <p:cNvCxnSpPr/>
          <p:nvPr/>
        </p:nvCxnSpPr>
        <p:spPr>
          <a:xfrm>
            <a:off x="4584700" y="1611086"/>
            <a:ext cx="0" cy="3566160"/>
          </a:xfrm>
          <a:prstGeom prst="line">
            <a:avLst/>
          </a:prstGeom>
          <a:ln>
            <a:solidFill>
              <a:srgbClr val="B2CEE6"/>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28085FA4-E50E-4829-8951-01858A3367C2}"/>
              </a:ext>
              <a:ext uri="{C183D7F6-B498-43B3-948B-1728B52AA6E4}">
                <adec:decorative xmlns:adec="http://schemas.microsoft.com/office/drawing/2017/decorative" val="1"/>
              </a:ext>
            </a:extLst>
          </p:cNvPr>
          <p:cNvCxnSpPr>
            <a:cxnSpLocks/>
          </p:cNvCxnSpPr>
          <p:nvPr/>
        </p:nvCxnSpPr>
        <p:spPr>
          <a:xfrm flipH="1">
            <a:off x="784225" y="3657600"/>
            <a:ext cx="7416800" cy="0"/>
          </a:xfrm>
          <a:prstGeom prst="line">
            <a:avLst/>
          </a:prstGeom>
          <a:ln>
            <a:solidFill>
              <a:srgbClr val="B2CEE6"/>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26BF842-5B82-4F1B-AE25-2E7AA08886D4}"/>
              </a:ext>
            </a:extLst>
          </p:cNvPr>
          <p:cNvSpPr/>
          <p:nvPr/>
        </p:nvSpPr>
        <p:spPr>
          <a:xfrm>
            <a:off x="190499" y="6166534"/>
            <a:ext cx="8953501" cy="691466"/>
          </a:xfrm>
          <a:prstGeom prst="rect">
            <a:avLst/>
          </a:prstGeom>
          <a:solidFill>
            <a:srgbClr val="44A69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Graphical user interface, text, application&#10;&#10;Description automatically generated">
            <a:extLst>
              <a:ext uri="{FF2B5EF4-FFF2-40B4-BE49-F238E27FC236}">
                <a16:creationId xmlns:a16="http://schemas.microsoft.com/office/drawing/2014/main" id="{EC6CE1B4-A9F1-4532-8C93-464B502B608F}"/>
              </a:ext>
            </a:extLst>
          </p:cNvPr>
          <p:cNvPicPr>
            <a:picLocks noChangeAspect="1"/>
          </p:cNvPicPr>
          <p:nvPr/>
        </p:nvPicPr>
        <p:blipFill rotWithShape="1">
          <a:blip r:embed="rId3"/>
          <a:srcRect l="8472" t="13704" r="27164" b="7116"/>
          <a:stretch/>
        </p:blipFill>
        <p:spPr>
          <a:xfrm>
            <a:off x="190499" y="0"/>
            <a:ext cx="8953501" cy="6108700"/>
          </a:xfrm>
          <a:prstGeom prst="rect">
            <a:avLst/>
          </a:prstGeom>
        </p:spPr>
      </p:pic>
      <p:sp>
        <p:nvSpPr>
          <p:cNvPr id="7" name="TextBox 6">
            <a:extLst>
              <a:ext uri="{FF2B5EF4-FFF2-40B4-BE49-F238E27FC236}">
                <a16:creationId xmlns:a16="http://schemas.microsoft.com/office/drawing/2014/main" id="{D2C1E9C7-5F67-42FC-8E35-0A349F7E01BE}"/>
              </a:ext>
            </a:extLst>
          </p:cNvPr>
          <p:cNvSpPr txBox="1"/>
          <p:nvPr/>
        </p:nvSpPr>
        <p:spPr>
          <a:xfrm>
            <a:off x="533400" y="6166534"/>
            <a:ext cx="8394700" cy="646331"/>
          </a:xfrm>
          <a:prstGeom prst="rect">
            <a:avLst/>
          </a:prstGeom>
          <a:noFill/>
        </p:spPr>
        <p:txBody>
          <a:bodyPr wrap="square">
            <a:spAutoFit/>
          </a:bodyPr>
          <a:lstStyle/>
          <a:p>
            <a:r>
              <a:rPr lang="en-US" b="1" dirty="0" err="1">
                <a:solidFill>
                  <a:schemeClr val="bg1"/>
                </a:solidFill>
              </a:rPr>
              <a:t>Addictionary</a:t>
            </a:r>
            <a:r>
              <a:rPr lang="en-US" b="1" dirty="0">
                <a:solidFill>
                  <a:schemeClr val="bg1"/>
                </a:solidFill>
              </a:rPr>
              <a:t> - Glossary of Substance Use Disorder Terminology (recoveryanswers.org)</a:t>
            </a:r>
          </a:p>
          <a:p>
            <a:pPr algn="ctr"/>
            <a:r>
              <a:rPr lang="en-US" b="1" dirty="0">
                <a:solidFill>
                  <a:schemeClr val="bg1"/>
                </a:solidFill>
              </a:rPr>
              <a:t>https://www.recoveryanswers.org/addiction-ary/</a:t>
            </a:r>
          </a:p>
        </p:txBody>
      </p:sp>
    </p:spTree>
    <p:extLst>
      <p:ext uri="{BB962C8B-B14F-4D97-AF65-F5344CB8AC3E}">
        <p14:creationId xmlns:p14="http://schemas.microsoft.com/office/powerpoint/2010/main" val="435440789"/>
      </p:ext>
    </p:extLst>
  </p:cSld>
  <p:clrMapOvr>
    <a:masterClrMapping/>
  </p:clrMapOvr>
  <p:transition spd="slow"/>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2CC65B-E8CC-45D7-80FA-CF7A8EB4FB3B}"/>
              </a:ext>
            </a:extLst>
          </p:cNvPr>
          <p:cNvSpPr>
            <a:spLocks noGrp="1"/>
          </p:cNvSpPr>
          <p:nvPr>
            <p:ph type="title"/>
          </p:nvPr>
        </p:nvSpPr>
        <p:spPr>
          <a:xfrm>
            <a:off x="616460" y="1606962"/>
            <a:ext cx="2104314" cy="1325563"/>
          </a:xfrm>
        </p:spPr>
        <p:txBody>
          <a:bodyPr>
            <a:normAutofit/>
          </a:bodyPr>
          <a:lstStyle/>
          <a:p>
            <a:r>
              <a:rPr lang="en-US" sz="5400" b="1" dirty="0">
                <a:latin typeface="Arial" panose="020B0604020202020204" pitchFamily="34" charset="0"/>
                <a:cs typeface="Arial" panose="020B0604020202020204" pitchFamily="34" charset="0"/>
              </a:rPr>
              <a:t>Poll</a:t>
            </a:r>
          </a:p>
        </p:txBody>
      </p:sp>
      <p:sp>
        <p:nvSpPr>
          <p:cNvPr id="3" name="TextBox 2">
            <a:extLst>
              <a:ext uri="{FF2B5EF4-FFF2-40B4-BE49-F238E27FC236}">
                <a16:creationId xmlns:a16="http://schemas.microsoft.com/office/drawing/2014/main" id="{71248933-973B-45F3-9CC2-1F856D069E5A}"/>
              </a:ext>
            </a:extLst>
          </p:cNvPr>
          <p:cNvSpPr txBox="1"/>
          <p:nvPr/>
        </p:nvSpPr>
        <p:spPr>
          <a:xfrm>
            <a:off x="3387418" y="782435"/>
            <a:ext cx="5140122" cy="5078313"/>
          </a:xfrm>
          <a:prstGeom prst="rect">
            <a:avLst/>
          </a:prstGeom>
          <a:noFill/>
        </p:spPr>
        <p:txBody>
          <a:bodyPr wrap="square" rtlCol="0">
            <a:spAutoFit/>
          </a:bodyPr>
          <a:lstStyle/>
          <a:p>
            <a:r>
              <a:rPr lang="en-US" sz="2800" b="1" dirty="0"/>
              <a:t>My current work on the prevention and reduction of stigma.</a:t>
            </a:r>
          </a:p>
          <a:p>
            <a:r>
              <a:rPr lang="en-US" sz="2400" b="1" i="1" dirty="0">
                <a:solidFill>
                  <a:srgbClr val="CC4927"/>
                </a:solidFill>
              </a:rPr>
              <a:t>Check all that apply</a:t>
            </a:r>
          </a:p>
          <a:p>
            <a:endParaRPr lang="en-US" dirty="0"/>
          </a:p>
          <a:p>
            <a:pPr marL="342900" indent="-342900">
              <a:buFont typeface="+mj-lt"/>
              <a:buAutoNum type="alphaUcPeriod"/>
            </a:pPr>
            <a:r>
              <a:rPr lang="en-US" sz="2400" dirty="0"/>
              <a:t>I regularly use person first language</a:t>
            </a:r>
          </a:p>
          <a:p>
            <a:pPr marL="342900" indent="-342900">
              <a:buFont typeface="+mj-lt"/>
              <a:buAutoNum type="alphaUcPeriod"/>
            </a:pPr>
            <a:r>
              <a:rPr lang="en-US" sz="2400" dirty="0"/>
              <a:t>My organization has a position on stigma that I promote</a:t>
            </a:r>
          </a:p>
          <a:p>
            <a:pPr marL="342900" indent="-342900">
              <a:buFont typeface="+mj-lt"/>
              <a:buAutoNum type="alphaUcPeriod"/>
            </a:pPr>
            <a:r>
              <a:rPr lang="en-US" sz="2400" dirty="0"/>
              <a:t>I have reminded others to use person first language</a:t>
            </a:r>
          </a:p>
          <a:p>
            <a:pPr marL="342900" indent="-342900">
              <a:buFont typeface="+mj-lt"/>
              <a:buAutoNum type="alphaUcPeriod"/>
            </a:pPr>
            <a:r>
              <a:rPr lang="en-US" sz="2400" dirty="0"/>
              <a:t>Other (type in the chat)</a:t>
            </a:r>
          </a:p>
          <a:p>
            <a:pPr marL="342900" indent="-342900">
              <a:buFont typeface="+mj-lt"/>
              <a:buAutoNum type="alphaUcPeriod"/>
            </a:pPr>
            <a:endParaRPr lang="en-US" b="1" dirty="0"/>
          </a:p>
          <a:p>
            <a:pPr marL="342900" indent="-342900">
              <a:buFont typeface="+mj-lt"/>
              <a:buAutoNum type="alphaUcPeriod"/>
            </a:pPr>
            <a:endParaRPr lang="en-US" dirty="0"/>
          </a:p>
          <a:p>
            <a:pPr marL="342900" indent="-342900">
              <a:buFont typeface="+mj-lt"/>
              <a:buAutoNum type="alphaUcPeriod"/>
            </a:pPr>
            <a:endParaRPr lang="en-US" dirty="0"/>
          </a:p>
        </p:txBody>
      </p:sp>
      <p:pic>
        <p:nvPicPr>
          <p:cNvPr id="4" name="Graphic 3" descr="Chat">
            <a:extLst>
              <a:ext uri="{FF2B5EF4-FFF2-40B4-BE49-F238E27FC236}">
                <a16:creationId xmlns:a16="http://schemas.microsoft.com/office/drawing/2014/main" id="{0F1767CB-D0AF-45FF-A5E9-73426F5FCCC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47446" y="2932525"/>
            <a:ext cx="1749761" cy="1749761"/>
          </a:xfrm>
          <a:prstGeom prst="rect">
            <a:avLst/>
          </a:prstGeom>
        </p:spPr>
      </p:pic>
    </p:spTree>
    <p:extLst>
      <p:ext uri="{BB962C8B-B14F-4D97-AF65-F5344CB8AC3E}">
        <p14:creationId xmlns:p14="http://schemas.microsoft.com/office/powerpoint/2010/main" val="28476536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3E25CF2-A356-4C59-B939-8601EBFBE7B6}"/>
              </a:ext>
            </a:extLst>
          </p:cNvPr>
          <p:cNvSpPr>
            <a:spLocks noGrp="1"/>
          </p:cNvSpPr>
          <p:nvPr>
            <p:ph type="title"/>
          </p:nvPr>
        </p:nvSpPr>
        <p:spPr>
          <a:xfrm>
            <a:off x="685800" y="4716392"/>
            <a:ext cx="7772400" cy="1362075"/>
          </a:xfrm>
        </p:spPr>
        <p:txBody>
          <a:bodyPr/>
          <a:lstStyle/>
          <a:p>
            <a:r>
              <a:rPr lang="en-US" cap="all" dirty="0"/>
              <a:t>Cross-cutting Practices</a:t>
            </a:r>
          </a:p>
        </p:txBody>
      </p:sp>
    </p:spTree>
    <p:extLst>
      <p:ext uri="{BB962C8B-B14F-4D97-AF65-F5344CB8AC3E}">
        <p14:creationId xmlns:p14="http://schemas.microsoft.com/office/powerpoint/2010/main" val="6776795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Related image">
            <a:extLst>
              <a:ext uri="{FF2B5EF4-FFF2-40B4-BE49-F238E27FC236}">
                <a16:creationId xmlns:a16="http://schemas.microsoft.com/office/drawing/2014/main" id="{A6AEB69C-1AB9-456B-A77B-75689F554AB0}"/>
              </a:ext>
            </a:extLst>
          </p:cNvPr>
          <p:cNvPicPr preferRelativeResize="0">
            <a:picLocks noChangeAspect="1" noChangeArrowheads="1"/>
          </p:cNvPicPr>
          <p:nvPr/>
        </p:nvPicPr>
        <p:blipFill rotWithShape="1">
          <a:blip r:embed="rId3" cstate="email">
            <a:extLst>
              <a:ext uri="{28A0092B-C50C-407E-A947-70E740481C1C}">
                <a14:useLocalDpi xmlns:a14="http://schemas.microsoft.com/office/drawing/2010/main" val="0"/>
              </a:ext>
            </a:extLst>
          </a:blip>
          <a:srcRect/>
          <a:stretch/>
        </p:blipFill>
        <p:spPr bwMode="auto">
          <a:xfrm>
            <a:off x="6396990" y="10"/>
            <a:ext cx="2747010" cy="3401558"/>
          </a:xfrm>
          <a:custGeom>
            <a:avLst/>
            <a:gdLst/>
            <a:ahLst/>
            <a:cxnLst/>
            <a:rect l="l" t="t" r="r" b="b"/>
            <a:pathLst>
              <a:path w="3662680" h="3401568">
                <a:moveTo>
                  <a:pt x="0" y="0"/>
                </a:moveTo>
                <a:lnTo>
                  <a:pt x="3662680" y="0"/>
                </a:lnTo>
                <a:lnTo>
                  <a:pt x="3662680" y="3401568"/>
                </a:lnTo>
                <a:lnTo>
                  <a:pt x="774527" y="3401568"/>
                </a:lnTo>
                <a:lnTo>
                  <a:pt x="769892" y="3133175"/>
                </a:lnTo>
                <a:cubicBezTo>
                  <a:pt x="732577" y="2055441"/>
                  <a:pt x="492520" y="1056020"/>
                  <a:pt x="104445" y="215033"/>
                </a:cubicBezTo>
                <a:close/>
              </a:path>
            </a:pathLst>
          </a:custGeom>
          <a:noFill/>
        </p:spPr>
      </p:pic>
      <p:pic>
        <p:nvPicPr>
          <p:cNvPr id="2" name="Picture 16" descr="Man with his hand on his chin, deep in thought.">
            <a:extLst>
              <a:ext uri="{FF2B5EF4-FFF2-40B4-BE49-F238E27FC236}">
                <a16:creationId xmlns:a16="http://schemas.microsoft.com/office/drawing/2014/main" id="{8674D1F0-AAB1-45D1-8515-D3D71A22CC94}"/>
              </a:ext>
            </a:extLst>
          </p:cNvPr>
          <p:cNvPicPr preferRelativeResize="0">
            <a:picLocks noChangeAspect="1"/>
          </p:cNvPicPr>
          <p:nvPr/>
        </p:nvPicPr>
        <p:blipFill rotWithShape="1">
          <a:blip r:embed="rId4" cstate="email">
            <a:extLst>
              <a:ext uri="{28A0092B-C50C-407E-A947-70E740481C1C}">
                <a14:useLocalDpi xmlns:a14="http://schemas.microsoft.com/office/drawing/2010/main" val="0"/>
              </a:ext>
            </a:extLst>
          </a:blip>
          <a:srcRect/>
          <a:stretch/>
        </p:blipFill>
        <p:spPr bwMode="auto">
          <a:xfrm>
            <a:off x="3836485" y="10"/>
            <a:ext cx="3088583" cy="3401558"/>
          </a:xfrm>
          <a:custGeom>
            <a:avLst/>
            <a:gdLst/>
            <a:ahLst/>
            <a:cxnLst/>
            <a:rect l="l" t="t" r="r" b="b"/>
            <a:pathLst>
              <a:path w="4118110" h="3401568">
                <a:moveTo>
                  <a:pt x="0" y="0"/>
                </a:moveTo>
                <a:lnTo>
                  <a:pt x="3343575" y="0"/>
                </a:lnTo>
                <a:lnTo>
                  <a:pt x="3448028" y="215050"/>
                </a:lnTo>
                <a:cubicBezTo>
                  <a:pt x="3836103" y="1056037"/>
                  <a:pt x="4076161" y="2055458"/>
                  <a:pt x="4113475" y="3133192"/>
                </a:cubicBezTo>
                <a:lnTo>
                  <a:pt x="4118110" y="3401568"/>
                </a:lnTo>
                <a:lnTo>
                  <a:pt x="801224" y="3401568"/>
                </a:lnTo>
                <a:lnTo>
                  <a:pt x="797493" y="3185579"/>
                </a:lnTo>
                <a:cubicBezTo>
                  <a:pt x="756786" y="2009870"/>
                  <a:pt x="474799" y="927359"/>
                  <a:pt x="22579" y="42066"/>
                </a:cubicBezTo>
                <a:close/>
              </a:path>
            </a:pathLst>
          </a:custGeom>
          <a:noFill/>
        </p:spPr>
      </p:pic>
      <p:pic>
        <p:nvPicPr>
          <p:cNvPr id="10" name="Picture 11" descr="Several people around a table, papers in front of them. A business meeting.">
            <a:extLst>
              <a:ext uri="{FF2B5EF4-FFF2-40B4-BE49-F238E27FC236}">
                <a16:creationId xmlns:a16="http://schemas.microsoft.com/office/drawing/2014/main" id="{4C6F3813-DFB3-41CC-8E6A-7AEBB2BED610}"/>
              </a:ext>
            </a:extLst>
          </p:cNvPr>
          <p:cNvPicPr preferRelativeResize="0">
            <a:picLocks noChangeAspect="1"/>
          </p:cNvPicPr>
          <p:nvPr/>
        </p:nvPicPr>
        <p:blipFill rotWithShape="1">
          <a:blip r:embed="rId5" cstate="email">
            <a:extLst>
              <a:ext uri="{28A0092B-C50C-407E-A947-70E740481C1C}">
                <a14:useLocalDpi xmlns:a14="http://schemas.microsoft.com/office/drawing/2010/main" val="0"/>
              </a:ext>
            </a:extLst>
          </a:blip>
          <a:srcRect r="-3"/>
          <a:stretch/>
        </p:blipFill>
        <p:spPr bwMode="auto">
          <a:xfrm>
            <a:off x="3876264" y="3456432"/>
            <a:ext cx="5267735" cy="3401568"/>
          </a:xfrm>
          <a:custGeom>
            <a:avLst/>
            <a:gdLst/>
            <a:ahLst/>
            <a:cxnLst/>
            <a:rect l="l" t="t" r="r" b="b"/>
            <a:pathLst>
              <a:path w="7023646" h="3401568">
                <a:moveTo>
                  <a:pt x="749132" y="0"/>
                </a:moveTo>
                <a:lnTo>
                  <a:pt x="7023646" y="0"/>
                </a:lnTo>
                <a:lnTo>
                  <a:pt x="7023646" y="3401568"/>
                </a:lnTo>
                <a:lnTo>
                  <a:pt x="0" y="3401568"/>
                </a:lnTo>
                <a:lnTo>
                  <a:pt x="79008" y="3238906"/>
                </a:lnTo>
                <a:cubicBezTo>
                  <a:pt x="502362" y="2321466"/>
                  <a:pt x="749563" y="1215476"/>
                  <a:pt x="749563" y="24956"/>
                </a:cubicBezTo>
                <a:close/>
              </a:path>
            </a:pathLst>
          </a:custGeom>
          <a:noFill/>
        </p:spPr>
      </p:pic>
      <p:sp>
        <p:nvSpPr>
          <p:cNvPr id="70658" name="Title 1">
            <a:extLst>
              <a:ext uri="{FF2B5EF4-FFF2-40B4-BE49-F238E27FC236}">
                <a16:creationId xmlns:a16="http://schemas.microsoft.com/office/drawing/2014/main" id="{9D057D96-743A-4A97-B55F-A8E046F3B94F}"/>
              </a:ext>
            </a:extLst>
          </p:cNvPr>
          <p:cNvSpPr>
            <a:spLocks noGrp="1" noChangeArrowheads="1"/>
          </p:cNvSpPr>
          <p:nvPr>
            <p:ph type="title"/>
          </p:nvPr>
        </p:nvSpPr>
        <p:spPr>
          <a:xfrm>
            <a:off x="336042" y="685800"/>
            <a:ext cx="3691753" cy="1325563"/>
          </a:xfrm>
        </p:spPr>
        <p:txBody>
          <a:bodyPr>
            <a:noAutofit/>
          </a:bodyPr>
          <a:lstStyle/>
          <a:p>
            <a:pPr eaLnBrk="1" hangingPunct="1"/>
            <a:r>
              <a:rPr lang="en-US" altLang="en-US" sz="3200" b="1" dirty="0"/>
              <a:t>Cross-Cutting Practices to Address Stigma</a:t>
            </a:r>
          </a:p>
        </p:txBody>
      </p:sp>
      <p:sp>
        <p:nvSpPr>
          <p:cNvPr id="3" name="Content Placeholder 2">
            <a:extLst>
              <a:ext uri="{FF2B5EF4-FFF2-40B4-BE49-F238E27FC236}">
                <a16:creationId xmlns:a16="http://schemas.microsoft.com/office/drawing/2014/main" id="{FF3B09B7-B32C-4730-8007-F079A6125624}"/>
              </a:ext>
            </a:extLst>
          </p:cNvPr>
          <p:cNvSpPr>
            <a:spLocks noGrp="1"/>
          </p:cNvSpPr>
          <p:nvPr>
            <p:ph idx="1"/>
          </p:nvPr>
        </p:nvSpPr>
        <p:spPr>
          <a:xfrm>
            <a:off x="336042" y="2477440"/>
            <a:ext cx="3842016" cy="4199234"/>
          </a:xfrm>
        </p:spPr>
        <p:txBody>
          <a:bodyPr rtlCol="0">
            <a:normAutofit/>
          </a:bodyPr>
          <a:lstStyle/>
          <a:p>
            <a:pPr marL="0" indent="0" eaLnBrk="1" fontAlgn="auto" hangingPunct="1">
              <a:spcAft>
                <a:spcPts val="0"/>
              </a:spcAft>
              <a:buFont typeface="Arial" panose="020B0604020202020204" pitchFamily="34" charset="0"/>
              <a:buNone/>
              <a:defRPr/>
            </a:pPr>
            <a:r>
              <a:rPr lang="en-US" sz="2400" b="1" dirty="0"/>
              <a:t>Increase</a:t>
            </a:r>
            <a:r>
              <a:rPr lang="en-US" sz="2400" dirty="0"/>
              <a:t> awareness and knowledge about mental and substance use disorders.</a:t>
            </a:r>
          </a:p>
          <a:p>
            <a:pPr marL="0" indent="0" eaLnBrk="1" fontAlgn="auto" hangingPunct="1">
              <a:spcBef>
                <a:spcPts val="1800"/>
              </a:spcBef>
              <a:spcAft>
                <a:spcPts val="0"/>
              </a:spcAft>
              <a:buFont typeface="Arial" panose="020B0604020202020204" pitchFamily="34" charset="0"/>
              <a:buNone/>
              <a:defRPr/>
            </a:pPr>
            <a:r>
              <a:rPr lang="en-US" sz="2400" b="1" dirty="0"/>
              <a:t>Educate</a:t>
            </a:r>
            <a:r>
              <a:rPr lang="en-US" sz="2400" dirty="0"/>
              <a:t> about stigmatizing language and its impact on population health. </a:t>
            </a:r>
          </a:p>
          <a:p>
            <a:pPr marL="0" indent="0" eaLnBrk="1" fontAlgn="auto" hangingPunct="1">
              <a:spcAft>
                <a:spcPts val="0"/>
              </a:spcAft>
              <a:buFont typeface="Arial" panose="020B0604020202020204" pitchFamily="34" charset="0"/>
              <a:buNone/>
              <a:defRPr/>
            </a:pPr>
            <a:endParaRPr lang="en-US" sz="1700" dirty="0">
              <a:latin typeface="+mn-lt"/>
            </a:endParaRPr>
          </a:p>
        </p:txBody>
      </p:sp>
      <p:pic>
        <p:nvPicPr>
          <p:cNvPr id="13" name="Graphic 12" descr="Lightbulb and gear">
            <a:extLst>
              <a:ext uri="{FF2B5EF4-FFF2-40B4-BE49-F238E27FC236}">
                <a16:creationId xmlns:a16="http://schemas.microsoft.com/office/drawing/2014/main" id="{416C8CB1-A177-489F-8671-78A5B8A7313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648953" y="5671006"/>
            <a:ext cx="914400" cy="914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6" descr="A presenter in front of an audience.">
            <a:extLst>
              <a:ext uri="{FF2B5EF4-FFF2-40B4-BE49-F238E27FC236}">
                <a16:creationId xmlns:a16="http://schemas.microsoft.com/office/drawing/2014/main" id="{95AADD7A-7E7C-4C54-B2AF-094E008954CA}"/>
              </a:ext>
            </a:extLst>
          </p:cNvPr>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r="-2"/>
          <a:stretch/>
        </p:blipFill>
        <p:spPr bwMode="auto">
          <a:xfrm>
            <a:off x="3662268" y="10"/>
            <a:ext cx="5481732" cy="3364982"/>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a:noFill/>
          <a:extLst>
            <a:ext uri="{909E8E84-426E-40DD-AFC4-6F175D3DCCD1}">
              <a14:hiddenFill xmlns:a14="http://schemas.microsoft.com/office/drawing/2010/main">
                <a:solidFill>
                  <a:srgbClr val="FFFFFF"/>
                </a:solidFill>
              </a14:hiddenFill>
            </a:ext>
          </a:extLst>
        </p:spPr>
      </p:pic>
      <p:pic>
        <p:nvPicPr>
          <p:cNvPr id="7" name="Picture 6" descr="Lecture, Instructor, Classroom, Room">
            <a:extLst>
              <a:ext uri="{FF2B5EF4-FFF2-40B4-BE49-F238E27FC236}">
                <a16:creationId xmlns:a16="http://schemas.microsoft.com/office/drawing/2014/main" id="{CCDD8505-9A73-40F2-BF0D-EA4E5CAEAA95}"/>
              </a:ext>
            </a:extLst>
          </p:cNvPr>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r="-2" b="-2"/>
          <a:stretch/>
        </p:blipFill>
        <p:spPr bwMode="auto">
          <a:xfrm>
            <a:off x="3662268" y="3493008"/>
            <a:ext cx="5481732" cy="3364992"/>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ED9D27DB-C32B-40E3-9F18-FF3B31C7F538}"/>
              </a:ext>
            </a:extLst>
          </p:cNvPr>
          <p:cNvSpPr>
            <a:spLocks noGrp="1"/>
          </p:cNvSpPr>
          <p:nvPr>
            <p:ph type="title"/>
          </p:nvPr>
        </p:nvSpPr>
        <p:spPr>
          <a:xfrm>
            <a:off x="336042" y="859536"/>
            <a:ext cx="3624601" cy="1243584"/>
          </a:xfrm>
        </p:spPr>
        <p:txBody>
          <a:bodyPr>
            <a:normAutofit/>
          </a:bodyPr>
          <a:lstStyle/>
          <a:p>
            <a:r>
              <a:rPr lang="en-US" sz="3000" b="1" dirty="0"/>
              <a:t>Cross-cutting Practices</a:t>
            </a:r>
          </a:p>
        </p:txBody>
      </p:sp>
      <p:sp>
        <p:nvSpPr>
          <p:cNvPr id="3" name="Content Placeholder 2">
            <a:extLst>
              <a:ext uri="{FF2B5EF4-FFF2-40B4-BE49-F238E27FC236}">
                <a16:creationId xmlns:a16="http://schemas.microsoft.com/office/drawing/2014/main" id="{766B71CE-A6DA-4B84-B930-6B5730CAB475}"/>
              </a:ext>
            </a:extLst>
          </p:cNvPr>
          <p:cNvSpPr>
            <a:spLocks noGrp="1"/>
          </p:cNvSpPr>
          <p:nvPr>
            <p:ph idx="1"/>
          </p:nvPr>
        </p:nvSpPr>
        <p:spPr>
          <a:xfrm>
            <a:off x="350801" y="2334113"/>
            <a:ext cx="3814799" cy="3664351"/>
          </a:xfrm>
        </p:spPr>
        <p:txBody>
          <a:bodyPr>
            <a:normAutofit/>
          </a:bodyPr>
          <a:lstStyle/>
          <a:p>
            <a:pPr marL="0" indent="0" eaLnBrk="1" fontAlgn="auto" hangingPunct="1">
              <a:spcAft>
                <a:spcPts val="0"/>
              </a:spcAft>
              <a:buFont typeface="Arial" panose="020B0604020202020204" pitchFamily="34" charset="0"/>
              <a:buNone/>
              <a:defRPr/>
            </a:pPr>
            <a:r>
              <a:rPr lang="en-US" sz="2400" b="1" dirty="0"/>
              <a:t>Enhance</a:t>
            </a:r>
            <a:r>
              <a:rPr lang="en-US" sz="2400" dirty="0"/>
              <a:t> support and resources to entities who are working with SUD and mental health populations </a:t>
            </a:r>
          </a:p>
          <a:p>
            <a:pPr marL="0" indent="0" eaLnBrk="1" fontAlgn="auto" hangingPunct="1">
              <a:spcBef>
                <a:spcPts val="1800"/>
              </a:spcBef>
              <a:spcAft>
                <a:spcPts val="0"/>
              </a:spcAft>
              <a:buFont typeface="Arial" panose="020B0604020202020204" pitchFamily="34" charset="0"/>
              <a:buNone/>
              <a:defRPr/>
            </a:pPr>
            <a:r>
              <a:rPr lang="en-US" sz="2400" b="1" dirty="0"/>
              <a:t>Engage</a:t>
            </a:r>
            <a:r>
              <a:rPr lang="en-US" sz="2400" dirty="0"/>
              <a:t> various community partners and stakeholders in conversations about SUD and mental health </a:t>
            </a:r>
          </a:p>
          <a:p>
            <a:pPr marL="0" indent="0">
              <a:buNone/>
            </a:pPr>
            <a:endParaRPr lang="en-US" sz="1700" dirty="0"/>
          </a:p>
        </p:txBody>
      </p:sp>
      <p:pic>
        <p:nvPicPr>
          <p:cNvPr id="8" name="Graphic 7" descr="Lightbulb and gear">
            <a:extLst>
              <a:ext uri="{FF2B5EF4-FFF2-40B4-BE49-F238E27FC236}">
                <a16:creationId xmlns:a16="http://schemas.microsoft.com/office/drawing/2014/main" id="{5866F8B4-5F29-44B3-9527-17A461F05F2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648953" y="5671006"/>
            <a:ext cx="914400" cy="914400"/>
          </a:xfrm>
          <a:prstGeom prst="rect">
            <a:avLst/>
          </a:prstGeom>
        </p:spPr>
      </p:pic>
    </p:spTree>
    <p:extLst>
      <p:ext uri="{BB962C8B-B14F-4D97-AF65-F5344CB8AC3E}">
        <p14:creationId xmlns:p14="http://schemas.microsoft.com/office/powerpoint/2010/main" val="45164408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woman talking to a nurse.">
            <a:extLst>
              <a:ext uri="{FF2B5EF4-FFF2-40B4-BE49-F238E27FC236}">
                <a16:creationId xmlns:a16="http://schemas.microsoft.com/office/drawing/2014/main" id="{73C7846C-9EA3-4D2B-A763-ADBAD512E04E}"/>
              </a:ext>
            </a:extLst>
          </p:cNvPr>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r="-2"/>
          <a:stretch/>
        </p:blipFill>
        <p:spPr bwMode="auto">
          <a:xfrm>
            <a:off x="3662268" y="10"/>
            <a:ext cx="5481732" cy="3364982"/>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a:noFill/>
          <a:extLst>
            <a:ext uri="{909E8E84-426E-40DD-AFC4-6F175D3DCCD1}">
              <a14:hiddenFill xmlns:a14="http://schemas.microsoft.com/office/drawing/2010/main">
                <a:solidFill>
                  <a:srgbClr val="FFFFFF"/>
                </a:solidFill>
              </a14:hiddenFill>
            </a:ext>
          </a:extLst>
        </p:spPr>
      </p:pic>
      <p:pic>
        <p:nvPicPr>
          <p:cNvPr id="15" name="Picture 6" descr="A presenter in front of an audience.">
            <a:extLst>
              <a:ext uri="{FF2B5EF4-FFF2-40B4-BE49-F238E27FC236}">
                <a16:creationId xmlns:a16="http://schemas.microsoft.com/office/drawing/2014/main" id="{69ABA2D0-742E-45AF-9951-82C874369519}"/>
              </a:ext>
            </a:extLst>
          </p:cNvPr>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r="-2"/>
          <a:stretch/>
        </p:blipFill>
        <p:spPr bwMode="auto">
          <a:xfrm>
            <a:off x="3662268" y="3493008"/>
            <a:ext cx="5481732" cy="3364992"/>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a:noFill/>
          <a:extLst>
            <a:ext uri="{909E8E84-426E-40DD-AFC4-6F175D3DCCD1}">
              <a14:hiddenFill xmlns:a14="http://schemas.microsoft.com/office/drawing/2010/main">
                <a:solidFill>
                  <a:srgbClr val="FFFFFF"/>
                </a:solidFill>
              </a14:hiddenFill>
            </a:ext>
          </a:extLst>
        </p:spPr>
      </p:pic>
      <p:sp>
        <p:nvSpPr>
          <p:cNvPr id="71682" name="Title 1">
            <a:extLst>
              <a:ext uri="{FF2B5EF4-FFF2-40B4-BE49-F238E27FC236}">
                <a16:creationId xmlns:a16="http://schemas.microsoft.com/office/drawing/2014/main" id="{75A06C66-1933-4BC1-B32D-6C10716BFDB6}"/>
              </a:ext>
            </a:extLst>
          </p:cNvPr>
          <p:cNvSpPr>
            <a:spLocks noGrp="1" noChangeArrowheads="1"/>
          </p:cNvSpPr>
          <p:nvPr>
            <p:ph type="title"/>
          </p:nvPr>
        </p:nvSpPr>
        <p:spPr>
          <a:xfrm>
            <a:off x="336042" y="859536"/>
            <a:ext cx="3624601" cy="1243584"/>
          </a:xfrm>
        </p:spPr>
        <p:txBody>
          <a:bodyPr>
            <a:normAutofit/>
          </a:bodyPr>
          <a:lstStyle/>
          <a:p>
            <a:pPr eaLnBrk="1" hangingPunct="1"/>
            <a:r>
              <a:rPr lang="en-US" altLang="en-US" sz="3200" b="1" dirty="0"/>
              <a:t>More Cross-Cutting Practices</a:t>
            </a:r>
          </a:p>
        </p:txBody>
      </p:sp>
      <p:sp>
        <p:nvSpPr>
          <p:cNvPr id="3" name="Content Placeholder 2">
            <a:extLst>
              <a:ext uri="{FF2B5EF4-FFF2-40B4-BE49-F238E27FC236}">
                <a16:creationId xmlns:a16="http://schemas.microsoft.com/office/drawing/2014/main" id="{E9723E27-336E-4E3D-992D-3057AE806062}"/>
              </a:ext>
            </a:extLst>
          </p:cNvPr>
          <p:cNvSpPr>
            <a:spLocks noGrp="1"/>
          </p:cNvSpPr>
          <p:nvPr>
            <p:ph idx="1"/>
          </p:nvPr>
        </p:nvSpPr>
        <p:spPr>
          <a:xfrm>
            <a:off x="336041" y="2298915"/>
            <a:ext cx="3960187" cy="4418541"/>
          </a:xfrm>
        </p:spPr>
        <p:txBody>
          <a:bodyPr rtlCol="0">
            <a:normAutofit/>
          </a:bodyPr>
          <a:lstStyle/>
          <a:p>
            <a:pPr marL="0" indent="0" eaLnBrk="1" fontAlgn="auto" hangingPunct="1">
              <a:spcAft>
                <a:spcPts val="0"/>
              </a:spcAft>
              <a:buFont typeface="Arial" panose="020B0604020202020204" pitchFamily="34" charset="0"/>
              <a:buNone/>
              <a:defRPr/>
            </a:pPr>
            <a:r>
              <a:rPr lang="en-US" sz="2400" b="1" dirty="0"/>
              <a:t>Provide</a:t>
            </a:r>
            <a:r>
              <a:rPr lang="en-US" sz="2400" dirty="0"/>
              <a:t> opportunities for interaction with individuals with substance use or mental health disorders </a:t>
            </a:r>
          </a:p>
          <a:p>
            <a:pPr marL="0" indent="0" eaLnBrk="1" fontAlgn="auto" hangingPunct="1">
              <a:spcBef>
                <a:spcPts val="1200"/>
              </a:spcBef>
              <a:spcAft>
                <a:spcPts val="0"/>
              </a:spcAft>
              <a:buFont typeface="Arial" panose="020B0604020202020204" pitchFamily="34" charset="0"/>
              <a:buNone/>
              <a:defRPr/>
            </a:pPr>
            <a:r>
              <a:rPr lang="en-US" sz="2400" b="1" dirty="0"/>
              <a:t>Promote</a:t>
            </a:r>
            <a:r>
              <a:rPr lang="en-US" sz="2400" dirty="0"/>
              <a:t> peer programs in which people who have disclosed their conditions offer their experience and expertise.</a:t>
            </a:r>
          </a:p>
          <a:p>
            <a:pPr marL="0" indent="0" eaLnBrk="1" fontAlgn="auto" hangingPunct="1">
              <a:spcAft>
                <a:spcPts val="0"/>
              </a:spcAft>
              <a:buFont typeface="Arial" panose="020B0604020202020204" pitchFamily="34" charset="0"/>
              <a:buNone/>
              <a:defRPr/>
            </a:pPr>
            <a:endParaRPr lang="en-US" sz="2400" dirty="0"/>
          </a:p>
          <a:p>
            <a:pPr marL="0" indent="0" eaLnBrk="1" fontAlgn="auto" hangingPunct="1">
              <a:spcAft>
                <a:spcPts val="0"/>
              </a:spcAft>
              <a:buFont typeface="Arial" panose="020B0604020202020204" pitchFamily="34" charset="0"/>
              <a:buNone/>
              <a:defRPr/>
            </a:pPr>
            <a:endParaRPr lang="en-US" sz="1700" dirty="0">
              <a:latin typeface="Palatino "/>
            </a:endParaRPr>
          </a:p>
        </p:txBody>
      </p:sp>
      <p:pic>
        <p:nvPicPr>
          <p:cNvPr id="16" name="Graphic 15" descr="Lightbulb and gear">
            <a:extLst>
              <a:ext uri="{FF2B5EF4-FFF2-40B4-BE49-F238E27FC236}">
                <a16:creationId xmlns:a16="http://schemas.microsoft.com/office/drawing/2014/main" id="{770B9E08-75BA-43E3-874E-CEB9B6B4D3E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648953" y="5671006"/>
            <a:ext cx="914400" cy="9144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Policy - Tablet Dictionary image">
            <a:extLst>
              <a:ext uri="{FF2B5EF4-FFF2-40B4-BE49-F238E27FC236}">
                <a16:creationId xmlns:a16="http://schemas.microsoft.com/office/drawing/2014/main" id="{399E9FD4-4E3B-4549-91A1-EEDF4279A9A5}"/>
              </a:ext>
            </a:extLst>
          </p:cNvPr>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a:stretch/>
        </p:blipFill>
        <p:spPr bwMode="auto">
          <a:xfrm>
            <a:off x="3662268" y="10"/>
            <a:ext cx="5481732" cy="3364982"/>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a:noFill/>
          <a:extLst>
            <a:ext uri="{909E8E84-426E-40DD-AFC4-6F175D3DCCD1}">
              <a14:hiddenFill xmlns:a14="http://schemas.microsoft.com/office/drawing/2010/main">
                <a:solidFill>
                  <a:srgbClr val="FFFFFF"/>
                </a:solidFill>
              </a14:hiddenFill>
            </a:ext>
          </a:extLst>
        </p:spPr>
      </p:pic>
      <p:pic>
        <p:nvPicPr>
          <p:cNvPr id="6" name="Picture 5" descr="Handsome, Cute, Man, Young, Male">
            <a:extLst>
              <a:ext uri="{FF2B5EF4-FFF2-40B4-BE49-F238E27FC236}">
                <a16:creationId xmlns:a16="http://schemas.microsoft.com/office/drawing/2014/main" id="{5A5D7FC0-C1CF-4EE8-90CC-293CFB4FB61A}"/>
              </a:ext>
            </a:extLst>
          </p:cNvPr>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r="-2"/>
          <a:stretch/>
        </p:blipFill>
        <p:spPr bwMode="auto">
          <a:xfrm>
            <a:off x="3662268" y="3493008"/>
            <a:ext cx="5481732" cy="3364992"/>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2C2ED275-49FD-487F-A049-CDE2E7FB5C63}"/>
              </a:ext>
            </a:extLst>
          </p:cNvPr>
          <p:cNvSpPr>
            <a:spLocks noGrp="1"/>
          </p:cNvSpPr>
          <p:nvPr>
            <p:ph type="title"/>
          </p:nvPr>
        </p:nvSpPr>
        <p:spPr>
          <a:xfrm>
            <a:off x="336041" y="859536"/>
            <a:ext cx="4565499" cy="1243584"/>
          </a:xfrm>
        </p:spPr>
        <p:txBody>
          <a:bodyPr vert="horz" lIns="91440" tIns="45720" rIns="91440" bIns="45720" rtlCol="0" anchor="ctr">
            <a:normAutofit/>
          </a:bodyPr>
          <a:lstStyle/>
          <a:p>
            <a:pPr eaLnBrk="1" hangingPunct="1"/>
            <a:r>
              <a:rPr lang="en-US" sz="3000" b="1" kern="1200" dirty="0">
                <a:solidFill>
                  <a:schemeClr val="tx1"/>
                </a:solidFill>
              </a:rPr>
              <a:t>What Works</a:t>
            </a:r>
            <a:br>
              <a:rPr lang="en-US" sz="3000" b="1" kern="1200" dirty="0">
                <a:solidFill>
                  <a:schemeClr val="tx1"/>
                </a:solidFill>
              </a:rPr>
            </a:br>
            <a:r>
              <a:rPr lang="en-US" sz="3000" b="1" i="1" kern="1200" dirty="0">
                <a:solidFill>
                  <a:srgbClr val="00467F"/>
                </a:solidFill>
                <a:latin typeface="Palatino "/>
              </a:rPr>
              <a:t>Structural Stigma</a:t>
            </a:r>
          </a:p>
        </p:txBody>
      </p:sp>
      <p:sp>
        <p:nvSpPr>
          <p:cNvPr id="3" name="Content Placeholder 2">
            <a:extLst>
              <a:ext uri="{FF2B5EF4-FFF2-40B4-BE49-F238E27FC236}">
                <a16:creationId xmlns:a16="http://schemas.microsoft.com/office/drawing/2014/main" id="{D9778F1D-5575-4220-B5BF-B6317283DB79}"/>
              </a:ext>
            </a:extLst>
          </p:cNvPr>
          <p:cNvSpPr>
            <a:spLocks noGrp="1"/>
          </p:cNvSpPr>
          <p:nvPr>
            <p:ph sz="half" idx="2"/>
          </p:nvPr>
        </p:nvSpPr>
        <p:spPr>
          <a:xfrm>
            <a:off x="336040" y="2352957"/>
            <a:ext cx="4242463" cy="4094579"/>
          </a:xfrm>
        </p:spPr>
        <p:txBody>
          <a:bodyPr vert="horz" lIns="91440" tIns="45720" rIns="91440" bIns="45720" rtlCol="0">
            <a:noAutofit/>
          </a:bodyPr>
          <a:lstStyle/>
          <a:p>
            <a:pPr marL="0" lvl="0" indent="0" defTabSz="457200">
              <a:lnSpc>
                <a:spcPct val="100000"/>
              </a:lnSpc>
              <a:spcBef>
                <a:spcPct val="0"/>
              </a:spcBef>
              <a:buNone/>
              <a:defRPr/>
            </a:pPr>
            <a:r>
              <a:rPr lang="en-US" sz="2400" b="1" dirty="0">
                <a:solidFill>
                  <a:srgbClr val="00467F"/>
                </a:solidFill>
              </a:rPr>
              <a:t>Professional Education</a:t>
            </a:r>
          </a:p>
          <a:p>
            <a:pPr marL="0" lvl="0" indent="0" defTabSz="457200">
              <a:lnSpc>
                <a:spcPct val="100000"/>
              </a:lnSpc>
              <a:spcBef>
                <a:spcPts val="1800"/>
              </a:spcBef>
              <a:buNone/>
              <a:defRPr/>
            </a:pPr>
            <a:r>
              <a:rPr lang="en-US" sz="2400" b="1" dirty="0">
                <a:solidFill>
                  <a:srgbClr val="00467F"/>
                </a:solidFill>
              </a:rPr>
              <a:t>Advocacy</a:t>
            </a:r>
          </a:p>
          <a:p>
            <a:pPr marL="0" lvl="0" indent="0" defTabSz="457200">
              <a:lnSpc>
                <a:spcPct val="100000"/>
              </a:lnSpc>
              <a:spcBef>
                <a:spcPts val="1800"/>
              </a:spcBef>
              <a:buNone/>
              <a:defRPr/>
            </a:pPr>
            <a:r>
              <a:rPr lang="en-US" sz="2400" b="1" dirty="0">
                <a:solidFill>
                  <a:srgbClr val="00467F"/>
                </a:solidFill>
              </a:rPr>
              <a:t>Legal</a:t>
            </a:r>
          </a:p>
          <a:p>
            <a:pPr marL="0" lvl="0" indent="0" defTabSz="457200">
              <a:lnSpc>
                <a:spcPct val="100000"/>
              </a:lnSpc>
              <a:spcBef>
                <a:spcPts val="1800"/>
              </a:spcBef>
              <a:buNone/>
              <a:defRPr/>
            </a:pPr>
            <a:r>
              <a:rPr lang="en-US" sz="2400" b="1" dirty="0">
                <a:solidFill>
                  <a:srgbClr val="00467F"/>
                </a:solidFill>
              </a:rPr>
              <a:t>Policy</a:t>
            </a:r>
          </a:p>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2400" i="0" u="none" strike="noStrike" kern="1200" cap="none" spc="0" normalizeH="0" baseline="0" noProof="0" dirty="0">
              <a:ln>
                <a:noFill/>
              </a:ln>
              <a:effectLst/>
              <a:uLnTx/>
              <a:uFillTx/>
            </a:endParaRPr>
          </a:p>
        </p:txBody>
      </p:sp>
      <p:pic>
        <p:nvPicPr>
          <p:cNvPr id="10" name="Graphic 9" descr="Target">
            <a:extLst>
              <a:ext uri="{FF2B5EF4-FFF2-40B4-BE49-F238E27FC236}">
                <a16:creationId xmlns:a16="http://schemas.microsoft.com/office/drawing/2014/main" id="{7EC18A3B-67D6-42E4-A376-1AE4447BC3A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501314" y="5468961"/>
            <a:ext cx="1059006" cy="1059006"/>
          </a:xfrm>
          <a:prstGeom prst="rect">
            <a:avLst/>
          </a:prstGeom>
        </p:spPr>
      </p:pic>
      <p:sp>
        <p:nvSpPr>
          <p:cNvPr id="25" name="TextBox 24">
            <a:extLst>
              <a:ext uri="{FF2B5EF4-FFF2-40B4-BE49-F238E27FC236}">
                <a16:creationId xmlns:a16="http://schemas.microsoft.com/office/drawing/2014/main" id="{7D95E067-FD25-4339-B972-AB366C15B3BA}"/>
              </a:ext>
            </a:extLst>
          </p:cNvPr>
          <p:cNvSpPr txBox="1"/>
          <p:nvPr/>
        </p:nvSpPr>
        <p:spPr>
          <a:xfrm>
            <a:off x="4114800" y="6201084"/>
            <a:ext cx="5029200" cy="646331"/>
          </a:xfrm>
          <a:prstGeom prst="rect">
            <a:avLst/>
          </a:prstGeom>
          <a:solidFill>
            <a:srgbClr val="444227">
              <a:alpha val="55000"/>
            </a:srgbClr>
          </a:solidFill>
        </p:spPr>
        <p:txBody>
          <a:bodyPr wrap="square">
            <a:spAutoFit/>
          </a:bodyPr>
          <a:lstStyle/>
          <a:p>
            <a:r>
              <a:rPr lang="en-US" sz="1200" b="0" i="0" dirty="0">
                <a:solidFill>
                  <a:schemeClr val="bg1"/>
                </a:solidFill>
                <a:effectLst/>
                <a:latin typeface="Arial" panose="020B0604020202020204" pitchFamily="34" charset="0"/>
              </a:rPr>
              <a:t>National Academies of Sciences, Engineering, and Medicine. (2016). Ending Discrimination Against People With Mental and Substance Use Disorders: The Evidence for Stigma Change.</a:t>
            </a:r>
            <a:endParaRPr lang="en-US" sz="1200" dirty="0">
              <a:solidFill>
                <a:schemeClr val="bg1"/>
              </a:solidFill>
            </a:endParaRPr>
          </a:p>
        </p:txBody>
      </p:sp>
    </p:spTree>
    <p:extLst>
      <p:ext uri="{BB962C8B-B14F-4D97-AF65-F5344CB8AC3E}">
        <p14:creationId xmlns:p14="http://schemas.microsoft.com/office/powerpoint/2010/main" val="371743713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6" descr="A person standing in front of a crowd&#10;&#10;Description automatically generated">
            <a:extLst>
              <a:ext uri="{FF2B5EF4-FFF2-40B4-BE49-F238E27FC236}">
                <a16:creationId xmlns:a16="http://schemas.microsoft.com/office/drawing/2014/main" id="{747D5414-075B-4324-8029-E41C72A3AB30}"/>
              </a:ext>
            </a:extLst>
          </p:cNvPr>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r="-2"/>
          <a:stretch/>
        </p:blipFill>
        <p:spPr bwMode="auto">
          <a:xfrm>
            <a:off x="3662268" y="10"/>
            <a:ext cx="5481732" cy="3364982"/>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a:noFill/>
          <a:extLst>
            <a:ext uri="{909E8E84-426E-40DD-AFC4-6F175D3DCCD1}">
              <a14:hiddenFill xmlns:a14="http://schemas.microsoft.com/office/drawing/2010/main">
                <a:solidFill>
                  <a:srgbClr val="FFFFFF"/>
                </a:solidFill>
              </a14:hiddenFill>
            </a:ext>
          </a:extLst>
        </p:spPr>
      </p:pic>
      <p:pic>
        <p:nvPicPr>
          <p:cNvPr id="115714" name="Picture 2" descr="How to be in a small group – matthiasmedia.com.au">
            <a:extLst>
              <a:ext uri="{FF2B5EF4-FFF2-40B4-BE49-F238E27FC236}">
                <a16:creationId xmlns:a16="http://schemas.microsoft.com/office/drawing/2014/main" id="{9E126987-DC5B-4DFC-838F-368B71447005}"/>
              </a:ext>
            </a:extLst>
          </p:cNvPr>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r="-2"/>
          <a:stretch/>
        </p:blipFill>
        <p:spPr bwMode="auto">
          <a:xfrm>
            <a:off x="3662268" y="3493008"/>
            <a:ext cx="5481732" cy="3364992"/>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017C6E33-3950-4687-9597-CC270B2FC3D1}"/>
              </a:ext>
            </a:extLst>
          </p:cNvPr>
          <p:cNvSpPr>
            <a:spLocks noGrp="1"/>
          </p:cNvSpPr>
          <p:nvPr>
            <p:ph type="title"/>
          </p:nvPr>
        </p:nvSpPr>
        <p:spPr>
          <a:xfrm>
            <a:off x="336042" y="859536"/>
            <a:ext cx="3624601" cy="1243584"/>
          </a:xfrm>
        </p:spPr>
        <p:txBody>
          <a:bodyPr vert="horz" lIns="91440" tIns="45720" rIns="91440" bIns="45720" rtlCol="0" anchor="ctr">
            <a:normAutofit/>
          </a:bodyPr>
          <a:lstStyle/>
          <a:p>
            <a:pPr eaLnBrk="1" hangingPunct="1"/>
            <a:r>
              <a:rPr lang="en-US" sz="3000" b="1" kern="1200" dirty="0">
                <a:solidFill>
                  <a:schemeClr val="tx1"/>
                </a:solidFill>
              </a:rPr>
              <a:t>What Works</a:t>
            </a:r>
            <a:br>
              <a:rPr lang="en-US" sz="3000" b="1" kern="1200" dirty="0">
                <a:solidFill>
                  <a:schemeClr val="tx1"/>
                </a:solidFill>
              </a:rPr>
            </a:br>
            <a:r>
              <a:rPr lang="en-US" sz="3000" b="1" i="1" kern="1200" dirty="0">
                <a:solidFill>
                  <a:srgbClr val="00467F"/>
                </a:solidFill>
                <a:latin typeface="Palatino "/>
              </a:rPr>
              <a:t>Public Stigma</a:t>
            </a:r>
            <a:endParaRPr lang="en-US" sz="3000" b="1" i="1" kern="1200" dirty="0">
              <a:solidFill>
                <a:srgbClr val="00467F"/>
              </a:solidFill>
              <a:latin typeface="Palatino "/>
              <a:cs typeface="+mj-cs"/>
            </a:endParaRPr>
          </a:p>
        </p:txBody>
      </p:sp>
      <p:sp>
        <p:nvSpPr>
          <p:cNvPr id="3" name="Content Placeholder 2">
            <a:extLst>
              <a:ext uri="{FF2B5EF4-FFF2-40B4-BE49-F238E27FC236}">
                <a16:creationId xmlns:a16="http://schemas.microsoft.com/office/drawing/2014/main" id="{3A7CBC5A-12AD-4997-8B97-ACD1BA516215}"/>
              </a:ext>
            </a:extLst>
          </p:cNvPr>
          <p:cNvSpPr>
            <a:spLocks noGrp="1"/>
          </p:cNvSpPr>
          <p:nvPr>
            <p:ph sz="half" idx="2"/>
          </p:nvPr>
        </p:nvSpPr>
        <p:spPr>
          <a:xfrm>
            <a:off x="336042" y="1968998"/>
            <a:ext cx="4018244" cy="4511040"/>
          </a:xfrm>
        </p:spPr>
        <p:txBody>
          <a:bodyPr vert="horz" lIns="91440" tIns="45720" rIns="91440" bIns="45720" rtlCol="0">
            <a:norm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srgbClr val="CB4928"/>
              </a:solidFill>
              <a:effectLst/>
              <a:uLnTx/>
              <a:uFillTx/>
            </a:endParaRPr>
          </a:p>
          <a:p>
            <a:pPr marL="52388" indent="0">
              <a:spcBef>
                <a:spcPts val="0"/>
              </a:spcBef>
              <a:buNone/>
              <a:defRPr/>
            </a:pPr>
            <a:r>
              <a:rPr lang="en-US" sz="2400" b="1" dirty="0">
                <a:solidFill>
                  <a:srgbClr val="00467F"/>
                </a:solidFill>
              </a:rPr>
              <a:t>Mass Media Messaging</a:t>
            </a:r>
          </a:p>
          <a:p>
            <a:pPr marL="52388" indent="0">
              <a:spcBef>
                <a:spcPts val="1800"/>
              </a:spcBef>
              <a:buNone/>
              <a:defRPr/>
            </a:pPr>
            <a:r>
              <a:rPr lang="en-US" sz="2400" b="1" dirty="0">
                <a:solidFill>
                  <a:srgbClr val="00467F"/>
                </a:solidFill>
              </a:rPr>
              <a:t>Education</a:t>
            </a:r>
          </a:p>
          <a:p>
            <a:pPr marL="52388" indent="0">
              <a:spcBef>
                <a:spcPts val="1800"/>
              </a:spcBef>
              <a:buNone/>
              <a:defRPr/>
            </a:pPr>
            <a:r>
              <a:rPr lang="en-US" sz="2400" b="1" dirty="0">
                <a:solidFill>
                  <a:srgbClr val="00467F"/>
                </a:solidFill>
              </a:rPr>
              <a:t>Community Programming</a:t>
            </a:r>
          </a:p>
          <a:p>
            <a:pPr marL="52388" indent="0">
              <a:spcBef>
                <a:spcPts val="1800"/>
              </a:spcBef>
              <a:buNone/>
              <a:defRPr/>
            </a:pPr>
            <a:r>
              <a:rPr lang="en-US" sz="2400" b="1" dirty="0">
                <a:solidFill>
                  <a:srgbClr val="00467F"/>
                </a:solidFill>
              </a:rPr>
              <a:t>Contact Strategies</a:t>
            </a:r>
          </a:p>
        </p:txBody>
      </p:sp>
      <p:pic>
        <p:nvPicPr>
          <p:cNvPr id="6" name="Graphic 5" descr="Target">
            <a:extLst>
              <a:ext uri="{FF2B5EF4-FFF2-40B4-BE49-F238E27FC236}">
                <a16:creationId xmlns:a16="http://schemas.microsoft.com/office/drawing/2014/main" id="{8A857D2D-C3BD-48F9-AAAC-08027108BEF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501314" y="5468961"/>
            <a:ext cx="1059006" cy="1059006"/>
          </a:xfrm>
          <a:prstGeom prst="rect">
            <a:avLst/>
          </a:prstGeom>
        </p:spPr>
      </p:pic>
      <p:sp>
        <p:nvSpPr>
          <p:cNvPr id="7" name="TextBox 6">
            <a:extLst>
              <a:ext uri="{FF2B5EF4-FFF2-40B4-BE49-F238E27FC236}">
                <a16:creationId xmlns:a16="http://schemas.microsoft.com/office/drawing/2014/main" id="{F25755B4-2F19-4A0A-AA17-103804BFF977}"/>
              </a:ext>
            </a:extLst>
          </p:cNvPr>
          <p:cNvSpPr txBox="1"/>
          <p:nvPr/>
        </p:nvSpPr>
        <p:spPr>
          <a:xfrm>
            <a:off x="4114800" y="6201084"/>
            <a:ext cx="5029200" cy="646331"/>
          </a:xfrm>
          <a:prstGeom prst="rect">
            <a:avLst/>
          </a:prstGeom>
          <a:solidFill>
            <a:srgbClr val="111927">
              <a:alpha val="65000"/>
            </a:srgbClr>
          </a:solidFill>
        </p:spPr>
        <p:txBody>
          <a:bodyPr wrap="square">
            <a:spAutoFit/>
          </a:bodyPr>
          <a:lstStyle/>
          <a:p>
            <a:r>
              <a:rPr lang="en-US" sz="1200" b="0" i="0" dirty="0">
                <a:solidFill>
                  <a:schemeClr val="bg1"/>
                </a:solidFill>
                <a:effectLst/>
                <a:latin typeface="Arial" panose="020B0604020202020204" pitchFamily="34" charset="0"/>
              </a:rPr>
              <a:t>National Academies of Sciences, Engineering, and Medicine. (2016). Ending Discrimination Against People With Mental and Substance Use Disorders: The Evidence for Stigma Change.</a:t>
            </a:r>
            <a:endParaRPr lang="en-US" sz="1200" dirty="0">
              <a:solidFill>
                <a:schemeClr val="bg1"/>
              </a:solidFill>
            </a:endParaRPr>
          </a:p>
        </p:txBody>
      </p:sp>
    </p:spTree>
    <p:extLst>
      <p:ext uri="{BB962C8B-B14F-4D97-AF65-F5344CB8AC3E}">
        <p14:creationId xmlns:p14="http://schemas.microsoft.com/office/powerpoint/2010/main" val="290244960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Diagram&#10;&#10;Description automatically generated">
            <a:extLst>
              <a:ext uri="{FF2B5EF4-FFF2-40B4-BE49-F238E27FC236}">
                <a16:creationId xmlns:a16="http://schemas.microsoft.com/office/drawing/2014/main" id="{66A32098-6E23-47B2-9240-DC24B28A255D}"/>
              </a:ext>
            </a:extLst>
          </p:cNvPr>
          <p:cNvPicPr>
            <a:picLocks noChangeAspect="1"/>
          </p:cNvPicPr>
          <p:nvPr/>
        </p:nvPicPr>
        <p:blipFill>
          <a:blip r:embed="rId3" cstate="email">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1052810" y="1481328"/>
            <a:ext cx="3993090" cy="3052446"/>
          </a:xfrm>
          <a:prstGeom prst="rect">
            <a:avLst/>
          </a:prstGeom>
        </p:spPr>
      </p:pic>
      <p:pic>
        <p:nvPicPr>
          <p:cNvPr id="7" name="Picture 2" descr="A child with her head down, alone, while a group of her peers talk a few feet away.">
            <a:extLst>
              <a:ext uri="{FF2B5EF4-FFF2-40B4-BE49-F238E27FC236}">
                <a16:creationId xmlns:a16="http://schemas.microsoft.com/office/drawing/2014/main" id="{19E43EE1-DE5F-4F77-ADE8-0363B44E6D3D}"/>
              </a:ext>
            </a:extLst>
          </p:cNvPr>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r="-2"/>
          <a:stretch/>
        </p:blipFill>
        <p:spPr bwMode="auto">
          <a:xfrm>
            <a:off x="3662268" y="10"/>
            <a:ext cx="5481732" cy="3364982"/>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a:noFill/>
          <a:extLst>
            <a:ext uri="{909E8E84-426E-40DD-AFC4-6F175D3DCCD1}">
              <a14:hiddenFill xmlns:a14="http://schemas.microsoft.com/office/drawing/2010/main">
                <a:solidFill>
                  <a:srgbClr val="FFFFFF"/>
                </a:solidFill>
              </a14:hiddenFill>
            </a:ext>
          </a:extLst>
        </p:spPr>
      </p:pic>
      <p:pic>
        <p:nvPicPr>
          <p:cNvPr id="10" name="Picture 2" descr="Counselor, Wellness Coach, Man, Pointing">
            <a:extLst>
              <a:ext uri="{FF2B5EF4-FFF2-40B4-BE49-F238E27FC236}">
                <a16:creationId xmlns:a16="http://schemas.microsoft.com/office/drawing/2014/main" id="{0A6FC7FC-EC71-4813-ADAE-5470960A7B47}"/>
              </a:ext>
            </a:extLst>
          </p:cNvPr>
          <p:cNvPicPr>
            <a:picLocks noChangeAspect="1" noChangeArrowheads="1"/>
          </p:cNvPicPr>
          <p:nvPr/>
        </p:nvPicPr>
        <p:blipFill rotWithShape="1">
          <a:blip r:embed="rId5" cstate="email">
            <a:extLst>
              <a:ext uri="{28A0092B-C50C-407E-A947-70E740481C1C}">
                <a14:useLocalDpi xmlns:a14="http://schemas.microsoft.com/office/drawing/2010/main" val="0"/>
              </a:ext>
            </a:extLst>
          </a:blip>
          <a:srcRect r="-2"/>
          <a:stretch/>
        </p:blipFill>
        <p:spPr bwMode="auto">
          <a:xfrm>
            <a:off x="3662268" y="3493008"/>
            <a:ext cx="5481732" cy="3364992"/>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a:noFill/>
          <a:extLst>
            <a:ext uri="{909E8E84-426E-40DD-AFC4-6F175D3DCCD1}">
              <a14:hiddenFill xmlns:a14="http://schemas.microsoft.com/office/drawing/2010/main">
                <a:solidFill>
                  <a:srgbClr val="FFFFFF"/>
                </a:solidFill>
              </a14:hiddenFill>
            </a:ext>
          </a:extLst>
        </p:spPr>
      </p:pic>
      <p:sp>
        <p:nvSpPr>
          <p:cNvPr id="4" name="Title 3">
            <a:extLst>
              <a:ext uri="{FF2B5EF4-FFF2-40B4-BE49-F238E27FC236}">
                <a16:creationId xmlns:a16="http://schemas.microsoft.com/office/drawing/2014/main" id="{776DF4AD-1FC5-40CD-9F50-1C73334798C9}"/>
              </a:ext>
            </a:extLst>
          </p:cNvPr>
          <p:cNvSpPr>
            <a:spLocks noGrp="1"/>
          </p:cNvSpPr>
          <p:nvPr>
            <p:ph type="title"/>
          </p:nvPr>
        </p:nvSpPr>
        <p:spPr>
          <a:xfrm>
            <a:off x="336042" y="859536"/>
            <a:ext cx="3624601" cy="1243584"/>
          </a:xfrm>
        </p:spPr>
        <p:txBody>
          <a:bodyPr vert="horz" lIns="91440" tIns="45720" rIns="91440" bIns="45720" rtlCol="0" anchor="ctr">
            <a:normAutofit/>
          </a:bodyPr>
          <a:lstStyle/>
          <a:p>
            <a:pPr eaLnBrk="1" hangingPunct="1"/>
            <a:r>
              <a:rPr lang="en-US" sz="3000" b="1" dirty="0"/>
              <a:t>What Works</a:t>
            </a:r>
            <a:br>
              <a:rPr lang="en-US" sz="3000" dirty="0">
                <a:latin typeface="+mj-lt"/>
                <a:cs typeface="+mj-cs"/>
              </a:rPr>
            </a:br>
            <a:r>
              <a:rPr lang="en-US" sz="3000" b="1" i="1" dirty="0">
                <a:solidFill>
                  <a:srgbClr val="00467F"/>
                </a:solidFill>
                <a:latin typeface="Palatino "/>
                <a:cs typeface="+mj-cs"/>
              </a:rPr>
              <a:t>Self-Stigma</a:t>
            </a:r>
            <a:endParaRPr lang="en-US" sz="3000" b="1" i="1" kern="1200" dirty="0">
              <a:solidFill>
                <a:srgbClr val="00467F"/>
              </a:solidFill>
              <a:latin typeface="Palatino "/>
              <a:cs typeface="+mj-cs"/>
            </a:endParaRPr>
          </a:p>
        </p:txBody>
      </p:sp>
      <p:sp>
        <p:nvSpPr>
          <p:cNvPr id="5" name="Content Placeholder 4">
            <a:extLst>
              <a:ext uri="{FF2B5EF4-FFF2-40B4-BE49-F238E27FC236}">
                <a16:creationId xmlns:a16="http://schemas.microsoft.com/office/drawing/2014/main" id="{EA46A30A-583F-4182-922F-033C773C20BB}"/>
              </a:ext>
            </a:extLst>
          </p:cNvPr>
          <p:cNvSpPr>
            <a:spLocks noGrp="1"/>
          </p:cNvSpPr>
          <p:nvPr>
            <p:ph sz="half" idx="2"/>
          </p:nvPr>
        </p:nvSpPr>
        <p:spPr>
          <a:xfrm>
            <a:off x="336042" y="2354041"/>
            <a:ext cx="4565499" cy="3664351"/>
          </a:xfrm>
        </p:spPr>
        <p:txBody>
          <a:bodyPr vert="horz" lIns="91440" tIns="45720" rIns="91440" bIns="45720" rtlCol="0">
            <a:norm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467F"/>
                </a:solidFill>
                <a:effectLst/>
                <a:uLnTx/>
                <a:uFillTx/>
              </a:rPr>
              <a:t>Education</a:t>
            </a:r>
          </a:p>
          <a:p>
            <a:pPr marL="0" marR="0" lvl="0" indent="0" algn="l" defTabSz="457200" rtl="0" eaLnBrk="0" fontAlgn="base" latinLnBrk="0" hangingPunct="0">
              <a:lnSpc>
                <a:spcPct val="100000"/>
              </a:lnSpc>
              <a:spcBef>
                <a:spcPts val="1800"/>
              </a:spcBef>
              <a:spcAft>
                <a:spcPct val="0"/>
              </a:spcAft>
              <a:buClrTx/>
              <a:buSzTx/>
              <a:buFontTx/>
              <a:buNone/>
              <a:tabLst/>
              <a:defRPr/>
            </a:pPr>
            <a:r>
              <a:rPr kumimoji="0" lang="en-US" sz="2400" b="1" i="0" u="none" strike="noStrike" kern="1200" cap="none" spc="0" normalizeH="0" baseline="0" noProof="0" dirty="0">
                <a:ln>
                  <a:noFill/>
                </a:ln>
                <a:solidFill>
                  <a:srgbClr val="00467F"/>
                </a:solidFill>
                <a:effectLst/>
                <a:uLnTx/>
                <a:uFillTx/>
              </a:rPr>
              <a:t>Empowerment</a:t>
            </a:r>
          </a:p>
          <a:p>
            <a:pPr marL="0" marR="0" lvl="0" indent="0" algn="l" defTabSz="457200" rtl="0" eaLnBrk="0" fontAlgn="base" latinLnBrk="0" hangingPunct="0">
              <a:lnSpc>
                <a:spcPct val="100000"/>
              </a:lnSpc>
              <a:spcBef>
                <a:spcPts val="1800"/>
              </a:spcBef>
              <a:spcAft>
                <a:spcPct val="0"/>
              </a:spcAft>
              <a:buClrTx/>
              <a:buSzTx/>
              <a:buFontTx/>
              <a:buNone/>
              <a:tabLst/>
              <a:defRPr/>
            </a:pPr>
            <a:r>
              <a:rPr kumimoji="0" lang="en-US" sz="2400" b="1" i="0" u="none" strike="noStrike" kern="1200" cap="none" spc="0" normalizeH="0" baseline="0" noProof="0" dirty="0">
                <a:ln>
                  <a:noFill/>
                </a:ln>
                <a:solidFill>
                  <a:srgbClr val="00467F"/>
                </a:solidFill>
                <a:effectLst/>
                <a:uLnTx/>
                <a:uFillTx/>
              </a:rPr>
              <a:t>Peer Support</a:t>
            </a:r>
          </a:p>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35567D"/>
              </a:solidFill>
              <a:effectLst/>
              <a:uLnTx/>
              <a:uFillTx/>
            </a:endParaRPr>
          </a:p>
          <a:p>
            <a:pPr marL="0" indent="0" eaLnBrk="1" hangingPunct="1">
              <a:buNone/>
            </a:pPr>
            <a:endParaRPr lang="en-US" sz="1700" dirty="0">
              <a:latin typeface="+mn-lt"/>
              <a:cs typeface="+mn-cs"/>
            </a:endParaRPr>
          </a:p>
        </p:txBody>
      </p:sp>
      <p:pic>
        <p:nvPicPr>
          <p:cNvPr id="3" name="Graphic 2" descr="Target">
            <a:extLst>
              <a:ext uri="{FF2B5EF4-FFF2-40B4-BE49-F238E27FC236}">
                <a16:creationId xmlns:a16="http://schemas.microsoft.com/office/drawing/2014/main" id="{3F873BB6-59FF-40C4-8D90-A6CE13F5F50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501314" y="5468961"/>
            <a:ext cx="1059006" cy="1059006"/>
          </a:xfrm>
          <a:prstGeom prst="rect">
            <a:avLst/>
          </a:prstGeom>
        </p:spPr>
      </p:pic>
      <p:sp>
        <p:nvSpPr>
          <p:cNvPr id="6" name="TextBox 5">
            <a:extLst>
              <a:ext uri="{FF2B5EF4-FFF2-40B4-BE49-F238E27FC236}">
                <a16:creationId xmlns:a16="http://schemas.microsoft.com/office/drawing/2014/main" id="{DC3ED2BE-345A-4BF1-9BCB-759A1E5F5E7A}"/>
              </a:ext>
            </a:extLst>
          </p:cNvPr>
          <p:cNvSpPr txBox="1"/>
          <p:nvPr/>
        </p:nvSpPr>
        <p:spPr>
          <a:xfrm>
            <a:off x="4114800" y="6201084"/>
            <a:ext cx="5029200" cy="646331"/>
          </a:xfrm>
          <a:prstGeom prst="rect">
            <a:avLst/>
          </a:prstGeom>
          <a:solidFill>
            <a:srgbClr val="605B55">
              <a:alpha val="62000"/>
            </a:srgbClr>
          </a:solidFill>
        </p:spPr>
        <p:txBody>
          <a:bodyPr wrap="square">
            <a:spAutoFit/>
          </a:bodyPr>
          <a:lstStyle/>
          <a:p>
            <a:r>
              <a:rPr lang="en-US" sz="1200" b="0" i="0" dirty="0">
                <a:solidFill>
                  <a:schemeClr val="bg1"/>
                </a:solidFill>
                <a:effectLst/>
                <a:latin typeface="Arial" panose="020B0604020202020204" pitchFamily="34" charset="0"/>
              </a:rPr>
              <a:t>National Academies of Sciences, Engineering, and Medicine. (2016). Ending Discrimination Against People With Mental and Substance Use Disorders: The Evidence for Stigma Change.</a:t>
            </a:r>
            <a:endParaRPr lang="en-US" sz="1200" dirty="0">
              <a:solidFill>
                <a:schemeClr val="bg1"/>
              </a:solidFill>
            </a:endParaRPr>
          </a:p>
        </p:txBody>
      </p:sp>
    </p:spTree>
    <p:extLst>
      <p:ext uri="{BB962C8B-B14F-4D97-AF65-F5344CB8AC3E}">
        <p14:creationId xmlns:p14="http://schemas.microsoft.com/office/powerpoint/2010/main" val="282818958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3" name="Title 1">
            <a:extLst>
              <a:ext uri="{FF2B5EF4-FFF2-40B4-BE49-F238E27FC236}">
                <a16:creationId xmlns:a16="http://schemas.microsoft.com/office/drawing/2014/main" id="{05331EA8-B54A-407C-80B0-FBF425430850}"/>
              </a:ext>
            </a:extLst>
          </p:cNvPr>
          <p:cNvSpPr>
            <a:spLocks noGrp="1" noChangeArrowheads="1"/>
          </p:cNvSpPr>
          <p:nvPr>
            <p:ph type="title"/>
          </p:nvPr>
        </p:nvSpPr>
        <p:spPr>
          <a:xfrm>
            <a:off x="628650" y="365125"/>
            <a:ext cx="7886700" cy="732155"/>
          </a:xfrm>
        </p:spPr>
        <p:txBody>
          <a:bodyPr/>
          <a:lstStyle/>
          <a:p>
            <a:r>
              <a:rPr lang="en-US" altLang="en-US" dirty="0"/>
              <a:t>Learning Objectives</a:t>
            </a:r>
            <a:endParaRPr lang="en-US" altLang="en-US" sz="3200" dirty="0"/>
          </a:p>
        </p:txBody>
      </p:sp>
      <p:sp>
        <p:nvSpPr>
          <p:cNvPr id="43012" name="Subtitle 2">
            <a:extLst>
              <a:ext uri="{FF2B5EF4-FFF2-40B4-BE49-F238E27FC236}">
                <a16:creationId xmlns:a16="http://schemas.microsoft.com/office/drawing/2014/main" id="{4B6B3242-9CB4-45C2-9982-E05522F914CC}"/>
              </a:ext>
            </a:extLst>
          </p:cNvPr>
          <p:cNvSpPr>
            <a:spLocks noGrp="1" noChangeArrowheads="1"/>
          </p:cNvSpPr>
          <p:nvPr>
            <p:ph sz="half" idx="2"/>
          </p:nvPr>
        </p:nvSpPr>
        <p:spPr>
          <a:xfrm>
            <a:off x="628650" y="1188720"/>
            <a:ext cx="7886700" cy="5079683"/>
          </a:xfrm>
        </p:spPr>
        <p:txBody>
          <a:bodyPr>
            <a:normAutofit fontScale="85000" lnSpcReduction="10000"/>
          </a:bodyPr>
          <a:lstStyle/>
          <a:p>
            <a:pPr marL="0" marR="0" indent="0">
              <a:spcBef>
                <a:spcPts val="0"/>
              </a:spcBef>
              <a:spcAft>
                <a:spcPts val="0"/>
              </a:spcAft>
              <a:buNone/>
            </a:pPr>
            <a:r>
              <a:rPr lang="en-US" b="1" dirty="0">
                <a:solidFill>
                  <a:srgbClr val="929B3E"/>
                </a:solidFill>
                <a:effectLst/>
                <a:latin typeface="Palatino "/>
                <a:ea typeface="Calibri" panose="020F0502020204030204" pitchFamily="34" charset="0"/>
              </a:rPr>
              <a:t>By the end of the training, participants will be able to:</a:t>
            </a:r>
          </a:p>
          <a:p>
            <a:pPr marL="0" marR="0">
              <a:spcBef>
                <a:spcPts val="0"/>
              </a:spcBef>
              <a:spcAft>
                <a:spcPts val="0"/>
              </a:spcAft>
            </a:pPr>
            <a:endParaRPr lang="en-US" dirty="0">
              <a:effectLst/>
              <a:latin typeface="Palatino "/>
              <a:ea typeface="Calibri" panose="020F0502020204030204" pitchFamily="34" charset="0"/>
            </a:endParaRPr>
          </a:p>
          <a:p>
            <a:pPr marL="342900" marR="0" lvl="0" indent="-342900">
              <a:spcBef>
                <a:spcPts val="0"/>
              </a:spcBef>
              <a:spcAft>
                <a:spcPts val="0"/>
              </a:spcAft>
              <a:buFont typeface="Wingdings" panose="05000000000000000000" pitchFamily="2" charset="2"/>
              <a:buChar char=""/>
              <a:tabLst>
                <a:tab pos="457200" algn="l"/>
              </a:tabLst>
            </a:pPr>
            <a:r>
              <a:rPr lang="en-US" sz="3000" dirty="0">
                <a:effectLst/>
                <a:latin typeface="Calibri" panose="020F0502020204030204" pitchFamily="34" charset="0"/>
                <a:ea typeface="Times New Roman" panose="02020603050405020304" pitchFamily="18" charset="0"/>
              </a:rPr>
              <a:t>Define stigma and describe common components of stigma </a:t>
            </a:r>
            <a:endParaRPr lang="en-US" sz="300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Wingdings" panose="05000000000000000000" pitchFamily="2" charset="2"/>
              <a:buChar char=""/>
              <a:tabLst>
                <a:tab pos="457200" algn="l"/>
              </a:tabLst>
            </a:pPr>
            <a:r>
              <a:rPr lang="en-US" sz="3000" dirty="0">
                <a:effectLst/>
                <a:latin typeface="Calibri" panose="020F0502020204030204" pitchFamily="34" charset="0"/>
                <a:ea typeface="Times New Roman" panose="02020603050405020304" pitchFamily="18" charset="0"/>
              </a:rPr>
              <a:t>Discuss the multidimensional, multi-level concept of stigma</a:t>
            </a:r>
            <a:endParaRPr lang="en-US" sz="300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Wingdings" panose="05000000000000000000" pitchFamily="2" charset="2"/>
              <a:buChar char=""/>
              <a:tabLst>
                <a:tab pos="457200" algn="l"/>
              </a:tabLst>
            </a:pPr>
            <a:r>
              <a:rPr lang="en-US" sz="3000" dirty="0">
                <a:effectLst/>
                <a:latin typeface="Calibri" panose="020F0502020204030204" pitchFamily="34" charset="0"/>
                <a:ea typeface="Times New Roman" panose="02020603050405020304" pitchFamily="18" charset="0"/>
              </a:rPr>
              <a:t>Understand the impact of stigma and the barriers it can create for individuals</a:t>
            </a:r>
            <a:endParaRPr lang="en-US" sz="300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Wingdings" panose="05000000000000000000" pitchFamily="2" charset="2"/>
              <a:buChar char=""/>
              <a:tabLst>
                <a:tab pos="457200" algn="l"/>
              </a:tabLst>
            </a:pPr>
            <a:r>
              <a:rPr lang="en-US" sz="3000" dirty="0">
                <a:effectLst/>
                <a:latin typeface="Calibri" panose="020F0502020204030204" pitchFamily="34" charset="0"/>
                <a:ea typeface="Times New Roman" panose="02020603050405020304" pitchFamily="18" charset="0"/>
              </a:rPr>
              <a:t>Describe the importance of non-stigmatizing language</a:t>
            </a:r>
            <a:endParaRPr lang="en-US" sz="300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Wingdings" panose="05000000000000000000" pitchFamily="2" charset="2"/>
              <a:buChar char=""/>
              <a:tabLst>
                <a:tab pos="457200" algn="l"/>
              </a:tabLst>
            </a:pPr>
            <a:r>
              <a:rPr lang="en-US" sz="3000" dirty="0">
                <a:effectLst/>
                <a:latin typeface="Calibri" panose="020F0502020204030204" pitchFamily="34" charset="0"/>
                <a:ea typeface="Times New Roman" panose="02020603050405020304" pitchFamily="18" charset="0"/>
              </a:rPr>
              <a:t>List cross-cutting practices for preventing or reducing stigma</a:t>
            </a:r>
            <a:endParaRPr lang="en-US" sz="300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Wingdings" panose="05000000000000000000" pitchFamily="2" charset="2"/>
              <a:buChar char=""/>
              <a:tabLst>
                <a:tab pos="457200" algn="l"/>
              </a:tabLst>
            </a:pPr>
            <a:r>
              <a:rPr lang="en-US" sz="3000" dirty="0">
                <a:effectLst/>
                <a:latin typeface="Calibri" panose="020F0502020204030204" pitchFamily="34" charset="0"/>
                <a:ea typeface="Times New Roman" panose="02020603050405020304" pitchFamily="18" charset="0"/>
              </a:rPr>
              <a:t>Understand the role of prevention professionals and coalitions to reduce and prevent stigma</a:t>
            </a:r>
            <a:endParaRPr lang="en-US" sz="300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Wingdings" panose="05000000000000000000" pitchFamily="2" charset="2"/>
              <a:buChar char=""/>
              <a:tabLst>
                <a:tab pos="457200" algn="l"/>
              </a:tabLst>
            </a:pPr>
            <a:r>
              <a:rPr lang="en-US" sz="3000" dirty="0">
                <a:effectLst/>
                <a:latin typeface="Calibri" panose="020F0502020204030204" pitchFamily="34" charset="0"/>
                <a:ea typeface="Times New Roman" panose="02020603050405020304" pitchFamily="18" charset="0"/>
              </a:rPr>
              <a:t>Create a local plan for stigma prevention or reduction</a:t>
            </a:r>
            <a:endParaRPr lang="en-US" sz="3000" dirty="0">
              <a:effectLst/>
              <a:latin typeface="Calibri" panose="020F0502020204030204" pitchFamily="34" charset="0"/>
              <a:ea typeface="Calibri" panose="020F0502020204030204" pitchFamily="34" charset="0"/>
            </a:endParaRPr>
          </a:p>
        </p:txBody>
      </p:sp>
      <p:sp>
        <p:nvSpPr>
          <p:cNvPr id="40962" name="Slide Number Placeholder 3">
            <a:extLst>
              <a:ext uri="{FF2B5EF4-FFF2-40B4-BE49-F238E27FC236}">
                <a16:creationId xmlns:a16="http://schemas.microsoft.com/office/drawing/2014/main" id="{C6956B78-29CA-46B6-B2CA-7A26811C1862}"/>
              </a:ext>
            </a:extLst>
          </p:cNvPr>
          <p:cNvSpPr>
            <a:spLocks noGrp="1"/>
          </p:cNvSpPr>
          <p:nvPr>
            <p:ph type="sldNum" sz="quarter" idx="4294967295"/>
          </p:nvPr>
        </p:nvSpPr>
        <p:spPr>
          <a:xfrm>
            <a:off x="7010400" y="6505575"/>
            <a:ext cx="2133600" cy="365125"/>
          </a:xfrm>
        </p:spPr>
        <p:txBody>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lvl="0"/>
            <a:fld id="{F9569F64-B870-410A-9838-04444D013CC8}" type="slidenum">
              <a:rPr lang="en-US" altLang="en-US" sz="1050" noProof="0" smtClean="0"/>
              <a:pPr lvl="0"/>
              <a:t>3</a:t>
            </a:fld>
            <a:endParaRPr lang="en-US" altLang="en-US" sz="1050" noProof="0"/>
          </a:p>
        </p:txBody>
      </p:sp>
    </p:spTree>
  </p:cSld>
  <p:clrMapOvr>
    <a:masterClrMapping/>
  </p:clrMapOvr>
  <p:transition spd="med">
    <p:pull/>
  </p:transition>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alpha val="44000"/>
          </a:schemeClr>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D40C1DD-2B7A-4246-8C39-EE0892E39CBB}"/>
              </a:ext>
            </a:extLst>
          </p:cNvPr>
          <p:cNvSpPr txBox="1">
            <a:spLocks/>
          </p:cNvSpPr>
          <p:nvPr/>
        </p:nvSpPr>
        <p:spPr>
          <a:xfrm>
            <a:off x="560293" y="466901"/>
            <a:ext cx="7363014" cy="1900548"/>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latin typeface="Arial" panose="020B0604020202020204" pitchFamily="34" charset="0"/>
                <a:cs typeface="Arial" panose="020B0604020202020204" pitchFamily="34" charset="0"/>
              </a:rPr>
              <a:t>Breakout Session 1</a:t>
            </a:r>
            <a:br>
              <a:rPr lang="en-US" sz="6000" b="1" dirty="0">
                <a:latin typeface="Arial" panose="020B0604020202020204" pitchFamily="34" charset="0"/>
                <a:cs typeface="Arial" panose="020B0604020202020204" pitchFamily="34" charset="0"/>
              </a:rPr>
            </a:br>
            <a:r>
              <a:rPr lang="en-US" sz="2800" b="1" dirty="0">
                <a:latin typeface="Arial" panose="020B0604020202020204" pitchFamily="34" charset="0"/>
                <a:cs typeface="Arial" panose="020B0604020202020204" pitchFamily="34" charset="0"/>
              </a:rPr>
              <a:t>Instructions</a:t>
            </a:r>
            <a:br>
              <a:rPr lang="en-US" sz="2800" b="1" dirty="0">
                <a:latin typeface="Arial" panose="020B0604020202020204" pitchFamily="34" charset="0"/>
                <a:cs typeface="Arial" panose="020B0604020202020204" pitchFamily="34" charset="0"/>
              </a:rPr>
            </a:br>
            <a:endParaRPr lang="en-US" sz="2800" b="1" dirty="0">
              <a:latin typeface="Arial" panose="020B0604020202020204" pitchFamily="34" charset="0"/>
              <a:cs typeface="Arial" panose="020B0604020202020204" pitchFamily="34" charset="0"/>
            </a:endParaRPr>
          </a:p>
          <a:p>
            <a:r>
              <a:rPr lang="en-US" sz="2800" b="1" dirty="0">
                <a:solidFill>
                  <a:srgbClr val="CC4927"/>
                </a:solidFill>
                <a:latin typeface="Arial" panose="020B0604020202020204" pitchFamily="34" charset="0"/>
                <a:cs typeface="Arial" panose="020B0604020202020204" pitchFamily="34" charset="0"/>
              </a:rPr>
              <a:t>Elect a Facilitator/ Reporter</a:t>
            </a:r>
            <a:br>
              <a:rPr lang="en-US" sz="6000" b="1" dirty="0">
                <a:latin typeface="Arial" panose="020B0604020202020204" pitchFamily="34" charset="0"/>
                <a:cs typeface="Arial" panose="020B0604020202020204" pitchFamily="34" charset="0"/>
              </a:rPr>
            </a:br>
            <a:br>
              <a:rPr lang="en-US" sz="2000" b="1" dirty="0">
                <a:solidFill>
                  <a:srgbClr val="CC4927"/>
                </a:solidFill>
                <a:latin typeface="Arial" panose="020B0604020202020204" pitchFamily="34" charset="0"/>
                <a:cs typeface="Arial" panose="020B0604020202020204" pitchFamily="34" charset="0"/>
              </a:rPr>
            </a:br>
            <a:br>
              <a:rPr lang="en-US" sz="1800" b="1" dirty="0">
                <a:latin typeface="Arial" panose="020B0604020202020204" pitchFamily="34" charset="0"/>
                <a:cs typeface="Arial" panose="020B0604020202020204" pitchFamily="34" charset="0"/>
              </a:rPr>
            </a:br>
            <a:endParaRPr lang="en-US" sz="1800" b="1" dirty="0">
              <a:latin typeface="Arial" panose="020B0604020202020204" pitchFamily="34" charset="0"/>
              <a:cs typeface="Arial" panose="020B0604020202020204" pitchFamily="34" charset="0"/>
            </a:endParaRPr>
          </a:p>
        </p:txBody>
      </p:sp>
      <p:sp>
        <p:nvSpPr>
          <p:cNvPr id="4" name="Title 1">
            <a:extLst>
              <a:ext uri="{FF2B5EF4-FFF2-40B4-BE49-F238E27FC236}">
                <a16:creationId xmlns:a16="http://schemas.microsoft.com/office/drawing/2014/main" id="{BEE377C5-A830-47E3-87EC-1BE48AFE858C}"/>
              </a:ext>
            </a:extLst>
          </p:cNvPr>
          <p:cNvSpPr txBox="1">
            <a:spLocks/>
          </p:cNvSpPr>
          <p:nvPr/>
        </p:nvSpPr>
        <p:spPr>
          <a:xfrm>
            <a:off x="560293" y="2662200"/>
            <a:ext cx="7857806" cy="3656704"/>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dirty="0">
                <a:latin typeface="Arial" panose="020B0604020202020204" pitchFamily="34" charset="0"/>
                <a:cs typeface="Arial" panose="020B0604020202020204" pitchFamily="34" charset="0"/>
              </a:rPr>
              <a:t>Answer the Following Questions</a:t>
            </a:r>
          </a:p>
          <a:p>
            <a:endParaRPr lang="en-US" sz="2800" dirty="0">
              <a:latin typeface="Arial" panose="020B0604020202020204" pitchFamily="34" charset="0"/>
              <a:cs typeface="Arial" panose="020B0604020202020204" pitchFamily="34" charset="0"/>
            </a:endParaRPr>
          </a:p>
          <a:p>
            <a:pPr marL="514350" indent="-514350">
              <a:buAutoNum type="arabicPeriod"/>
              <a:tabLst>
                <a:tab pos="457200" algn="l"/>
              </a:tabLst>
            </a:pPr>
            <a:r>
              <a:rPr lang="en-US" sz="2800" dirty="0">
                <a:latin typeface="Arial" panose="020B0604020202020204" pitchFamily="34" charset="0"/>
                <a:cs typeface="Arial" panose="020B0604020202020204" pitchFamily="34" charset="0"/>
              </a:rPr>
              <a:t>What connects with me from the  presentation so far?</a:t>
            </a:r>
          </a:p>
          <a:p>
            <a:pPr marL="514350" indent="-514350">
              <a:spcBef>
                <a:spcPts val="1800"/>
              </a:spcBef>
              <a:buAutoNum type="arabicPeriod"/>
              <a:tabLst>
                <a:tab pos="457200" algn="l"/>
              </a:tabLst>
            </a:pPr>
            <a:r>
              <a:rPr lang="en-US" sz="2800" dirty="0">
                <a:latin typeface="Arial" panose="020B0604020202020204" pitchFamily="34" charset="0"/>
                <a:cs typeface="Arial" panose="020B0604020202020204" pitchFamily="34" charset="0"/>
              </a:rPr>
              <a:t>What are examples of stigma and / or the impact of it have I seen in my community?</a:t>
            </a:r>
          </a:p>
          <a:p>
            <a:pPr marL="514350" indent="-514350">
              <a:spcBef>
                <a:spcPts val="1800"/>
              </a:spcBef>
              <a:buAutoNum type="arabicPeriod"/>
              <a:tabLst>
                <a:tab pos="457200" algn="l"/>
              </a:tabLst>
            </a:pPr>
            <a:r>
              <a:rPr lang="en-US" sz="2800" dirty="0">
                <a:latin typeface="Arial" panose="020B0604020202020204" pitchFamily="34" charset="0"/>
                <a:cs typeface="Arial" panose="020B0604020202020204" pitchFamily="34" charset="0"/>
              </a:rPr>
              <a:t>What are some things I would like to do to address stigma where I work or live?</a:t>
            </a:r>
          </a:p>
        </p:txBody>
      </p:sp>
      <p:pic>
        <p:nvPicPr>
          <p:cNvPr id="5" name="Graphic 4" descr="Cloud Computing with solid fill">
            <a:extLst>
              <a:ext uri="{FF2B5EF4-FFF2-40B4-BE49-F238E27FC236}">
                <a16:creationId xmlns:a16="http://schemas.microsoft.com/office/drawing/2014/main" id="{EDD31146-0621-4B06-B4CA-02E63474692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583679" y="368438"/>
            <a:ext cx="1999011" cy="1999011"/>
          </a:xfrm>
          <a:prstGeom prst="rect">
            <a:avLst/>
          </a:prstGeom>
        </p:spPr>
      </p:pic>
      <p:pic>
        <p:nvPicPr>
          <p:cNvPr id="6" name="Graphic 5" descr="Camera with solid fill">
            <a:extLst>
              <a:ext uri="{FF2B5EF4-FFF2-40B4-BE49-F238E27FC236}">
                <a16:creationId xmlns:a16="http://schemas.microsoft.com/office/drawing/2014/main" id="{63DCD93B-1215-4BCD-8A6C-351C8F22804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125490" y="5930900"/>
            <a:ext cx="914400" cy="914400"/>
          </a:xfrm>
          <a:prstGeom prst="rect">
            <a:avLst/>
          </a:prstGeom>
        </p:spPr>
      </p:pic>
    </p:spTree>
    <p:extLst>
      <p:ext uri="{BB962C8B-B14F-4D97-AF65-F5344CB8AC3E}">
        <p14:creationId xmlns:p14="http://schemas.microsoft.com/office/powerpoint/2010/main" val="115323982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2243C3-7437-4A92-99D0-FA82E98C7CFB}"/>
              </a:ext>
            </a:extLst>
          </p:cNvPr>
          <p:cNvSpPr>
            <a:spLocks noGrp="1"/>
          </p:cNvSpPr>
          <p:nvPr>
            <p:ph type="title"/>
          </p:nvPr>
        </p:nvSpPr>
        <p:spPr>
          <a:xfrm>
            <a:off x="534732" y="512064"/>
            <a:ext cx="7255955" cy="6323077"/>
          </a:xfrm>
        </p:spPr>
        <p:txBody>
          <a:bodyPr>
            <a:normAutofit fontScale="90000"/>
          </a:bodyPr>
          <a:lstStyle/>
          <a:p>
            <a:r>
              <a:rPr lang="en-US" sz="5300" b="1" dirty="0">
                <a:latin typeface="Arial" panose="020B0604020202020204" pitchFamily="34" charset="0"/>
                <a:cs typeface="Arial" panose="020B0604020202020204" pitchFamily="34" charset="0"/>
              </a:rPr>
              <a:t>Breakout Session 1</a:t>
            </a:r>
            <a:br>
              <a:rPr lang="en-US" sz="5300" b="1" dirty="0">
                <a:latin typeface="Arial" panose="020B0604020202020204" pitchFamily="34" charset="0"/>
                <a:cs typeface="Arial" panose="020B0604020202020204" pitchFamily="34" charset="0"/>
              </a:rPr>
            </a:br>
            <a:r>
              <a:rPr lang="en-US" b="1" dirty="0">
                <a:latin typeface="Arial" panose="020B0604020202020204" pitchFamily="34" charset="0"/>
                <a:cs typeface="Arial" panose="020B0604020202020204" pitchFamily="34" charset="0"/>
              </a:rPr>
              <a:t>Reporting Out</a:t>
            </a:r>
            <a:br>
              <a:rPr lang="en-US" dirty="0">
                <a:latin typeface="Arial" panose="020B0604020202020204" pitchFamily="34" charset="0"/>
                <a:cs typeface="Arial" panose="020B0604020202020204" pitchFamily="34" charset="0"/>
              </a:rPr>
            </a:br>
            <a:br>
              <a:rPr lang="en-US" dirty="0">
                <a:latin typeface="Arial" panose="020B0604020202020204" pitchFamily="34" charset="0"/>
                <a:cs typeface="Arial" panose="020B0604020202020204" pitchFamily="34" charset="0"/>
              </a:rPr>
            </a:br>
            <a:r>
              <a:rPr lang="en-US" sz="3200" i="1" dirty="0">
                <a:latin typeface="Arial" panose="020B0604020202020204" pitchFamily="34" charset="0"/>
                <a:cs typeface="Arial" panose="020B0604020202020204" pitchFamily="34" charset="0"/>
              </a:rPr>
              <a:t>How </a:t>
            </a:r>
            <a:r>
              <a:rPr lang="en-US" sz="3600" i="1" dirty="0">
                <a:latin typeface="Arial" panose="020B0604020202020204" pitchFamily="34" charset="0"/>
                <a:cs typeface="Arial" panose="020B0604020202020204" pitchFamily="34" charset="0"/>
              </a:rPr>
              <a:t>was the Conversation ?</a:t>
            </a:r>
            <a:br>
              <a:rPr lang="en-US" sz="3600" i="1" dirty="0">
                <a:latin typeface="Arial" panose="020B0604020202020204" pitchFamily="34" charset="0"/>
                <a:cs typeface="Arial" panose="020B0604020202020204" pitchFamily="34" charset="0"/>
              </a:rPr>
            </a:br>
            <a:br>
              <a:rPr lang="en-US" sz="3600" i="1" dirty="0">
                <a:latin typeface="Arial" panose="020B0604020202020204" pitchFamily="34" charset="0"/>
                <a:cs typeface="Arial" panose="020B0604020202020204" pitchFamily="34" charset="0"/>
              </a:rPr>
            </a:br>
            <a:r>
              <a:rPr lang="en-US" sz="3600" i="1" dirty="0">
                <a:latin typeface="Arial" panose="020B0604020202020204" pitchFamily="34" charset="0"/>
                <a:cs typeface="Arial" panose="020B0604020202020204" pitchFamily="34" charset="0"/>
              </a:rPr>
              <a:t>People connected to what about stigma…</a:t>
            </a:r>
            <a:br>
              <a:rPr lang="en-US" sz="3600" i="1" dirty="0">
                <a:latin typeface="Arial" panose="020B0604020202020204" pitchFamily="34" charset="0"/>
                <a:cs typeface="Arial" panose="020B0604020202020204" pitchFamily="34" charset="0"/>
              </a:rPr>
            </a:br>
            <a:br>
              <a:rPr lang="en-US" sz="3600" i="1" dirty="0">
                <a:latin typeface="Arial" panose="020B0604020202020204" pitchFamily="34" charset="0"/>
                <a:cs typeface="Arial" panose="020B0604020202020204" pitchFamily="34" charset="0"/>
              </a:rPr>
            </a:br>
            <a:r>
              <a:rPr lang="en-US" sz="3600" i="1" dirty="0">
                <a:latin typeface="Arial" panose="020B0604020202020204" pitchFamily="34" charset="0"/>
                <a:cs typeface="Arial" panose="020B0604020202020204" pitchFamily="34" charset="0"/>
              </a:rPr>
              <a:t>Examples of Stigma in Indiana communities …</a:t>
            </a:r>
            <a:br>
              <a:rPr lang="en-US" sz="3600" i="1" dirty="0">
                <a:latin typeface="Arial" panose="020B0604020202020204" pitchFamily="34" charset="0"/>
                <a:cs typeface="Arial" panose="020B0604020202020204" pitchFamily="34" charset="0"/>
              </a:rPr>
            </a:br>
            <a:br>
              <a:rPr lang="en-US" sz="3600" i="1" dirty="0">
                <a:latin typeface="Arial" panose="020B0604020202020204" pitchFamily="34" charset="0"/>
                <a:cs typeface="Arial" panose="020B0604020202020204" pitchFamily="34" charset="0"/>
              </a:rPr>
            </a:br>
            <a:r>
              <a:rPr lang="en-US" sz="3600" i="1" dirty="0">
                <a:latin typeface="Arial" panose="020B0604020202020204" pitchFamily="34" charset="0"/>
                <a:cs typeface="Arial" panose="020B0604020202020204" pitchFamily="34" charset="0"/>
              </a:rPr>
              <a:t>Goals or actions people want to take…</a:t>
            </a:r>
            <a:br>
              <a:rPr lang="en-US" sz="3600" i="1" dirty="0">
                <a:latin typeface="Arial" panose="020B0604020202020204" pitchFamily="34" charset="0"/>
                <a:cs typeface="Arial" panose="020B0604020202020204" pitchFamily="34" charset="0"/>
              </a:rPr>
            </a:br>
            <a:br>
              <a:rPr lang="en-US" sz="3600" i="1" dirty="0">
                <a:latin typeface="Arial" panose="020B0604020202020204" pitchFamily="34" charset="0"/>
                <a:cs typeface="Arial" panose="020B0604020202020204" pitchFamily="34" charset="0"/>
              </a:rPr>
            </a:br>
            <a:endParaRPr lang="en-US" sz="3200" i="1" dirty="0">
              <a:latin typeface="Arial" panose="020B0604020202020204" pitchFamily="34" charset="0"/>
              <a:cs typeface="Arial" panose="020B0604020202020204" pitchFamily="34" charset="0"/>
            </a:endParaRPr>
          </a:p>
        </p:txBody>
      </p:sp>
      <p:pic>
        <p:nvPicPr>
          <p:cNvPr id="4" name="Graphic 3" descr="Microphone with solid fill">
            <a:extLst>
              <a:ext uri="{FF2B5EF4-FFF2-40B4-BE49-F238E27FC236}">
                <a16:creationId xmlns:a16="http://schemas.microsoft.com/office/drawing/2014/main" id="{F81A114D-3F6E-481D-9ABE-716D6D9FC3C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591300" y="493143"/>
            <a:ext cx="2278380" cy="2278380"/>
          </a:xfrm>
          <a:prstGeom prst="rect">
            <a:avLst/>
          </a:prstGeom>
        </p:spPr>
      </p:pic>
    </p:spTree>
    <p:extLst>
      <p:ext uri="{BB962C8B-B14F-4D97-AF65-F5344CB8AC3E}">
        <p14:creationId xmlns:p14="http://schemas.microsoft.com/office/powerpoint/2010/main" val="408406560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Woman in professional attire holding her eye glasses. ">
            <a:extLst>
              <a:ext uri="{FF2B5EF4-FFF2-40B4-BE49-F238E27FC236}">
                <a16:creationId xmlns:a16="http://schemas.microsoft.com/office/drawing/2014/main" id="{52DF52BB-1AE7-4723-9907-7D46AF10B40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356" r="31092" b="-1"/>
          <a:stretch/>
        </p:blipFill>
        <p:spPr bwMode="auto">
          <a:xfrm>
            <a:off x="3662267" y="10"/>
            <a:ext cx="5481733" cy="6857990"/>
          </a:xfrm>
          <a:custGeom>
            <a:avLst/>
            <a:gdLst/>
            <a:ahLst/>
            <a:cxnLst/>
            <a:rect l="l" t="t" r="r" b="b"/>
            <a:pathLst>
              <a:path w="7308978" h="6858000">
                <a:moveTo>
                  <a:pt x="0" y="0"/>
                </a:moveTo>
                <a:lnTo>
                  <a:pt x="7308978" y="0"/>
                </a:lnTo>
                <a:lnTo>
                  <a:pt x="7308978" y="6858000"/>
                </a:lnTo>
                <a:lnTo>
                  <a:pt x="0" y="6858000"/>
                </a:lnTo>
                <a:lnTo>
                  <a:pt x="62983" y="6788730"/>
                </a:lnTo>
                <a:cubicBezTo>
                  <a:pt x="773509" y="5928900"/>
                  <a:pt x="1212978" y="4741056"/>
                  <a:pt x="1212978" y="3429000"/>
                </a:cubicBezTo>
                <a:cubicBezTo>
                  <a:pt x="1212978" y="2116944"/>
                  <a:pt x="773509" y="929100"/>
                  <a:pt x="62983" y="69271"/>
                </a:cubicBez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58" name="Title 1">
            <a:extLst>
              <a:ext uri="{FF2B5EF4-FFF2-40B4-BE49-F238E27FC236}">
                <a16:creationId xmlns:a16="http://schemas.microsoft.com/office/drawing/2014/main" id="{FA064889-BD18-49EA-872F-DF74C705ED03}"/>
              </a:ext>
            </a:extLst>
          </p:cNvPr>
          <p:cNvSpPr>
            <a:spLocks noGrp="1" noChangeArrowheads="1"/>
          </p:cNvSpPr>
          <p:nvPr>
            <p:ph type="title"/>
          </p:nvPr>
        </p:nvSpPr>
        <p:spPr/>
        <p:txBody>
          <a:bodyPr vert="horz" lIns="91440" tIns="45720" rIns="91440" bIns="45720" rtlCol="0" anchor="b">
            <a:normAutofit/>
          </a:bodyPr>
          <a:lstStyle/>
          <a:p>
            <a:r>
              <a:rPr lang="en-US" altLang="en-US" sz="3600" b="1" cap="all" dirty="0">
                <a:solidFill>
                  <a:srgbClr val="23466B"/>
                </a:solidFill>
              </a:rPr>
              <a:t>A Role for Everyone</a:t>
            </a:r>
            <a:br>
              <a:rPr lang="en-US" altLang="en-US" sz="3000" b="1" dirty="0"/>
            </a:br>
            <a:endParaRPr lang="en-US" altLang="en-US" sz="3000" b="1" dirty="0"/>
          </a:p>
        </p:txBody>
      </p:sp>
      <p:sp>
        <p:nvSpPr>
          <p:cNvPr id="45060" name="Content Placeholder 2">
            <a:extLst>
              <a:ext uri="{FF2B5EF4-FFF2-40B4-BE49-F238E27FC236}">
                <a16:creationId xmlns:a16="http://schemas.microsoft.com/office/drawing/2014/main" id="{DEB4B9D5-71C1-4913-9160-BB89F3832FFD}"/>
              </a:ext>
            </a:extLst>
          </p:cNvPr>
          <p:cNvSpPr>
            <a:spLocks noGrp="1" noChangeArrowheads="1"/>
          </p:cNvSpPr>
          <p:nvPr>
            <p:ph sz="half" idx="4294967295"/>
          </p:nvPr>
        </p:nvSpPr>
        <p:spPr>
          <a:xfrm>
            <a:off x="628650" y="1665120"/>
            <a:ext cx="3685442" cy="3403600"/>
          </a:xfrm>
        </p:spPr>
        <p:txBody>
          <a:bodyPr vert="horz" lIns="91440" tIns="45720" rIns="91440" bIns="45720" rtlCol="0" anchor="t">
            <a:noAutofit/>
          </a:bodyPr>
          <a:lstStyle/>
          <a:p>
            <a:pPr marL="338138" indent="-338138">
              <a:lnSpc>
                <a:spcPct val="94000"/>
              </a:lnSpc>
            </a:pPr>
            <a:r>
              <a:rPr lang="en-US" altLang="en-US" sz="2400" dirty="0">
                <a:solidFill>
                  <a:srgbClr val="23466B"/>
                </a:solidFill>
              </a:rPr>
              <a:t>Stigma disproportionately influences health outcomes and mental well-being for individuals with mental health or substance use disorder. </a:t>
            </a:r>
          </a:p>
          <a:p>
            <a:pPr marL="338138" indent="-338138">
              <a:lnSpc>
                <a:spcPct val="94000"/>
              </a:lnSpc>
            </a:pPr>
            <a:r>
              <a:rPr lang="en-US" altLang="en-US" sz="2400" i="1" dirty="0">
                <a:solidFill>
                  <a:srgbClr val="23466B"/>
                </a:solidFill>
              </a:rPr>
              <a:t>Stigma is not limited to one setting or condition; it cuts across all communities and populations.</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E8A49-E0F0-4492-AED2-3A30ED64D99B}"/>
              </a:ext>
            </a:extLst>
          </p:cNvPr>
          <p:cNvSpPr>
            <a:spLocks noGrp="1"/>
          </p:cNvSpPr>
          <p:nvPr>
            <p:ph type="title"/>
          </p:nvPr>
        </p:nvSpPr>
        <p:spPr>
          <a:xfrm>
            <a:off x="0" y="551465"/>
            <a:ext cx="8796704" cy="738554"/>
          </a:xfrm>
        </p:spPr>
        <p:txBody>
          <a:bodyPr>
            <a:normAutofit fontScale="90000"/>
          </a:bodyPr>
          <a:lstStyle/>
          <a:p>
            <a:pPr algn="ctr"/>
            <a:r>
              <a:rPr lang="en-US" cap="all" dirty="0">
                <a:solidFill>
                  <a:srgbClr val="23466B"/>
                </a:solidFill>
                <a:latin typeface="Arial" panose="020B0604020202020204" pitchFamily="34" charset="0"/>
                <a:cs typeface="Arial" panose="020B0604020202020204" pitchFamily="34" charset="0"/>
              </a:rPr>
              <a:t>ACTIVITY: Identify Community Sectors</a:t>
            </a:r>
            <a:br>
              <a:rPr lang="en-US" dirty="0">
                <a:latin typeface="Arial" panose="020B0604020202020204" pitchFamily="34" charset="0"/>
                <a:cs typeface="Arial" panose="020B0604020202020204" pitchFamily="34" charset="0"/>
              </a:rPr>
            </a:br>
            <a:r>
              <a:rPr lang="en-US" sz="1800" dirty="0">
                <a:solidFill>
                  <a:srgbClr val="23466B"/>
                </a:solidFill>
                <a:latin typeface="Arial" panose="020B0604020202020204" pitchFamily="34" charset="0"/>
                <a:cs typeface="Arial" panose="020B0604020202020204" pitchFamily="34" charset="0"/>
              </a:rPr>
              <a:t>Use “annotate” to place a checkmark next to key sectors you want top engage. </a:t>
            </a:r>
          </a:p>
        </p:txBody>
      </p:sp>
      <p:pic>
        <p:nvPicPr>
          <p:cNvPr id="4" name="Picture 3" descr="A picture containing text, electronics, screenshot&#10;&#10;Description automatically generated">
            <a:extLst>
              <a:ext uri="{FF2B5EF4-FFF2-40B4-BE49-F238E27FC236}">
                <a16:creationId xmlns:a16="http://schemas.microsoft.com/office/drawing/2014/main" id="{2B3E47C6-B32A-4B6E-A265-82DA4494DE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716" y="1629753"/>
            <a:ext cx="8994568" cy="5228247"/>
          </a:xfrm>
          <a:prstGeom prst="rect">
            <a:avLst/>
          </a:prstGeom>
        </p:spPr>
      </p:pic>
    </p:spTree>
    <p:extLst>
      <p:ext uri="{BB962C8B-B14F-4D97-AF65-F5344CB8AC3E}">
        <p14:creationId xmlns:p14="http://schemas.microsoft.com/office/powerpoint/2010/main" val="173714167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2CC65B-E8CC-45D7-80FA-CF7A8EB4FB3B}"/>
              </a:ext>
            </a:extLst>
          </p:cNvPr>
          <p:cNvSpPr>
            <a:spLocks noGrp="1"/>
          </p:cNvSpPr>
          <p:nvPr>
            <p:ph type="title"/>
          </p:nvPr>
        </p:nvSpPr>
        <p:spPr>
          <a:xfrm>
            <a:off x="730326" y="1264498"/>
            <a:ext cx="1749761" cy="1325563"/>
          </a:xfrm>
        </p:spPr>
        <p:txBody>
          <a:bodyPr>
            <a:normAutofit/>
          </a:bodyPr>
          <a:lstStyle/>
          <a:p>
            <a:r>
              <a:rPr lang="en-US" sz="5400" b="1" dirty="0">
                <a:latin typeface="Arial" panose="020B0604020202020204" pitchFamily="34" charset="0"/>
                <a:cs typeface="Arial" panose="020B0604020202020204" pitchFamily="34" charset="0"/>
              </a:rPr>
              <a:t>Poll</a:t>
            </a:r>
          </a:p>
        </p:txBody>
      </p:sp>
      <p:sp>
        <p:nvSpPr>
          <p:cNvPr id="3" name="TextBox 2">
            <a:extLst>
              <a:ext uri="{FF2B5EF4-FFF2-40B4-BE49-F238E27FC236}">
                <a16:creationId xmlns:a16="http://schemas.microsoft.com/office/drawing/2014/main" id="{71248933-973B-45F3-9CC2-1F856D069E5A}"/>
              </a:ext>
            </a:extLst>
          </p:cNvPr>
          <p:cNvSpPr txBox="1"/>
          <p:nvPr/>
        </p:nvSpPr>
        <p:spPr>
          <a:xfrm>
            <a:off x="3401568" y="365126"/>
            <a:ext cx="5413248" cy="7632859"/>
          </a:xfrm>
          <a:prstGeom prst="rect">
            <a:avLst/>
          </a:prstGeom>
          <a:noFill/>
        </p:spPr>
        <p:txBody>
          <a:bodyPr wrap="square" rtlCol="0">
            <a:spAutoFit/>
          </a:bodyPr>
          <a:lstStyle/>
          <a:p>
            <a:r>
              <a:rPr lang="en-US" sz="2800" b="1" dirty="0"/>
              <a:t>The Segment of the Community              I want to begin working with the most is:</a:t>
            </a:r>
          </a:p>
          <a:p>
            <a:r>
              <a:rPr lang="en-US" sz="2800" b="1" i="1" dirty="0">
                <a:solidFill>
                  <a:srgbClr val="CC4927"/>
                </a:solidFill>
              </a:rPr>
              <a:t>Select Only One</a:t>
            </a:r>
            <a:endParaRPr lang="en-US" b="1" i="1" dirty="0">
              <a:solidFill>
                <a:srgbClr val="CC4927"/>
              </a:solidFill>
            </a:endParaRPr>
          </a:p>
          <a:p>
            <a:endParaRPr lang="en-US" dirty="0"/>
          </a:p>
          <a:p>
            <a:pPr marL="342900" indent="-342900">
              <a:buFont typeface="+mj-lt"/>
              <a:buAutoNum type="alphaUcPeriod"/>
            </a:pPr>
            <a:r>
              <a:rPr lang="en-US" sz="2400" b="1" dirty="0"/>
              <a:t>Healthcare</a:t>
            </a:r>
          </a:p>
          <a:p>
            <a:pPr marL="342900" indent="-342900">
              <a:buFont typeface="+mj-lt"/>
              <a:buAutoNum type="alphaUcPeriod"/>
            </a:pPr>
            <a:r>
              <a:rPr lang="en-US" sz="2400" b="1" dirty="0"/>
              <a:t>Behavioral Health</a:t>
            </a:r>
          </a:p>
          <a:p>
            <a:pPr marL="342900" indent="-342900">
              <a:buFont typeface="+mj-lt"/>
              <a:buAutoNum type="alphaUcPeriod"/>
            </a:pPr>
            <a:r>
              <a:rPr lang="en-US" sz="2400" b="1" dirty="0"/>
              <a:t>Prevention</a:t>
            </a:r>
          </a:p>
          <a:p>
            <a:pPr marL="342900" indent="-342900">
              <a:buFont typeface="+mj-lt"/>
              <a:buAutoNum type="alphaUcPeriod"/>
            </a:pPr>
            <a:r>
              <a:rPr lang="en-US" sz="2400" b="1" dirty="0"/>
              <a:t>Law Enforcement</a:t>
            </a:r>
          </a:p>
          <a:p>
            <a:pPr marL="342900" indent="-342900">
              <a:buFont typeface="+mj-lt"/>
              <a:buAutoNum type="alphaUcPeriod"/>
            </a:pPr>
            <a:r>
              <a:rPr lang="en-US" sz="2400" b="1" dirty="0"/>
              <a:t>Criminal Justice</a:t>
            </a:r>
          </a:p>
          <a:p>
            <a:pPr marL="342900" indent="-342900">
              <a:buFont typeface="+mj-lt"/>
              <a:buAutoNum type="alphaUcPeriod"/>
            </a:pPr>
            <a:r>
              <a:rPr lang="en-US" sz="2400" b="1" dirty="0"/>
              <a:t>First Responders</a:t>
            </a:r>
          </a:p>
          <a:p>
            <a:pPr marL="342900" indent="-342900">
              <a:buFont typeface="+mj-lt"/>
              <a:buAutoNum type="alphaUcPeriod"/>
            </a:pPr>
            <a:r>
              <a:rPr lang="en-US" sz="2400" b="1" dirty="0"/>
              <a:t>Education</a:t>
            </a:r>
          </a:p>
          <a:p>
            <a:pPr marL="342900" indent="-342900">
              <a:buFont typeface="+mj-lt"/>
              <a:buAutoNum type="alphaUcPeriod"/>
            </a:pPr>
            <a:r>
              <a:rPr lang="en-US" sz="2400" b="1" dirty="0"/>
              <a:t>Faith Leaders</a:t>
            </a:r>
          </a:p>
          <a:p>
            <a:pPr marL="342900" indent="-342900">
              <a:buFont typeface="+mj-lt"/>
              <a:buAutoNum type="alphaUcPeriod"/>
            </a:pPr>
            <a:r>
              <a:rPr lang="en-US" sz="2400" b="1" dirty="0"/>
              <a:t>Business</a:t>
            </a:r>
          </a:p>
          <a:p>
            <a:pPr marL="342900" indent="-342900">
              <a:buFont typeface="+mj-lt"/>
              <a:buAutoNum type="alphaUcPeriod"/>
            </a:pPr>
            <a:r>
              <a:rPr lang="en-US" sz="2400" b="1" dirty="0"/>
              <a:t>Policy Makers</a:t>
            </a:r>
          </a:p>
          <a:p>
            <a:pPr marL="342900" indent="-342900">
              <a:buFont typeface="+mj-lt"/>
              <a:buAutoNum type="alphaUcPeriod"/>
            </a:pPr>
            <a:endParaRPr lang="en-US" sz="2400" b="1" dirty="0"/>
          </a:p>
          <a:p>
            <a:pPr marL="342900" indent="-342900">
              <a:buFont typeface="+mj-lt"/>
              <a:buAutoNum type="alphaUcPeriod"/>
            </a:pPr>
            <a:endParaRPr lang="en-US" sz="2400" b="1" dirty="0"/>
          </a:p>
          <a:p>
            <a:pPr marL="342900" indent="-342900">
              <a:buFont typeface="+mj-lt"/>
              <a:buAutoNum type="alphaUcPeriod"/>
            </a:pPr>
            <a:endParaRPr lang="en-US" b="1" dirty="0"/>
          </a:p>
          <a:p>
            <a:pPr marL="342900" indent="-342900">
              <a:buFont typeface="+mj-lt"/>
              <a:buAutoNum type="alphaUcPeriod"/>
            </a:pPr>
            <a:endParaRPr lang="en-US" b="1" dirty="0"/>
          </a:p>
          <a:p>
            <a:pPr marL="342900" indent="-342900">
              <a:buFont typeface="+mj-lt"/>
              <a:buAutoNum type="alphaUcPeriod"/>
            </a:pPr>
            <a:endParaRPr lang="en-US" dirty="0"/>
          </a:p>
          <a:p>
            <a:pPr marL="342900" indent="-342900">
              <a:buFont typeface="+mj-lt"/>
              <a:buAutoNum type="alphaUcPeriod"/>
            </a:pPr>
            <a:endParaRPr lang="en-US" dirty="0"/>
          </a:p>
        </p:txBody>
      </p:sp>
      <p:pic>
        <p:nvPicPr>
          <p:cNvPr id="4" name="Graphic 3" descr="Chat">
            <a:extLst>
              <a:ext uri="{FF2B5EF4-FFF2-40B4-BE49-F238E27FC236}">
                <a16:creationId xmlns:a16="http://schemas.microsoft.com/office/drawing/2014/main" id="{0F1767CB-D0AF-45FF-A5E9-73426F5FCCC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88159" y="2554119"/>
            <a:ext cx="1749761" cy="1749761"/>
          </a:xfrm>
          <a:prstGeom prst="rect">
            <a:avLst/>
          </a:prstGeom>
        </p:spPr>
      </p:pic>
    </p:spTree>
    <p:extLst>
      <p:ext uri="{BB962C8B-B14F-4D97-AF65-F5344CB8AC3E}">
        <p14:creationId xmlns:p14="http://schemas.microsoft.com/office/powerpoint/2010/main" val="22553689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3E25CF2-A356-4C59-B939-8601EBFBE7B6}"/>
              </a:ext>
            </a:extLst>
          </p:cNvPr>
          <p:cNvSpPr>
            <a:spLocks noGrp="1"/>
          </p:cNvSpPr>
          <p:nvPr>
            <p:ph type="title"/>
          </p:nvPr>
        </p:nvSpPr>
        <p:spPr>
          <a:xfrm>
            <a:off x="685800" y="4631985"/>
            <a:ext cx="7772400" cy="1362075"/>
          </a:xfrm>
        </p:spPr>
        <p:txBody>
          <a:bodyPr/>
          <a:lstStyle/>
          <a:p>
            <a:r>
              <a:rPr lang="en-US" cap="all" dirty="0"/>
              <a:t>The Role for Prevention </a:t>
            </a:r>
          </a:p>
        </p:txBody>
      </p:sp>
    </p:spTree>
    <p:extLst>
      <p:ext uri="{BB962C8B-B14F-4D97-AF65-F5344CB8AC3E}">
        <p14:creationId xmlns:p14="http://schemas.microsoft.com/office/powerpoint/2010/main" val="346985445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Workplace, Team, Business Meeting">
            <a:extLst>
              <a:ext uri="{FF2B5EF4-FFF2-40B4-BE49-F238E27FC236}">
                <a16:creationId xmlns:a16="http://schemas.microsoft.com/office/drawing/2014/main" id="{CD161EB6-0609-41AC-891B-36B6EB9BDD1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 b="8035"/>
          <a:stretch/>
        </p:blipFill>
        <p:spPr bwMode="auto">
          <a:xfrm>
            <a:off x="3662268" y="10"/>
            <a:ext cx="5481732" cy="3364982"/>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a:noFill/>
          <a:extLst>
            <a:ext uri="{909E8E84-426E-40DD-AFC4-6F175D3DCCD1}">
              <a14:hiddenFill xmlns:a14="http://schemas.microsoft.com/office/drawing/2010/main">
                <a:solidFill>
                  <a:srgbClr val="FFFFFF"/>
                </a:solidFill>
              </a14:hiddenFill>
            </a:ext>
          </a:extLst>
        </p:spPr>
      </p:pic>
      <p:pic>
        <p:nvPicPr>
          <p:cNvPr id="9220" name="Picture 4" descr="Entrepreneur, Startup, Start-Up, Man">
            <a:extLst>
              <a:ext uri="{FF2B5EF4-FFF2-40B4-BE49-F238E27FC236}">
                <a16:creationId xmlns:a16="http://schemas.microsoft.com/office/drawing/2014/main" id="{F9D2630B-3CD8-4D4B-B60D-60A452238D7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2" b="7340"/>
          <a:stretch/>
        </p:blipFill>
        <p:spPr bwMode="auto">
          <a:xfrm>
            <a:off x="3662268" y="3493008"/>
            <a:ext cx="5481732" cy="3364992"/>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AEDAD633-EE6D-4395-822C-2579F8F8B9C9}"/>
              </a:ext>
            </a:extLst>
          </p:cNvPr>
          <p:cNvSpPr>
            <a:spLocks noGrp="1"/>
          </p:cNvSpPr>
          <p:nvPr>
            <p:ph type="title"/>
          </p:nvPr>
        </p:nvSpPr>
        <p:spPr>
          <a:xfrm>
            <a:off x="628650" y="632341"/>
            <a:ext cx="7886700" cy="1325563"/>
          </a:xfrm>
        </p:spPr>
        <p:txBody>
          <a:bodyPr>
            <a:normAutofit/>
          </a:bodyPr>
          <a:lstStyle/>
          <a:p>
            <a:r>
              <a:rPr lang="en-US" sz="3200" cap="all" dirty="0">
                <a:solidFill>
                  <a:srgbClr val="23466B"/>
                </a:solidFill>
                <a:latin typeface="Arial" panose="020B0604020202020204" pitchFamily="34" charset="0"/>
                <a:cs typeface="Arial" panose="020B0604020202020204" pitchFamily="34" charset="0"/>
              </a:rPr>
              <a:t>Prevention </a:t>
            </a:r>
            <a:br>
              <a:rPr lang="en-US" sz="3200" cap="all" dirty="0">
                <a:solidFill>
                  <a:srgbClr val="23466B"/>
                </a:solidFill>
                <a:latin typeface="Arial" panose="020B0604020202020204" pitchFamily="34" charset="0"/>
                <a:cs typeface="Arial" panose="020B0604020202020204" pitchFamily="34" charset="0"/>
              </a:rPr>
            </a:br>
            <a:r>
              <a:rPr lang="en-US" sz="2400" i="1" cap="all" dirty="0">
                <a:solidFill>
                  <a:srgbClr val="00B0F0"/>
                </a:solidFill>
                <a:latin typeface="Arial" panose="020B0604020202020204" pitchFamily="34" charset="0"/>
                <a:cs typeface="Arial" panose="020B0604020202020204" pitchFamily="34" charset="0"/>
              </a:rPr>
              <a:t>Why it Matters</a:t>
            </a:r>
          </a:p>
        </p:txBody>
      </p:sp>
      <p:sp>
        <p:nvSpPr>
          <p:cNvPr id="3" name="Content Placeholder 2">
            <a:extLst>
              <a:ext uri="{FF2B5EF4-FFF2-40B4-BE49-F238E27FC236}">
                <a16:creationId xmlns:a16="http://schemas.microsoft.com/office/drawing/2014/main" id="{B9584994-1D58-487D-A11C-042B983EC905}"/>
              </a:ext>
            </a:extLst>
          </p:cNvPr>
          <p:cNvSpPr>
            <a:spLocks noGrp="1"/>
          </p:cNvSpPr>
          <p:nvPr>
            <p:ph sz="half" idx="4294967295"/>
          </p:nvPr>
        </p:nvSpPr>
        <p:spPr>
          <a:xfrm>
            <a:off x="628649" y="1897338"/>
            <a:ext cx="3814141" cy="4601935"/>
          </a:xfrm>
        </p:spPr>
        <p:txBody>
          <a:bodyPr vert="horz" lIns="91440" tIns="45720" rIns="91440" bIns="45720" rtlCol="0">
            <a:noAutofit/>
          </a:bodyPr>
          <a:lstStyle/>
          <a:p>
            <a:pPr marL="0" indent="0">
              <a:lnSpc>
                <a:spcPct val="94000"/>
              </a:lnSpc>
              <a:buNone/>
            </a:pPr>
            <a:r>
              <a:rPr lang="en-US" sz="2400" b="0" i="0" dirty="0">
                <a:solidFill>
                  <a:srgbClr val="23466B"/>
                </a:solidFill>
                <a:effectLst/>
              </a:rPr>
              <a:t>Prevention practitioners are in a unique position to reduce the stigma surrounding substance misuse and mental illness:</a:t>
            </a:r>
          </a:p>
          <a:p>
            <a:pPr>
              <a:lnSpc>
                <a:spcPct val="94000"/>
              </a:lnSpc>
            </a:pPr>
            <a:r>
              <a:rPr lang="en-US" sz="2400" b="1" i="0" dirty="0">
                <a:solidFill>
                  <a:srgbClr val="23466B"/>
                </a:solidFill>
                <a:effectLst/>
              </a:rPr>
              <a:t>Formally</a:t>
            </a:r>
            <a:r>
              <a:rPr lang="en-US" sz="2400" b="0" i="0" dirty="0">
                <a:solidFill>
                  <a:srgbClr val="23466B"/>
                </a:solidFill>
                <a:effectLst/>
              </a:rPr>
              <a:t> through messaging </a:t>
            </a:r>
          </a:p>
          <a:p>
            <a:pPr>
              <a:lnSpc>
                <a:spcPct val="94000"/>
              </a:lnSpc>
            </a:pPr>
            <a:r>
              <a:rPr lang="en-US" sz="2400" b="1" dirty="0">
                <a:solidFill>
                  <a:srgbClr val="23466B"/>
                </a:solidFill>
              </a:rPr>
              <a:t>I</a:t>
            </a:r>
            <a:r>
              <a:rPr lang="en-US" sz="2400" b="1" i="0" dirty="0">
                <a:solidFill>
                  <a:srgbClr val="23466B"/>
                </a:solidFill>
                <a:effectLst/>
              </a:rPr>
              <a:t>nformally</a:t>
            </a:r>
            <a:r>
              <a:rPr lang="en-US" sz="2400" b="0" i="0" dirty="0">
                <a:solidFill>
                  <a:srgbClr val="23466B"/>
                </a:solidFill>
                <a:effectLst/>
              </a:rPr>
              <a:t> in conversations with colleagues and stakeholders </a:t>
            </a:r>
          </a:p>
        </p:txBody>
      </p:sp>
      <p:pic>
        <p:nvPicPr>
          <p:cNvPr id="5" name="Graphic 4" descr="Classroom">
            <a:extLst>
              <a:ext uri="{FF2B5EF4-FFF2-40B4-BE49-F238E27FC236}">
                <a16:creationId xmlns:a16="http://schemas.microsoft.com/office/drawing/2014/main" id="{081A0D81-9541-4DF5-9735-60179D97325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231059" y="5660229"/>
            <a:ext cx="914400" cy="914400"/>
          </a:xfrm>
          <a:prstGeom prst="rect">
            <a:avLst/>
          </a:prstGeom>
        </p:spPr>
      </p:pic>
    </p:spTree>
    <p:extLst>
      <p:ext uri="{BB962C8B-B14F-4D97-AF65-F5344CB8AC3E}">
        <p14:creationId xmlns:p14="http://schemas.microsoft.com/office/powerpoint/2010/main" val="216532131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2CC65B-E8CC-45D7-80FA-CF7A8EB4FB3B}"/>
              </a:ext>
            </a:extLst>
          </p:cNvPr>
          <p:cNvSpPr>
            <a:spLocks noGrp="1"/>
          </p:cNvSpPr>
          <p:nvPr>
            <p:ph type="title"/>
          </p:nvPr>
        </p:nvSpPr>
        <p:spPr>
          <a:xfrm>
            <a:off x="697290" y="1060961"/>
            <a:ext cx="1610538" cy="1325563"/>
          </a:xfrm>
        </p:spPr>
        <p:txBody>
          <a:bodyPr>
            <a:normAutofit/>
          </a:bodyPr>
          <a:lstStyle/>
          <a:p>
            <a:r>
              <a:rPr lang="en-US" sz="5400" b="1" dirty="0">
                <a:latin typeface="Arial" panose="020B0604020202020204" pitchFamily="34" charset="0"/>
                <a:cs typeface="Arial" panose="020B0604020202020204" pitchFamily="34" charset="0"/>
              </a:rPr>
              <a:t>Poll</a:t>
            </a:r>
          </a:p>
        </p:txBody>
      </p:sp>
      <p:sp>
        <p:nvSpPr>
          <p:cNvPr id="3" name="TextBox 2">
            <a:extLst>
              <a:ext uri="{FF2B5EF4-FFF2-40B4-BE49-F238E27FC236}">
                <a16:creationId xmlns:a16="http://schemas.microsoft.com/office/drawing/2014/main" id="{71248933-973B-45F3-9CC2-1F856D069E5A}"/>
              </a:ext>
            </a:extLst>
          </p:cNvPr>
          <p:cNvSpPr txBox="1"/>
          <p:nvPr/>
        </p:nvSpPr>
        <p:spPr>
          <a:xfrm>
            <a:off x="2560320" y="1248255"/>
            <a:ext cx="6291072" cy="5262979"/>
          </a:xfrm>
          <a:prstGeom prst="rect">
            <a:avLst/>
          </a:prstGeom>
          <a:noFill/>
        </p:spPr>
        <p:txBody>
          <a:bodyPr wrap="square" rtlCol="0">
            <a:spAutoFit/>
          </a:bodyPr>
          <a:lstStyle/>
          <a:p>
            <a:r>
              <a:rPr lang="en-US" sz="2800" b="1" dirty="0"/>
              <a:t>When developing prevention messaging,                   I typically ask myself</a:t>
            </a:r>
          </a:p>
          <a:p>
            <a:r>
              <a:rPr lang="en-US" sz="2800" b="1" dirty="0"/>
              <a:t> </a:t>
            </a:r>
            <a:r>
              <a:rPr lang="en-US" sz="2400" b="1" i="1" dirty="0">
                <a:solidFill>
                  <a:srgbClr val="CC4927"/>
                </a:solidFill>
              </a:rPr>
              <a:t>Check all that apply</a:t>
            </a:r>
          </a:p>
          <a:p>
            <a:endParaRPr lang="en-US" b="1" dirty="0"/>
          </a:p>
          <a:p>
            <a:pPr marL="342900" indent="-342900">
              <a:buFont typeface="+mj-lt"/>
              <a:buAutoNum type="alphaUcPeriod"/>
            </a:pPr>
            <a:r>
              <a:rPr lang="en-US" sz="2000" dirty="0">
                <a:latin typeface="Arial" panose="020B0604020202020204" pitchFamily="34" charset="0"/>
                <a:cs typeface="Arial" panose="020B0604020202020204" pitchFamily="34" charset="0"/>
              </a:rPr>
              <a:t>Who is my intended audience, and how can I use language when communicating with this group</a:t>
            </a:r>
          </a:p>
          <a:p>
            <a:pPr marL="342900" indent="-342900">
              <a:buFont typeface="+mj-lt"/>
              <a:buAutoNum type="alphaUcPeriod"/>
            </a:pPr>
            <a:r>
              <a:rPr lang="en-US" sz="2000" dirty="0">
                <a:latin typeface="Arial" panose="020B0604020202020204" pitchFamily="34" charset="0"/>
                <a:cs typeface="Arial" panose="020B0604020202020204" pitchFamily="34" charset="0"/>
              </a:rPr>
              <a:t>Am I correcting negative attitudes held by colleagues, coworkers,  and potential allies.</a:t>
            </a:r>
          </a:p>
          <a:p>
            <a:pPr marL="342900" indent="-342900">
              <a:buFont typeface="+mj-lt"/>
              <a:buAutoNum type="alphaUcPeriod"/>
            </a:pPr>
            <a:r>
              <a:rPr lang="en-US" sz="2000" dirty="0">
                <a:latin typeface="Arial" panose="020B0604020202020204" pitchFamily="34" charset="0"/>
                <a:cs typeface="Arial" panose="020B0604020202020204" pitchFamily="34" charset="0"/>
              </a:rPr>
              <a:t>Am I leveraging all the potential opportunities I have in my prevention role  to dispel myths </a:t>
            </a:r>
            <a:r>
              <a:rPr lang="en-US" sz="2000">
                <a:latin typeface="Arial" panose="020B0604020202020204" pitchFamily="34" charset="0"/>
                <a:cs typeface="Arial" panose="020B0604020202020204" pitchFamily="34" charset="0"/>
              </a:rPr>
              <a:t>about addiction</a:t>
            </a:r>
            <a:endParaRPr lang="en-US" sz="2000" dirty="0">
              <a:latin typeface="Arial" panose="020B0604020202020204" pitchFamily="34" charset="0"/>
              <a:cs typeface="Arial" panose="020B0604020202020204" pitchFamily="34" charset="0"/>
            </a:endParaRPr>
          </a:p>
          <a:p>
            <a:pPr marL="342900" indent="-342900">
              <a:buFont typeface="+mj-lt"/>
              <a:buAutoNum type="alphaUcPeriod"/>
            </a:pPr>
            <a:r>
              <a:rPr lang="en-US" sz="2000" dirty="0">
                <a:latin typeface="Arial" panose="020B0604020202020204" pitchFamily="34" charset="0"/>
                <a:cs typeface="Arial" panose="020B0604020202020204" pitchFamily="34" charset="0"/>
              </a:rPr>
              <a:t>Am I maximizing connection, worth, inclusion and community membership</a:t>
            </a:r>
          </a:p>
          <a:p>
            <a:pPr marL="342900" indent="-342900">
              <a:buFont typeface="+mj-lt"/>
              <a:buAutoNum type="alphaUcPeriod"/>
            </a:pPr>
            <a:endParaRPr lang="en-US" b="1" dirty="0">
              <a:latin typeface="Arial" panose="020B0604020202020204" pitchFamily="34" charset="0"/>
              <a:cs typeface="Arial" panose="020B0604020202020204" pitchFamily="34" charset="0"/>
            </a:endParaRPr>
          </a:p>
          <a:p>
            <a:pPr marL="342900" indent="-342900">
              <a:buFont typeface="+mj-lt"/>
              <a:buAutoNum type="alphaUcPeriod"/>
            </a:pPr>
            <a:endParaRPr lang="en-US" b="1" dirty="0">
              <a:latin typeface="Arial" panose="020B0604020202020204" pitchFamily="34" charset="0"/>
              <a:cs typeface="Arial" panose="020B0604020202020204" pitchFamily="34" charset="0"/>
            </a:endParaRPr>
          </a:p>
          <a:p>
            <a:pPr marL="342900" indent="-342900">
              <a:buFont typeface="+mj-lt"/>
              <a:buAutoNum type="alphaUcPeriod"/>
            </a:pPr>
            <a:endParaRPr lang="en-US" dirty="0"/>
          </a:p>
        </p:txBody>
      </p:sp>
      <p:pic>
        <p:nvPicPr>
          <p:cNvPr id="4" name="Graphic 3" descr="Chat">
            <a:extLst>
              <a:ext uri="{FF2B5EF4-FFF2-40B4-BE49-F238E27FC236}">
                <a16:creationId xmlns:a16="http://schemas.microsoft.com/office/drawing/2014/main" id="{252F7423-2203-404B-A954-7859C8E1F50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27679" y="2554119"/>
            <a:ext cx="1749761" cy="1749761"/>
          </a:xfrm>
          <a:prstGeom prst="rect">
            <a:avLst/>
          </a:prstGeom>
        </p:spPr>
      </p:pic>
    </p:spTree>
    <p:extLst>
      <p:ext uri="{BB962C8B-B14F-4D97-AF65-F5344CB8AC3E}">
        <p14:creationId xmlns:p14="http://schemas.microsoft.com/office/powerpoint/2010/main" val="176154485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Listen, Informal Meeting, Chatting">
            <a:extLst>
              <a:ext uri="{FF2B5EF4-FFF2-40B4-BE49-F238E27FC236}">
                <a16:creationId xmlns:a16="http://schemas.microsoft.com/office/drawing/2014/main" id="{C4D7939E-AA3B-46CD-80EC-B5B8E8B72DE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080" r="-2" b="1955"/>
          <a:stretch/>
        </p:blipFill>
        <p:spPr bwMode="auto">
          <a:xfrm>
            <a:off x="3662268" y="10"/>
            <a:ext cx="5481732" cy="3364982"/>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a:noFill/>
          <a:extLst>
            <a:ext uri="{909E8E84-426E-40DD-AFC4-6F175D3DCCD1}">
              <a14:hiddenFill xmlns:a14="http://schemas.microsoft.com/office/drawing/2010/main">
                <a:solidFill>
                  <a:srgbClr val="FFFFFF"/>
                </a:solidFill>
              </a14:hiddenFill>
            </a:ext>
          </a:extLst>
        </p:spPr>
      </p:pic>
      <p:pic>
        <p:nvPicPr>
          <p:cNvPr id="10248" name="Picture 8" descr="Omron Training Services | Omron">
            <a:extLst>
              <a:ext uri="{FF2B5EF4-FFF2-40B4-BE49-F238E27FC236}">
                <a16:creationId xmlns:a16="http://schemas.microsoft.com/office/drawing/2014/main" id="{C7FA7787-907C-44F7-84F9-554C0210D1E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8387" r="7898" b="-1"/>
          <a:stretch/>
        </p:blipFill>
        <p:spPr bwMode="auto">
          <a:xfrm>
            <a:off x="3662268" y="3493008"/>
            <a:ext cx="5481732" cy="3364992"/>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D7758BF3-19A6-4404-9F8B-F360C5B98487}"/>
              </a:ext>
            </a:extLst>
          </p:cNvPr>
          <p:cNvSpPr>
            <a:spLocks noGrp="1"/>
          </p:cNvSpPr>
          <p:nvPr>
            <p:ph type="title"/>
          </p:nvPr>
        </p:nvSpPr>
        <p:spPr>
          <a:xfrm>
            <a:off x="628650" y="365125"/>
            <a:ext cx="3143250" cy="1325563"/>
          </a:xfrm>
        </p:spPr>
        <p:txBody>
          <a:bodyPr vert="horz" lIns="91440" tIns="45720" rIns="91440" bIns="45720" rtlCol="0" anchor="ctr">
            <a:normAutofit/>
          </a:bodyPr>
          <a:lstStyle/>
          <a:p>
            <a:r>
              <a:rPr lang="en-US" sz="3200" i="1" kern="1200" cap="all" dirty="0">
                <a:solidFill>
                  <a:srgbClr val="23466B"/>
                </a:solidFill>
                <a:latin typeface="Arial" panose="020B0604020202020204" pitchFamily="34" charset="0"/>
                <a:cs typeface="Arial" panose="020B0604020202020204" pitchFamily="34" charset="0"/>
              </a:rPr>
              <a:t>Why It Matters</a:t>
            </a:r>
          </a:p>
        </p:txBody>
      </p:sp>
      <p:sp>
        <p:nvSpPr>
          <p:cNvPr id="3" name="Content Placeholder 2">
            <a:extLst>
              <a:ext uri="{FF2B5EF4-FFF2-40B4-BE49-F238E27FC236}">
                <a16:creationId xmlns:a16="http://schemas.microsoft.com/office/drawing/2014/main" id="{6664234C-E06C-4B15-9C55-D0801284CBD9}"/>
              </a:ext>
            </a:extLst>
          </p:cNvPr>
          <p:cNvSpPr>
            <a:spLocks noGrp="1"/>
          </p:cNvSpPr>
          <p:nvPr>
            <p:ph sz="half" idx="4294967295"/>
          </p:nvPr>
        </p:nvSpPr>
        <p:spPr>
          <a:xfrm>
            <a:off x="469900" y="1774825"/>
            <a:ext cx="3670300" cy="3665538"/>
          </a:xfrm>
        </p:spPr>
        <p:txBody>
          <a:bodyPr vert="horz" lIns="91440" tIns="45720" rIns="91440" bIns="45720" rtlCol="0">
            <a:normAutofit lnSpcReduction="10000"/>
          </a:bodyPr>
          <a:lstStyle/>
          <a:p>
            <a:pPr>
              <a:lnSpc>
                <a:spcPct val="94000"/>
              </a:lnSpc>
            </a:pPr>
            <a:r>
              <a:rPr lang="en-US" sz="2400" b="0" i="0" dirty="0">
                <a:solidFill>
                  <a:srgbClr val="23466B"/>
                </a:solidFill>
                <a:effectLst/>
              </a:rPr>
              <a:t>Prevention practitioners often work across the continuum of care.</a:t>
            </a:r>
          </a:p>
          <a:p>
            <a:pPr>
              <a:lnSpc>
                <a:spcPct val="94000"/>
              </a:lnSpc>
            </a:pPr>
            <a:r>
              <a:rPr lang="en-US" sz="2400" dirty="0">
                <a:solidFill>
                  <a:srgbClr val="23466B"/>
                </a:solidFill>
              </a:rPr>
              <a:t>They </a:t>
            </a:r>
            <a:r>
              <a:rPr lang="en-US" sz="2400" b="0" i="0" dirty="0">
                <a:solidFill>
                  <a:srgbClr val="23466B"/>
                </a:solidFill>
                <a:effectLst/>
              </a:rPr>
              <a:t>have opportunities to influence professionals in various types of settings including </a:t>
            </a:r>
            <a:r>
              <a:rPr lang="en-US" sz="2400" b="1" i="0" dirty="0">
                <a:solidFill>
                  <a:srgbClr val="23466B"/>
                </a:solidFill>
                <a:effectLst/>
              </a:rPr>
              <a:t>mental health</a:t>
            </a:r>
            <a:r>
              <a:rPr lang="en-US" sz="2400" b="0" i="0" dirty="0">
                <a:solidFill>
                  <a:srgbClr val="23466B"/>
                </a:solidFill>
                <a:effectLst/>
              </a:rPr>
              <a:t>, </a:t>
            </a:r>
            <a:r>
              <a:rPr lang="en-US" sz="2400" b="1" i="0" dirty="0">
                <a:solidFill>
                  <a:srgbClr val="23466B"/>
                </a:solidFill>
                <a:effectLst/>
              </a:rPr>
              <a:t>human services</a:t>
            </a:r>
            <a:r>
              <a:rPr lang="en-US" sz="2400" b="0" i="0" dirty="0">
                <a:solidFill>
                  <a:srgbClr val="23466B"/>
                </a:solidFill>
                <a:effectLst/>
              </a:rPr>
              <a:t>, and </a:t>
            </a:r>
            <a:r>
              <a:rPr lang="en-US" sz="2400" b="1" i="0" dirty="0">
                <a:solidFill>
                  <a:srgbClr val="23466B"/>
                </a:solidFill>
                <a:effectLst/>
              </a:rPr>
              <a:t>public health</a:t>
            </a:r>
            <a:r>
              <a:rPr lang="en-US" sz="2400" b="0" i="0" dirty="0">
                <a:solidFill>
                  <a:srgbClr val="23466B"/>
                </a:solidFill>
                <a:effectLst/>
              </a:rPr>
              <a:t>. </a:t>
            </a:r>
            <a:endParaRPr lang="en-US" sz="2400" dirty="0">
              <a:solidFill>
                <a:srgbClr val="23466B"/>
              </a:solidFill>
            </a:endParaRPr>
          </a:p>
        </p:txBody>
      </p:sp>
      <p:pic>
        <p:nvPicPr>
          <p:cNvPr id="4" name="Graphic 3" descr="Classroom">
            <a:extLst>
              <a:ext uri="{FF2B5EF4-FFF2-40B4-BE49-F238E27FC236}">
                <a16:creationId xmlns:a16="http://schemas.microsoft.com/office/drawing/2014/main" id="{85A70140-06CE-4783-9499-E032A1983CC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541955" y="5840497"/>
            <a:ext cx="914400" cy="914400"/>
          </a:xfrm>
          <a:prstGeom prst="rect">
            <a:avLst/>
          </a:prstGeom>
        </p:spPr>
      </p:pic>
    </p:spTree>
    <p:extLst>
      <p:ext uri="{BB962C8B-B14F-4D97-AF65-F5344CB8AC3E}">
        <p14:creationId xmlns:p14="http://schemas.microsoft.com/office/powerpoint/2010/main" val="126983119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A Serious Guy In Windbreaker Stands And Looks Away With A Piercing Gaze.  Stock Image - Image of caucasian, feeling: 105348113">
            <a:extLst>
              <a:ext uri="{FF2B5EF4-FFF2-40B4-BE49-F238E27FC236}">
                <a16:creationId xmlns:a16="http://schemas.microsoft.com/office/drawing/2014/main" id="{F25EDC00-8A65-4394-9224-8662D999816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8669" r="-2" b="45291"/>
          <a:stretch/>
        </p:blipFill>
        <p:spPr bwMode="auto">
          <a:xfrm>
            <a:off x="3662268" y="10"/>
            <a:ext cx="5481732" cy="3364982"/>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a:noFill/>
          <a:extLst>
            <a:ext uri="{909E8E84-426E-40DD-AFC4-6F175D3DCCD1}">
              <a14:hiddenFill xmlns:a14="http://schemas.microsoft.com/office/drawing/2010/main">
                <a:solidFill>
                  <a:srgbClr val="FFFFFF"/>
                </a:solidFill>
              </a14:hiddenFill>
            </a:ext>
          </a:extLst>
        </p:spPr>
      </p:pic>
      <p:pic>
        <p:nvPicPr>
          <p:cNvPr id="5" name="Picture 4" descr="Cheers, Drinking Session, Liquor, Glass">
            <a:extLst>
              <a:ext uri="{FF2B5EF4-FFF2-40B4-BE49-F238E27FC236}">
                <a16:creationId xmlns:a16="http://schemas.microsoft.com/office/drawing/2014/main" id="{CCE334BC-4175-4895-AD89-1E643789D9D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2" b="8034"/>
          <a:stretch/>
        </p:blipFill>
        <p:spPr bwMode="auto">
          <a:xfrm>
            <a:off x="3662268" y="3493008"/>
            <a:ext cx="5481732" cy="3364992"/>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504A88F1-0B0E-4233-998D-0AEEFE9FD812}"/>
              </a:ext>
            </a:extLst>
          </p:cNvPr>
          <p:cNvSpPr>
            <a:spLocks noGrp="1"/>
          </p:cNvSpPr>
          <p:nvPr>
            <p:ph type="title"/>
          </p:nvPr>
        </p:nvSpPr>
        <p:spPr/>
        <p:txBody>
          <a:bodyPr vert="horz" lIns="91440" tIns="45720" rIns="91440" bIns="45720" rtlCol="0" anchor="ctr">
            <a:normAutofit/>
          </a:bodyPr>
          <a:lstStyle/>
          <a:p>
            <a:r>
              <a:rPr lang="en-US" sz="3200" kern="1200" cap="all" dirty="0">
                <a:solidFill>
                  <a:srgbClr val="23466B"/>
                </a:solidFill>
                <a:latin typeface="Arial" panose="020B0604020202020204" pitchFamily="34" charset="0"/>
                <a:cs typeface="Arial" panose="020B0604020202020204" pitchFamily="34" charset="0"/>
              </a:rPr>
              <a:t>Prevention </a:t>
            </a:r>
            <a:br>
              <a:rPr lang="en-US" sz="3200" kern="1200" cap="all" dirty="0">
                <a:solidFill>
                  <a:srgbClr val="23466B"/>
                </a:solidFill>
                <a:latin typeface="Arial" panose="020B0604020202020204" pitchFamily="34" charset="0"/>
                <a:cs typeface="Arial" panose="020B0604020202020204" pitchFamily="34" charset="0"/>
              </a:rPr>
            </a:br>
            <a:r>
              <a:rPr lang="en-US" sz="2400" i="1" kern="1200" cap="all" dirty="0">
                <a:solidFill>
                  <a:srgbClr val="00B0F0"/>
                </a:solidFill>
                <a:latin typeface="Arial" panose="020B0604020202020204" pitchFamily="34" charset="0"/>
                <a:cs typeface="Arial" panose="020B0604020202020204" pitchFamily="34" charset="0"/>
              </a:rPr>
              <a:t>What’s the Impact </a:t>
            </a:r>
          </a:p>
        </p:txBody>
      </p:sp>
      <p:sp>
        <p:nvSpPr>
          <p:cNvPr id="3" name="Content Placeholder 2">
            <a:extLst>
              <a:ext uri="{FF2B5EF4-FFF2-40B4-BE49-F238E27FC236}">
                <a16:creationId xmlns:a16="http://schemas.microsoft.com/office/drawing/2014/main" id="{D909D024-8350-4307-85D7-290A405C4989}"/>
              </a:ext>
            </a:extLst>
          </p:cNvPr>
          <p:cNvSpPr>
            <a:spLocks noGrp="1"/>
          </p:cNvSpPr>
          <p:nvPr>
            <p:ph sz="half" idx="4294967295"/>
          </p:nvPr>
        </p:nvSpPr>
        <p:spPr>
          <a:xfrm>
            <a:off x="330200" y="1812925"/>
            <a:ext cx="3835400" cy="4208463"/>
          </a:xfrm>
        </p:spPr>
        <p:txBody>
          <a:bodyPr vert="horz" lIns="91440" tIns="45720" rIns="91440" bIns="45720" rtlCol="0">
            <a:normAutofit/>
          </a:bodyPr>
          <a:lstStyle/>
          <a:p>
            <a:pPr marL="225425" indent="-225425">
              <a:lnSpc>
                <a:spcPct val="104000"/>
              </a:lnSpc>
              <a:tabLst>
                <a:tab pos="168275" algn="l"/>
              </a:tabLst>
            </a:pPr>
            <a:r>
              <a:rPr lang="en-US" sz="2400" b="0" i="0" dirty="0">
                <a:solidFill>
                  <a:srgbClr val="23466B"/>
                </a:solidFill>
                <a:effectLst/>
              </a:rPr>
              <a:t>Stigma can affect the disclosure of traumatic experiences.</a:t>
            </a:r>
          </a:p>
          <a:p>
            <a:pPr marL="225425" indent="-225425">
              <a:lnSpc>
                <a:spcPct val="104000"/>
              </a:lnSpc>
              <a:tabLst>
                <a:tab pos="168275" algn="l"/>
              </a:tabLst>
            </a:pPr>
            <a:r>
              <a:rPr lang="en-US" sz="2400" b="0" i="0" dirty="0">
                <a:solidFill>
                  <a:srgbClr val="23466B"/>
                </a:solidFill>
                <a:effectLst/>
              </a:rPr>
              <a:t>Fear of stigma may cause a person to suppress thoughts and feelings about trauma, leading to an increase in </a:t>
            </a:r>
            <a:r>
              <a:rPr lang="en-US" sz="2400" b="1" i="0" dirty="0">
                <a:solidFill>
                  <a:srgbClr val="23466B"/>
                </a:solidFill>
                <a:effectLst/>
              </a:rPr>
              <a:t>unhealthy coping skills</a:t>
            </a:r>
            <a:r>
              <a:rPr lang="en-US" sz="2400" b="0" i="0" dirty="0">
                <a:effectLst/>
              </a:rPr>
              <a:t>.  </a:t>
            </a:r>
            <a:r>
              <a:rPr lang="en-US" sz="2600" b="0" i="0" dirty="0">
                <a:effectLst/>
              </a:rPr>
              <a:t>  </a:t>
            </a:r>
          </a:p>
          <a:p>
            <a:pPr marL="0" indent="0">
              <a:buNone/>
            </a:pPr>
            <a:endParaRPr lang="en-US" sz="2400" dirty="0"/>
          </a:p>
        </p:txBody>
      </p:sp>
      <p:pic>
        <p:nvPicPr>
          <p:cNvPr id="7" name="Graphic 6" descr="Classroom">
            <a:extLst>
              <a:ext uri="{FF2B5EF4-FFF2-40B4-BE49-F238E27FC236}">
                <a16:creationId xmlns:a16="http://schemas.microsoft.com/office/drawing/2014/main" id="{8A9BC4B1-22C0-41E2-A5F0-1D612DE8AC5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189068" y="5685541"/>
            <a:ext cx="914400" cy="914400"/>
          </a:xfrm>
          <a:prstGeom prst="rect">
            <a:avLst/>
          </a:prstGeom>
        </p:spPr>
      </p:pic>
    </p:spTree>
    <p:extLst>
      <p:ext uri="{BB962C8B-B14F-4D97-AF65-F5344CB8AC3E}">
        <p14:creationId xmlns:p14="http://schemas.microsoft.com/office/powerpoint/2010/main" val="17666509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EA47A0-8B06-401A-843F-3F05E4DEF4D4}"/>
              </a:ext>
            </a:extLst>
          </p:cNvPr>
          <p:cNvSpPr>
            <a:spLocks noGrp="1"/>
          </p:cNvSpPr>
          <p:nvPr>
            <p:ph type="title"/>
          </p:nvPr>
        </p:nvSpPr>
        <p:spPr>
          <a:xfrm>
            <a:off x="628650" y="365125"/>
            <a:ext cx="7886700" cy="622427"/>
          </a:xfrm>
        </p:spPr>
        <p:txBody>
          <a:bodyPr/>
          <a:lstStyle/>
          <a:p>
            <a:r>
              <a:rPr lang="en-US" dirty="0"/>
              <a:t>Agenda</a:t>
            </a:r>
          </a:p>
        </p:txBody>
      </p:sp>
      <p:sp>
        <p:nvSpPr>
          <p:cNvPr id="3" name="Content Placeholder 2">
            <a:extLst>
              <a:ext uri="{FF2B5EF4-FFF2-40B4-BE49-F238E27FC236}">
                <a16:creationId xmlns:a16="http://schemas.microsoft.com/office/drawing/2014/main" id="{1273B7BF-B67E-4E22-A065-B21516855B62}"/>
              </a:ext>
            </a:extLst>
          </p:cNvPr>
          <p:cNvSpPr>
            <a:spLocks noGrp="1"/>
          </p:cNvSpPr>
          <p:nvPr>
            <p:ph sz="half" idx="2"/>
          </p:nvPr>
        </p:nvSpPr>
        <p:spPr>
          <a:xfrm>
            <a:off x="628650" y="1387348"/>
            <a:ext cx="7886700" cy="4904359"/>
          </a:xfrm>
        </p:spPr>
        <p:txBody>
          <a:bodyPr/>
          <a:lstStyle/>
          <a:p>
            <a:pPr marL="514350" indent="-514350">
              <a:buFont typeface="+mj-lt"/>
              <a:buAutoNum type="arabicPeriod"/>
            </a:pPr>
            <a:r>
              <a:rPr lang="en-US" dirty="0"/>
              <a:t>Presentation: Preventing &amp; Reducing Stigma</a:t>
            </a:r>
          </a:p>
          <a:p>
            <a:pPr marL="571500" lvl="1" indent="0">
              <a:buNone/>
            </a:pPr>
            <a:r>
              <a:rPr lang="en-US" dirty="0">
                <a:solidFill>
                  <a:srgbClr val="929B3E"/>
                </a:solidFill>
              </a:rPr>
              <a:t>Breakout 1</a:t>
            </a:r>
          </a:p>
          <a:p>
            <a:pPr marL="571500" lvl="1" indent="0">
              <a:buNone/>
            </a:pPr>
            <a:r>
              <a:rPr lang="en-US" dirty="0">
                <a:solidFill>
                  <a:srgbClr val="929B3E"/>
                </a:solidFill>
              </a:rPr>
              <a:t>Report Out and Debrief</a:t>
            </a:r>
          </a:p>
          <a:p>
            <a:pPr marL="514350" indent="-514350">
              <a:buFont typeface="+mj-lt"/>
              <a:buAutoNum type="arabicPeriod"/>
            </a:pPr>
            <a:r>
              <a:rPr lang="en-US" dirty="0"/>
              <a:t>Presentation: Roles For Prevention &amp; Working Across Sectors</a:t>
            </a:r>
          </a:p>
          <a:p>
            <a:pPr marL="571500" lvl="1" indent="0">
              <a:buNone/>
            </a:pPr>
            <a:r>
              <a:rPr lang="en-US" dirty="0">
                <a:solidFill>
                  <a:srgbClr val="CC4927"/>
                </a:solidFill>
              </a:rPr>
              <a:t>Breakout 2</a:t>
            </a:r>
          </a:p>
          <a:p>
            <a:pPr marL="571500" lvl="1" indent="0">
              <a:buNone/>
            </a:pPr>
            <a:r>
              <a:rPr lang="en-US" dirty="0">
                <a:solidFill>
                  <a:srgbClr val="CC4927"/>
                </a:solidFill>
              </a:rPr>
              <a:t>Report Out and Debrief</a:t>
            </a:r>
          </a:p>
          <a:p>
            <a:pPr marL="514350" indent="-514350">
              <a:buFont typeface="+mj-lt"/>
              <a:buAutoNum type="arabicPeriod"/>
            </a:pPr>
            <a:r>
              <a:rPr lang="en-US" dirty="0"/>
              <a:t>Presentation on Creating a Plan</a:t>
            </a:r>
          </a:p>
          <a:p>
            <a:pPr marL="514350" indent="-514350">
              <a:buFont typeface="+mj-lt"/>
              <a:buAutoNum type="arabicPeriod"/>
            </a:pPr>
            <a:r>
              <a:rPr lang="en-US" dirty="0"/>
              <a:t>Virtual Tour of Great Lakes PTTC Site</a:t>
            </a:r>
          </a:p>
          <a:p>
            <a:pPr marL="514350" indent="-514350">
              <a:buFont typeface="+mj-lt"/>
              <a:buAutoNum type="arabicPeriod"/>
            </a:pPr>
            <a:r>
              <a:rPr lang="en-US" dirty="0"/>
              <a:t>Questions</a:t>
            </a:r>
          </a:p>
        </p:txBody>
      </p:sp>
      <p:pic>
        <p:nvPicPr>
          <p:cNvPr id="5" name="Graphic 4" descr="Hike with solid fill">
            <a:extLst>
              <a:ext uri="{FF2B5EF4-FFF2-40B4-BE49-F238E27FC236}">
                <a16:creationId xmlns:a16="http://schemas.microsoft.com/office/drawing/2014/main" id="{90DDD651-84AB-498C-B231-02312D00DB6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790688" y="5377307"/>
            <a:ext cx="914400" cy="914400"/>
          </a:xfrm>
          <a:prstGeom prst="rect">
            <a:avLst/>
          </a:prstGeom>
        </p:spPr>
      </p:pic>
    </p:spTree>
    <p:extLst>
      <p:ext uri="{BB962C8B-B14F-4D97-AF65-F5344CB8AC3E}">
        <p14:creationId xmlns:p14="http://schemas.microsoft.com/office/powerpoint/2010/main" val="332766881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Friends, Male, Men, Outside, Winter">
            <a:extLst>
              <a:ext uri="{FF2B5EF4-FFF2-40B4-BE49-F238E27FC236}">
                <a16:creationId xmlns:a16="http://schemas.microsoft.com/office/drawing/2014/main" id="{C4E0DF3F-2ABE-4DD6-88E6-FA56A158692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 b="8035"/>
          <a:stretch/>
        </p:blipFill>
        <p:spPr bwMode="auto">
          <a:xfrm>
            <a:off x="3662268" y="10"/>
            <a:ext cx="5481732" cy="3364982"/>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a:noFill/>
          <a:extLst>
            <a:ext uri="{909E8E84-426E-40DD-AFC4-6F175D3DCCD1}">
              <a14:hiddenFill xmlns:a14="http://schemas.microsoft.com/office/drawing/2010/main">
                <a:solidFill>
                  <a:srgbClr val="FFFFFF"/>
                </a:solidFill>
              </a14:hiddenFill>
            </a:ext>
          </a:extLst>
        </p:spPr>
      </p:pic>
      <p:pic>
        <p:nvPicPr>
          <p:cNvPr id="13316" name="Picture 4" descr="Lake, Characters, At The Court Of, Male">
            <a:extLst>
              <a:ext uri="{FF2B5EF4-FFF2-40B4-BE49-F238E27FC236}">
                <a16:creationId xmlns:a16="http://schemas.microsoft.com/office/drawing/2014/main" id="{9DCA88BD-3564-42FD-86A1-039320A5967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2" b="8034"/>
          <a:stretch/>
        </p:blipFill>
        <p:spPr bwMode="auto">
          <a:xfrm>
            <a:off x="3662268" y="3493008"/>
            <a:ext cx="5481732" cy="3364992"/>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446320C0-8285-4AB8-B167-84DF9612D245}"/>
              </a:ext>
            </a:extLst>
          </p:cNvPr>
          <p:cNvSpPr>
            <a:spLocks noGrp="1"/>
          </p:cNvSpPr>
          <p:nvPr>
            <p:ph type="title"/>
          </p:nvPr>
        </p:nvSpPr>
        <p:spPr>
          <a:xfrm>
            <a:off x="628650" y="365125"/>
            <a:ext cx="3600450" cy="1325563"/>
          </a:xfrm>
        </p:spPr>
        <p:txBody>
          <a:bodyPr vert="horz" lIns="91440" tIns="45720" rIns="91440" bIns="45720" rtlCol="0" anchor="ctr">
            <a:normAutofit/>
          </a:bodyPr>
          <a:lstStyle/>
          <a:p>
            <a:r>
              <a:rPr lang="en-US" sz="3200" i="1" kern="1200" cap="all" dirty="0">
                <a:solidFill>
                  <a:srgbClr val="00467F"/>
                </a:solidFill>
                <a:latin typeface="Arial" panose="020B0604020202020204" pitchFamily="34" charset="0"/>
                <a:cs typeface="Arial" panose="020B0604020202020204" pitchFamily="34" charset="0"/>
              </a:rPr>
              <a:t>What’s the Impact</a:t>
            </a:r>
          </a:p>
        </p:txBody>
      </p:sp>
      <p:sp>
        <p:nvSpPr>
          <p:cNvPr id="3" name="Content Placeholder 2">
            <a:extLst>
              <a:ext uri="{FF2B5EF4-FFF2-40B4-BE49-F238E27FC236}">
                <a16:creationId xmlns:a16="http://schemas.microsoft.com/office/drawing/2014/main" id="{A7F91835-31BB-4964-BCE4-B1E5D316B02F}"/>
              </a:ext>
            </a:extLst>
          </p:cNvPr>
          <p:cNvSpPr>
            <a:spLocks noGrp="1"/>
          </p:cNvSpPr>
          <p:nvPr>
            <p:ph sz="half" idx="4294967295"/>
          </p:nvPr>
        </p:nvSpPr>
        <p:spPr>
          <a:xfrm>
            <a:off x="508000" y="1819275"/>
            <a:ext cx="3962400" cy="3663950"/>
          </a:xfrm>
        </p:spPr>
        <p:txBody>
          <a:bodyPr vert="horz" lIns="91440" tIns="45720" rIns="91440" bIns="45720" rtlCol="0">
            <a:noAutofit/>
          </a:bodyPr>
          <a:lstStyle/>
          <a:p>
            <a:pPr>
              <a:lnSpc>
                <a:spcPct val="94000"/>
              </a:lnSpc>
            </a:pPr>
            <a:r>
              <a:rPr lang="en-US" sz="2400" b="0" i="0" dirty="0">
                <a:solidFill>
                  <a:srgbClr val="23466B"/>
                </a:solidFill>
                <a:effectLst/>
              </a:rPr>
              <a:t>Stigma affects a person’s sense of </a:t>
            </a:r>
            <a:r>
              <a:rPr lang="en-US" sz="2400" b="1" i="0" dirty="0">
                <a:solidFill>
                  <a:srgbClr val="23466B"/>
                </a:solidFill>
                <a:effectLst/>
              </a:rPr>
              <a:t>belonging</a:t>
            </a:r>
            <a:r>
              <a:rPr lang="en-US" sz="2400" b="0" i="0" dirty="0">
                <a:solidFill>
                  <a:srgbClr val="23466B"/>
                </a:solidFill>
                <a:effectLst/>
              </a:rPr>
              <a:t> to a community or group</a:t>
            </a:r>
          </a:p>
          <a:p>
            <a:pPr>
              <a:lnSpc>
                <a:spcPct val="94000"/>
              </a:lnSpc>
            </a:pPr>
            <a:r>
              <a:rPr lang="en-US" sz="2400" b="0" i="0" dirty="0">
                <a:solidFill>
                  <a:srgbClr val="23466B"/>
                </a:solidFill>
                <a:effectLst/>
              </a:rPr>
              <a:t>Stigma also has a negative impact on </a:t>
            </a:r>
            <a:r>
              <a:rPr lang="en-US" sz="2400" b="1" i="0" dirty="0">
                <a:solidFill>
                  <a:srgbClr val="23466B"/>
                </a:solidFill>
                <a:effectLst/>
              </a:rPr>
              <a:t>access to care</a:t>
            </a:r>
            <a:r>
              <a:rPr lang="en-US" sz="2400" b="0" i="0" dirty="0">
                <a:solidFill>
                  <a:srgbClr val="23466B"/>
                </a:solidFill>
                <a:effectLst/>
              </a:rPr>
              <a:t>, especially for underserved populations </a:t>
            </a:r>
            <a:endParaRPr lang="en-US" sz="2400" dirty="0">
              <a:solidFill>
                <a:srgbClr val="23466B"/>
              </a:solidFill>
            </a:endParaRPr>
          </a:p>
        </p:txBody>
      </p:sp>
      <p:pic>
        <p:nvPicPr>
          <p:cNvPr id="4" name="Graphic 3" descr="Classroom">
            <a:extLst>
              <a:ext uri="{FF2B5EF4-FFF2-40B4-BE49-F238E27FC236}">
                <a16:creationId xmlns:a16="http://schemas.microsoft.com/office/drawing/2014/main" id="{47399C46-0AB9-4090-995B-C64155C48DF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541955" y="5840497"/>
            <a:ext cx="914400" cy="914400"/>
          </a:xfrm>
          <a:prstGeom prst="rect">
            <a:avLst/>
          </a:prstGeom>
        </p:spPr>
      </p:pic>
    </p:spTree>
    <p:extLst>
      <p:ext uri="{BB962C8B-B14F-4D97-AF65-F5344CB8AC3E}">
        <p14:creationId xmlns:p14="http://schemas.microsoft.com/office/powerpoint/2010/main" val="362060405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People Discussion, Meeting, Discussion">
            <a:extLst>
              <a:ext uri="{FF2B5EF4-FFF2-40B4-BE49-F238E27FC236}">
                <a16:creationId xmlns:a16="http://schemas.microsoft.com/office/drawing/2014/main" id="{0C4DCD50-D452-4ED4-B8D0-06B564FC8D5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 b="8035"/>
          <a:stretch/>
        </p:blipFill>
        <p:spPr bwMode="auto">
          <a:xfrm>
            <a:off x="3662268" y="10"/>
            <a:ext cx="5481732" cy="3364982"/>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a:noFill/>
          <a:extLst>
            <a:ext uri="{909E8E84-426E-40DD-AFC4-6F175D3DCCD1}">
              <a14:hiddenFill xmlns:a14="http://schemas.microsoft.com/office/drawing/2010/main">
                <a:solidFill>
                  <a:srgbClr val="FFFFFF"/>
                </a:solidFill>
              </a14:hiddenFill>
            </a:ext>
          </a:extLst>
        </p:spPr>
      </p:pic>
      <p:pic>
        <p:nvPicPr>
          <p:cNvPr id="5" name="Picture 4" descr="Words Matter – Sprout Marketing">
            <a:extLst>
              <a:ext uri="{FF2B5EF4-FFF2-40B4-BE49-F238E27FC236}">
                <a16:creationId xmlns:a16="http://schemas.microsoft.com/office/drawing/2014/main" id="{46D85E1A-E5A9-45B3-86B2-853A065255A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2557" r="-2" b="5593"/>
          <a:stretch/>
        </p:blipFill>
        <p:spPr bwMode="auto">
          <a:xfrm>
            <a:off x="3662268" y="3493008"/>
            <a:ext cx="5481732" cy="3364992"/>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2D1EE7A9-DA1E-4125-B42E-9E4042374DA4}"/>
              </a:ext>
            </a:extLst>
          </p:cNvPr>
          <p:cNvSpPr>
            <a:spLocks noGrp="1"/>
          </p:cNvSpPr>
          <p:nvPr>
            <p:ph type="title"/>
          </p:nvPr>
        </p:nvSpPr>
        <p:spPr/>
        <p:txBody>
          <a:bodyPr vert="horz" lIns="91440" tIns="45720" rIns="91440" bIns="45720" rtlCol="0" anchor="ctr">
            <a:normAutofit/>
          </a:bodyPr>
          <a:lstStyle/>
          <a:p>
            <a:r>
              <a:rPr lang="en-US" sz="3200" kern="1200" cap="all" dirty="0">
                <a:solidFill>
                  <a:srgbClr val="23466B"/>
                </a:solidFill>
                <a:latin typeface="Arial" panose="020B0604020202020204" pitchFamily="34" charset="0"/>
                <a:cs typeface="Arial" panose="020B0604020202020204" pitchFamily="34" charset="0"/>
              </a:rPr>
              <a:t>Prevention </a:t>
            </a:r>
            <a:br>
              <a:rPr lang="en-US" sz="3200" kern="1200" cap="all" dirty="0">
                <a:solidFill>
                  <a:srgbClr val="23466B"/>
                </a:solidFill>
                <a:latin typeface="Arial" panose="020B0604020202020204" pitchFamily="34" charset="0"/>
                <a:cs typeface="Arial" panose="020B0604020202020204" pitchFamily="34" charset="0"/>
              </a:rPr>
            </a:br>
            <a:r>
              <a:rPr lang="en-US" sz="2400" i="1" kern="1200" cap="all" dirty="0">
                <a:solidFill>
                  <a:srgbClr val="00B0F0"/>
                </a:solidFill>
                <a:latin typeface="Arial" panose="020B0604020202020204" pitchFamily="34" charset="0"/>
                <a:cs typeface="Arial" panose="020B0604020202020204" pitchFamily="34" charset="0"/>
              </a:rPr>
              <a:t>What Can Be Done</a:t>
            </a:r>
          </a:p>
        </p:txBody>
      </p:sp>
      <p:sp>
        <p:nvSpPr>
          <p:cNvPr id="3" name="Content Placeholder 2">
            <a:extLst>
              <a:ext uri="{FF2B5EF4-FFF2-40B4-BE49-F238E27FC236}">
                <a16:creationId xmlns:a16="http://schemas.microsoft.com/office/drawing/2014/main" id="{488DC62C-12EA-4893-9A00-B784549007A2}"/>
              </a:ext>
            </a:extLst>
          </p:cNvPr>
          <p:cNvSpPr>
            <a:spLocks noGrp="1"/>
          </p:cNvSpPr>
          <p:nvPr>
            <p:ph sz="half" idx="4294967295"/>
          </p:nvPr>
        </p:nvSpPr>
        <p:spPr>
          <a:xfrm>
            <a:off x="419100" y="1933575"/>
            <a:ext cx="3949700" cy="3665538"/>
          </a:xfrm>
        </p:spPr>
        <p:txBody>
          <a:bodyPr vert="horz" lIns="91440" tIns="45720" rIns="91440" bIns="45720" rtlCol="0">
            <a:normAutofit/>
          </a:bodyPr>
          <a:lstStyle/>
          <a:p>
            <a:pPr>
              <a:lnSpc>
                <a:spcPct val="94000"/>
              </a:lnSpc>
            </a:pPr>
            <a:r>
              <a:rPr lang="en-US" sz="2400" b="1" dirty="0">
                <a:solidFill>
                  <a:srgbClr val="23466B"/>
                </a:solidFill>
              </a:rPr>
              <a:t>Employ pro-health messaging</a:t>
            </a:r>
            <a:r>
              <a:rPr lang="en-US" sz="2400" dirty="0">
                <a:solidFill>
                  <a:srgbClr val="23466B"/>
                </a:solidFill>
              </a:rPr>
              <a:t> and use </a:t>
            </a:r>
            <a:r>
              <a:rPr lang="en-US" sz="2400" b="1" dirty="0">
                <a:solidFill>
                  <a:srgbClr val="23466B"/>
                </a:solidFill>
              </a:rPr>
              <a:t>person-first</a:t>
            </a:r>
            <a:r>
              <a:rPr lang="en-US" sz="2400" dirty="0">
                <a:solidFill>
                  <a:srgbClr val="23466B"/>
                </a:solidFill>
              </a:rPr>
              <a:t> language</a:t>
            </a:r>
          </a:p>
          <a:p>
            <a:pPr>
              <a:lnSpc>
                <a:spcPct val="94000"/>
              </a:lnSpc>
            </a:pPr>
            <a:r>
              <a:rPr lang="en-US" sz="2400" b="1" dirty="0">
                <a:solidFill>
                  <a:srgbClr val="23466B"/>
                </a:solidFill>
              </a:rPr>
              <a:t>Conduct a language  audit </a:t>
            </a:r>
            <a:r>
              <a:rPr lang="en-US" sz="2400" dirty="0">
                <a:solidFill>
                  <a:srgbClr val="23466B"/>
                </a:solidFill>
              </a:rPr>
              <a:t>of prevention training materials to remove stigmatizing language</a:t>
            </a:r>
          </a:p>
        </p:txBody>
      </p:sp>
      <p:pic>
        <p:nvPicPr>
          <p:cNvPr id="7" name="Graphic 6" descr="Classroom">
            <a:extLst>
              <a:ext uri="{FF2B5EF4-FFF2-40B4-BE49-F238E27FC236}">
                <a16:creationId xmlns:a16="http://schemas.microsoft.com/office/drawing/2014/main" id="{8AD946CD-1AED-4870-BB4D-F2C8CA8F02F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541955" y="5840497"/>
            <a:ext cx="914400" cy="914400"/>
          </a:xfrm>
          <a:prstGeom prst="rect">
            <a:avLst/>
          </a:prstGeom>
        </p:spPr>
      </p:pic>
    </p:spTree>
    <p:extLst>
      <p:ext uri="{BB962C8B-B14F-4D97-AF65-F5344CB8AC3E}">
        <p14:creationId xmlns:p14="http://schemas.microsoft.com/office/powerpoint/2010/main" val="215781422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2" name="Picture 6" descr="Boy, Young People, Wagon, Train">
            <a:extLst>
              <a:ext uri="{FF2B5EF4-FFF2-40B4-BE49-F238E27FC236}">
                <a16:creationId xmlns:a16="http://schemas.microsoft.com/office/drawing/2014/main" id="{890E9532-8390-4725-9CF1-03E37D8A797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922" r="41172" b="1"/>
          <a:stretch/>
        </p:blipFill>
        <p:spPr bwMode="auto">
          <a:xfrm>
            <a:off x="6396990" y="10"/>
            <a:ext cx="2747010" cy="3401558"/>
          </a:xfrm>
          <a:custGeom>
            <a:avLst/>
            <a:gdLst/>
            <a:ahLst/>
            <a:cxnLst/>
            <a:rect l="l" t="t" r="r" b="b"/>
            <a:pathLst>
              <a:path w="3662680" h="3401568">
                <a:moveTo>
                  <a:pt x="0" y="0"/>
                </a:moveTo>
                <a:lnTo>
                  <a:pt x="3662680" y="0"/>
                </a:lnTo>
                <a:lnTo>
                  <a:pt x="3662680" y="3401568"/>
                </a:lnTo>
                <a:lnTo>
                  <a:pt x="774527" y="3401568"/>
                </a:lnTo>
                <a:lnTo>
                  <a:pt x="769892" y="3133175"/>
                </a:lnTo>
                <a:cubicBezTo>
                  <a:pt x="732577" y="2055441"/>
                  <a:pt x="492520" y="1056020"/>
                  <a:pt x="104445" y="215033"/>
                </a:cubicBezTo>
                <a:close/>
              </a:path>
            </a:pathLst>
          </a:custGeom>
          <a:noFill/>
          <a:extLst>
            <a:ext uri="{909E8E84-426E-40DD-AFC4-6F175D3DCCD1}">
              <a14:hiddenFill xmlns:a14="http://schemas.microsoft.com/office/drawing/2010/main">
                <a:solidFill>
                  <a:srgbClr val="FFFFFF"/>
                </a:solidFill>
              </a14:hiddenFill>
            </a:ext>
          </a:extLst>
        </p:spPr>
      </p:pic>
      <p:pic>
        <p:nvPicPr>
          <p:cNvPr id="14340" name="Picture 4" descr="Girl, Young, Beautiful, Child, Portrait">
            <a:extLst>
              <a:ext uri="{FF2B5EF4-FFF2-40B4-BE49-F238E27FC236}">
                <a16:creationId xmlns:a16="http://schemas.microsoft.com/office/drawing/2014/main" id="{EEAACFC6-E0A1-41BF-9764-1488FE39042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6195" r="13197" b="1"/>
          <a:stretch/>
        </p:blipFill>
        <p:spPr bwMode="auto">
          <a:xfrm>
            <a:off x="3836485" y="10"/>
            <a:ext cx="3088583" cy="3401558"/>
          </a:xfrm>
          <a:custGeom>
            <a:avLst/>
            <a:gdLst/>
            <a:ahLst/>
            <a:cxnLst/>
            <a:rect l="l" t="t" r="r" b="b"/>
            <a:pathLst>
              <a:path w="4118110" h="3401568">
                <a:moveTo>
                  <a:pt x="0" y="0"/>
                </a:moveTo>
                <a:lnTo>
                  <a:pt x="3343575" y="0"/>
                </a:lnTo>
                <a:lnTo>
                  <a:pt x="3448028" y="215050"/>
                </a:lnTo>
                <a:cubicBezTo>
                  <a:pt x="3836103" y="1056037"/>
                  <a:pt x="4076161" y="2055458"/>
                  <a:pt x="4113475" y="3133192"/>
                </a:cubicBezTo>
                <a:lnTo>
                  <a:pt x="4118110" y="3401568"/>
                </a:lnTo>
                <a:lnTo>
                  <a:pt x="801224" y="3401568"/>
                </a:lnTo>
                <a:lnTo>
                  <a:pt x="797493" y="3185579"/>
                </a:lnTo>
                <a:cubicBezTo>
                  <a:pt x="756786" y="2009870"/>
                  <a:pt x="474799" y="927359"/>
                  <a:pt x="22579" y="42066"/>
                </a:cubicBezTo>
                <a:close/>
              </a:path>
            </a:pathLst>
          </a:custGeom>
          <a:noFill/>
          <a:extLst>
            <a:ext uri="{909E8E84-426E-40DD-AFC4-6F175D3DCCD1}">
              <a14:hiddenFill xmlns:a14="http://schemas.microsoft.com/office/drawing/2010/main">
                <a:solidFill>
                  <a:srgbClr val="FFFFFF"/>
                </a:solidFill>
              </a14:hiddenFill>
            </a:ext>
          </a:extLst>
        </p:spPr>
      </p:pic>
      <p:pic>
        <p:nvPicPr>
          <p:cNvPr id="14338" name="Picture 2" descr="People, Talk, Conversation, Meeting">
            <a:extLst>
              <a:ext uri="{FF2B5EF4-FFF2-40B4-BE49-F238E27FC236}">
                <a16:creationId xmlns:a16="http://schemas.microsoft.com/office/drawing/2014/main" id="{B8A3E5DF-D88F-4D90-AB32-7A7FFB88850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3" b="3258"/>
          <a:stretch/>
        </p:blipFill>
        <p:spPr bwMode="auto">
          <a:xfrm>
            <a:off x="3876264" y="3456432"/>
            <a:ext cx="5267735" cy="3401568"/>
          </a:xfrm>
          <a:custGeom>
            <a:avLst/>
            <a:gdLst/>
            <a:ahLst/>
            <a:cxnLst/>
            <a:rect l="l" t="t" r="r" b="b"/>
            <a:pathLst>
              <a:path w="7023646" h="3401568">
                <a:moveTo>
                  <a:pt x="749132" y="0"/>
                </a:moveTo>
                <a:lnTo>
                  <a:pt x="7023646" y="0"/>
                </a:lnTo>
                <a:lnTo>
                  <a:pt x="7023646" y="3401568"/>
                </a:lnTo>
                <a:lnTo>
                  <a:pt x="0" y="3401568"/>
                </a:lnTo>
                <a:lnTo>
                  <a:pt x="79008" y="3238906"/>
                </a:lnTo>
                <a:cubicBezTo>
                  <a:pt x="502362" y="2321466"/>
                  <a:pt x="749563" y="1215476"/>
                  <a:pt x="749563" y="24956"/>
                </a:cubicBezTo>
                <a:close/>
              </a:path>
            </a:pathLst>
          </a:cu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B775FFDC-7309-4EC8-9028-56C337EE5181}"/>
              </a:ext>
            </a:extLst>
          </p:cNvPr>
          <p:cNvSpPr>
            <a:spLocks noGrp="1"/>
          </p:cNvSpPr>
          <p:nvPr>
            <p:ph type="title"/>
          </p:nvPr>
        </p:nvSpPr>
        <p:spPr>
          <a:xfrm>
            <a:off x="628650" y="365125"/>
            <a:ext cx="3740150" cy="1325563"/>
          </a:xfrm>
        </p:spPr>
        <p:txBody>
          <a:bodyPr vert="horz" lIns="91440" tIns="45720" rIns="91440" bIns="45720" rtlCol="0" anchor="ctr">
            <a:normAutofit/>
          </a:bodyPr>
          <a:lstStyle/>
          <a:p>
            <a:r>
              <a:rPr lang="en-US" sz="3200" i="1" kern="1200" cap="all" dirty="0">
                <a:solidFill>
                  <a:srgbClr val="00467F"/>
                </a:solidFill>
                <a:latin typeface="Arial" panose="020B0604020202020204" pitchFamily="34" charset="0"/>
                <a:cs typeface="Arial" panose="020B0604020202020204" pitchFamily="34" charset="0"/>
              </a:rPr>
              <a:t>What Can Be Done</a:t>
            </a:r>
          </a:p>
        </p:txBody>
      </p:sp>
      <p:sp>
        <p:nvSpPr>
          <p:cNvPr id="3" name="Content Placeholder 2">
            <a:extLst>
              <a:ext uri="{FF2B5EF4-FFF2-40B4-BE49-F238E27FC236}">
                <a16:creationId xmlns:a16="http://schemas.microsoft.com/office/drawing/2014/main" id="{C6F2EF03-D092-402A-A796-AB135872C8E6}"/>
              </a:ext>
            </a:extLst>
          </p:cNvPr>
          <p:cNvSpPr>
            <a:spLocks noGrp="1"/>
          </p:cNvSpPr>
          <p:nvPr>
            <p:ph sz="half" idx="4294967295"/>
          </p:nvPr>
        </p:nvSpPr>
        <p:spPr>
          <a:xfrm>
            <a:off x="838200" y="1933575"/>
            <a:ext cx="3225800" cy="3665538"/>
          </a:xfrm>
        </p:spPr>
        <p:txBody>
          <a:bodyPr vert="horz" lIns="91440" tIns="45720" rIns="91440" bIns="45720" rtlCol="0">
            <a:normAutofit/>
          </a:bodyPr>
          <a:lstStyle/>
          <a:p>
            <a:pPr>
              <a:lnSpc>
                <a:spcPct val="94000"/>
              </a:lnSpc>
            </a:pPr>
            <a:r>
              <a:rPr lang="en-US" sz="2400" b="1" i="0" dirty="0">
                <a:solidFill>
                  <a:srgbClr val="23466B"/>
                </a:solidFill>
                <a:effectLst/>
                <a:latin typeface="Calibri" panose="020F0502020204030204" pitchFamily="34" charset="0"/>
                <a:cs typeface="Calibri" panose="020F0502020204030204" pitchFamily="34" charset="0"/>
              </a:rPr>
              <a:t>Support and enhance </a:t>
            </a:r>
            <a:r>
              <a:rPr lang="en-US" sz="2400" b="0" i="0" dirty="0">
                <a:solidFill>
                  <a:srgbClr val="23466B"/>
                </a:solidFill>
                <a:effectLst/>
                <a:latin typeface="Calibri" panose="020F0502020204030204" pitchFamily="34" charset="0"/>
                <a:cs typeface="Calibri" panose="020F0502020204030204" pitchFamily="34" charset="0"/>
              </a:rPr>
              <a:t>individual coping strategies for people in stigmatized groups</a:t>
            </a:r>
          </a:p>
          <a:p>
            <a:pPr>
              <a:lnSpc>
                <a:spcPct val="94000"/>
              </a:lnSpc>
            </a:pPr>
            <a:r>
              <a:rPr lang="en-US" sz="2400" b="1" i="0" dirty="0">
                <a:solidFill>
                  <a:srgbClr val="23466B"/>
                </a:solidFill>
                <a:effectLst/>
                <a:latin typeface="Calibri" panose="020F0502020204030204" pitchFamily="34" charset="0"/>
                <a:cs typeface="Calibri" panose="020F0502020204030204" pitchFamily="34" charset="0"/>
              </a:rPr>
              <a:t>Provide information and support </a:t>
            </a:r>
            <a:r>
              <a:rPr lang="en-US" sz="2400" b="0" i="0" dirty="0">
                <a:solidFill>
                  <a:srgbClr val="23466B"/>
                </a:solidFill>
                <a:effectLst/>
                <a:latin typeface="Calibri" panose="020F0502020204030204" pitchFamily="34" charset="0"/>
                <a:cs typeface="Calibri" panose="020F0502020204030204" pitchFamily="34" charset="0"/>
              </a:rPr>
              <a:t>to stigmatized groups</a:t>
            </a:r>
            <a:r>
              <a:rPr lang="en-US" b="0" i="0" dirty="0">
                <a:effectLst/>
              </a:rPr>
              <a:t> </a:t>
            </a:r>
          </a:p>
          <a:p>
            <a:pPr marL="0" indent="0">
              <a:buNone/>
            </a:pPr>
            <a:endParaRPr lang="en-US" sz="2400" dirty="0"/>
          </a:p>
        </p:txBody>
      </p:sp>
      <p:pic>
        <p:nvPicPr>
          <p:cNvPr id="4" name="Graphic 3" descr="Classroom">
            <a:extLst>
              <a:ext uri="{FF2B5EF4-FFF2-40B4-BE49-F238E27FC236}">
                <a16:creationId xmlns:a16="http://schemas.microsoft.com/office/drawing/2014/main" id="{146BA96E-4B34-4874-8F41-1BA6D6E9E40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541955" y="5840497"/>
            <a:ext cx="914400" cy="914400"/>
          </a:xfrm>
          <a:prstGeom prst="rect">
            <a:avLst/>
          </a:prstGeom>
        </p:spPr>
      </p:pic>
    </p:spTree>
    <p:extLst>
      <p:ext uri="{BB962C8B-B14F-4D97-AF65-F5344CB8AC3E}">
        <p14:creationId xmlns:p14="http://schemas.microsoft.com/office/powerpoint/2010/main" val="136925403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Royalty-free community photos free download | Pxfuel">
            <a:extLst>
              <a:ext uri="{FF2B5EF4-FFF2-40B4-BE49-F238E27FC236}">
                <a16:creationId xmlns:a16="http://schemas.microsoft.com/office/drawing/2014/main" id="{42ABE81D-7F03-47D2-80DA-BC601E49113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438" r="34241" b="-4"/>
          <a:stretch/>
        </p:blipFill>
        <p:spPr bwMode="auto">
          <a:xfrm>
            <a:off x="6396990" y="10"/>
            <a:ext cx="2747010" cy="3401558"/>
          </a:xfrm>
          <a:custGeom>
            <a:avLst/>
            <a:gdLst/>
            <a:ahLst/>
            <a:cxnLst/>
            <a:rect l="l" t="t" r="r" b="b"/>
            <a:pathLst>
              <a:path w="3662680" h="3401568">
                <a:moveTo>
                  <a:pt x="0" y="0"/>
                </a:moveTo>
                <a:lnTo>
                  <a:pt x="3662680" y="0"/>
                </a:lnTo>
                <a:lnTo>
                  <a:pt x="3662680" y="3401568"/>
                </a:lnTo>
                <a:lnTo>
                  <a:pt x="774527" y="3401568"/>
                </a:lnTo>
                <a:lnTo>
                  <a:pt x="769892" y="3133175"/>
                </a:lnTo>
                <a:cubicBezTo>
                  <a:pt x="732577" y="2055441"/>
                  <a:pt x="492520" y="1056020"/>
                  <a:pt x="104445" y="215033"/>
                </a:cubicBezTo>
                <a:close/>
              </a:path>
            </a:pathLst>
          </a:custGeom>
          <a:noFill/>
          <a:extLst>
            <a:ext uri="{909E8E84-426E-40DD-AFC4-6F175D3DCCD1}">
              <a14:hiddenFill xmlns:a14="http://schemas.microsoft.com/office/drawing/2010/main">
                <a:solidFill>
                  <a:srgbClr val="FFFFFF"/>
                </a:solidFill>
              </a14:hiddenFill>
            </a:ext>
          </a:extLst>
        </p:spPr>
      </p:pic>
      <p:pic>
        <p:nvPicPr>
          <p:cNvPr id="10" name="Picture 9" descr="Policy - Typewriter image">
            <a:extLst>
              <a:ext uri="{FF2B5EF4-FFF2-40B4-BE49-F238E27FC236}">
                <a16:creationId xmlns:a16="http://schemas.microsoft.com/office/drawing/2014/main" id="{F99E508E-9561-4DE8-A2F6-C3EB5E6369F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9858" r="19720" b="1"/>
          <a:stretch/>
        </p:blipFill>
        <p:spPr bwMode="auto">
          <a:xfrm>
            <a:off x="3836485" y="10"/>
            <a:ext cx="3088583" cy="3401558"/>
          </a:xfrm>
          <a:custGeom>
            <a:avLst/>
            <a:gdLst/>
            <a:ahLst/>
            <a:cxnLst/>
            <a:rect l="l" t="t" r="r" b="b"/>
            <a:pathLst>
              <a:path w="4118110" h="3401568">
                <a:moveTo>
                  <a:pt x="0" y="0"/>
                </a:moveTo>
                <a:lnTo>
                  <a:pt x="3343575" y="0"/>
                </a:lnTo>
                <a:lnTo>
                  <a:pt x="3448028" y="215050"/>
                </a:lnTo>
                <a:cubicBezTo>
                  <a:pt x="3836103" y="1056037"/>
                  <a:pt x="4076161" y="2055458"/>
                  <a:pt x="4113475" y="3133192"/>
                </a:cubicBezTo>
                <a:lnTo>
                  <a:pt x="4118110" y="3401568"/>
                </a:lnTo>
                <a:lnTo>
                  <a:pt x="801224" y="3401568"/>
                </a:lnTo>
                <a:lnTo>
                  <a:pt x="797493" y="3185579"/>
                </a:lnTo>
                <a:cubicBezTo>
                  <a:pt x="756786" y="2009870"/>
                  <a:pt x="474799" y="927359"/>
                  <a:pt x="22579" y="42066"/>
                </a:cubicBezTo>
                <a:close/>
              </a:path>
            </a:pathLst>
          </a:custGeom>
          <a:noFill/>
          <a:extLst>
            <a:ext uri="{909E8E84-426E-40DD-AFC4-6F175D3DCCD1}">
              <a14:hiddenFill xmlns:a14="http://schemas.microsoft.com/office/drawing/2010/main">
                <a:solidFill>
                  <a:srgbClr val="FFFFFF"/>
                </a:solidFill>
              </a14:hiddenFill>
            </a:ext>
          </a:extLst>
        </p:spPr>
      </p:pic>
      <p:pic>
        <p:nvPicPr>
          <p:cNvPr id="12" name="Picture 6" descr="meeting, community, concerns, share, messages">
            <a:extLst>
              <a:ext uri="{FF2B5EF4-FFF2-40B4-BE49-F238E27FC236}">
                <a16:creationId xmlns:a16="http://schemas.microsoft.com/office/drawing/2014/main" id="{B7D9BE59-636E-4E6D-8993-DD4F40E5E8B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897" r="-3" b="-3"/>
          <a:stretch/>
        </p:blipFill>
        <p:spPr bwMode="auto">
          <a:xfrm>
            <a:off x="3876264" y="3456432"/>
            <a:ext cx="5267735" cy="3401568"/>
          </a:xfrm>
          <a:custGeom>
            <a:avLst/>
            <a:gdLst/>
            <a:ahLst/>
            <a:cxnLst/>
            <a:rect l="l" t="t" r="r" b="b"/>
            <a:pathLst>
              <a:path w="7023646" h="3401568">
                <a:moveTo>
                  <a:pt x="749132" y="0"/>
                </a:moveTo>
                <a:lnTo>
                  <a:pt x="7023646" y="0"/>
                </a:lnTo>
                <a:lnTo>
                  <a:pt x="7023646" y="3401568"/>
                </a:lnTo>
                <a:lnTo>
                  <a:pt x="0" y="3401568"/>
                </a:lnTo>
                <a:lnTo>
                  <a:pt x="79008" y="3238906"/>
                </a:lnTo>
                <a:cubicBezTo>
                  <a:pt x="502362" y="2321466"/>
                  <a:pt x="749563" y="1215476"/>
                  <a:pt x="749563" y="24956"/>
                </a:cubicBezTo>
                <a:close/>
              </a:path>
            </a:pathLst>
          </a:cu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AA4FB877-A29F-4B36-920E-E688120D88C9}"/>
              </a:ext>
            </a:extLst>
          </p:cNvPr>
          <p:cNvSpPr>
            <a:spLocks noGrp="1"/>
          </p:cNvSpPr>
          <p:nvPr>
            <p:ph type="title"/>
          </p:nvPr>
        </p:nvSpPr>
        <p:spPr>
          <a:xfrm>
            <a:off x="628650" y="365125"/>
            <a:ext cx="3810000" cy="1325563"/>
          </a:xfrm>
        </p:spPr>
        <p:txBody>
          <a:bodyPr vert="horz" lIns="91440" tIns="45720" rIns="91440" bIns="45720" rtlCol="0" anchor="ctr">
            <a:normAutofit/>
          </a:bodyPr>
          <a:lstStyle/>
          <a:p>
            <a:r>
              <a:rPr lang="en-US" sz="3200" i="1" kern="1200" cap="all" dirty="0">
                <a:solidFill>
                  <a:srgbClr val="00467F"/>
                </a:solidFill>
                <a:latin typeface="Arial" panose="020B0604020202020204" pitchFamily="34" charset="0"/>
                <a:cs typeface="Arial" panose="020B0604020202020204" pitchFamily="34" charset="0"/>
              </a:rPr>
              <a:t>Prevention Can…</a:t>
            </a:r>
          </a:p>
        </p:txBody>
      </p:sp>
      <p:sp>
        <p:nvSpPr>
          <p:cNvPr id="3" name="Content Placeholder 2">
            <a:extLst>
              <a:ext uri="{FF2B5EF4-FFF2-40B4-BE49-F238E27FC236}">
                <a16:creationId xmlns:a16="http://schemas.microsoft.com/office/drawing/2014/main" id="{F55FF4AA-44B4-4F14-8B75-CFDC8EF26791}"/>
              </a:ext>
            </a:extLst>
          </p:cNvPr>
          <p:cNvSpPr>
            <a:spLocks noGrp="1"/>
          </p:cNvSpPr>
          <p:nvPr>
            <p:ph sz="half" idx="4294967295"/>
          </p:nvPr>
        </p:nvSpPr>
        <p:spPr>
          <a:xfrm>
            <a:off x="508000" y="1665288"/>
            <a:ext cx="3810000" cy="3868737"/>
          </a:xfrm>
        </p:spPr>
        <p:txBody>
          <a:bodyPr vert="horz" lIns="91440" tIns="45720" rIns="91440" bIns="45720" rtlCol="0">
            <a:normAutofit fontScale="92500"/>
          </a:bodyPr>
          <a:lstStyle/>
          <a:p>
            <a:pPr>
              <a:lnSpc>
                <a:spcPct val="104000"/>
              </a:lnSpc>
            </a:pPr>
            <a:r>
              <a:rPr lang="en-US" sz="2600" b="1" dirty="0">
                <a:solidFill>
                  <a:srgbClr val="23466B"/>
                </a:solidFill>
              </a:rPr>
              <a:t>Shape public views </a:t>
            </a:r>
            <a:r>
              <a:rPr lang="en-US" sz="2600" dirty="0">
                <a:solidFill>
                  <a:srgbClr val="23466B"/>
                </a:solidFill>
              </a:rPr>
              <a:t>on substance use disorders and mental illness</a:t>
            </a:r>
          </a:p>
          <a:p>
            <a:pPr>
              <a:lnSpc>
                <a:spcPct val="104000"/>
              </a:lnSpc>
            </a:pPr>
            <a:r>
              <a:rPr lang="en-US" sz="2600" b="1" dirty="0">
                <a:solidFill>
                  <a:srgbClr val="23466B"/>
                </a:solidFill>
              </a:rPr>
              <a:t>Engage community stakeholders </a:t>
            </a:r>
            <a:r>
              <a:rPr lang="en-US" sz="2600" dirty="0">
                <a:solidFill>
                  <a:srgbClr val="23466B"/>
                </a:solidFill>
              </a:rPr>
              <a:t>in discussions</a:t>
            </a:r>
          </a:p>
          <a:p>
            <a:pPr>
              <a:lnSpc>
                <a:spcPct val="104000"/>
              </a:lnSpc>
            </a:pPr>
            <a:r>
              <a:rPr lang="en-US" sz="2600" b="1" dirty="0">
                <a:solidFill>
                  <a:srgbClr val="23466B"/>
                </a:solidFill>
              </a:rPr>
              <a:t>Change laws and policies </a:t>
            </a:r>
            <a:r>
              <a:rPr lang="en-US" sz="2600" dirty="0">
                <a:solidFill>
                  <a:srgbClr val="23466B"/>
                </a:solidFill>
              </a:rPr>
              <a:t>that contribute to stigma</a:t>
            </a:r>
          </a:p>
          <a:p>
            <a:pPr marL="0" indent="0">
              <a:buNone/>
            </a:pPr>
            <a:endParaRPr lang="en-US" sz="2400" dirty="0"/>
          </a:p>
          <a:p>
            <a:pPr marL="0" indent="0">
              <a:buNone/>
            </a:pPr>
            <a:endParaRPr lang="en-US" sz="2400" dirty="0"/>
          </a:p>
        </p:txBody>
      </p:sp>
      <p:pic>
        <p:nvPicPr>
          <p:cNvPr id="14" name="Graphic 13" descr="Classroom">
            <a:extLst>
              <a:ext uri="{FF2B5EF4-FFF2-40B4-BE49-F238E27FC236}">
                <a16:creationId xmlns:a16="http://schemas.microsoft.com/office/drawing/2014/main" id="{191E6605-9373-4774-A960-0DB1C07BD59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541955" y="5840497"/>
            <a:ext cx="914400" cy="914400"/>
          </a:xfrm>
          <a:prstGeom prst="rect">
            <a:avLst/>
          </a:prstGeom>
        </p:spPr>
      </p:pic>
    </p:spTree>
    <p:extLst>
      <p:ext uri="{BB962C8B-B14F-4D97-AF65-F5344CB8AC3E}">
        <p14:creationId xmlns:p14="http://schemas.microsoft.com/office/powerpoint/2010/main" val="219664391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A07BB6-177A-45FC-B548-6C24AD41049A}"/>
              </a:ext>
            </a:extLst>
          </p:cNvPr>
          <p:cNvSpPr>
            <a:spLocks noGrp="1"/>
          </p:cNvSpPr>
          <p:nvPr>
            <p:ph type="title"/>
          </p:nvPr>
        </p:nvSpPr>
        <p:spPr>
          <a:xfrm>
            <a:off x="628650" y="365125"/>
            <a:ext cx="7886700" cy="612775"/>
          </a:xfrm>
        </p:spPr>
        <p:txBody>
          <a:bodyPr/>
          <a:lstStyle/>
          <a:p>
            <a:r>
              <a:rPr lang="en-US" dirty="0"/>
              <a:t>Resources on the PTTC Site</a:t>
            </a:r>
          </a:p>
        </p:txBody>
      </p:sp>
      <p:pic>
        <p:nvPicPr>
          <p:cNvPr id="4" name="Picture 3" descr="Graphical user interface, application, Word&#10;&#10;Description automatically generated">
            <a:extLst>
              <a:ext uri="{FF2B5EF4-FFF2-40B4-BE49-F238E27FC236}">
                <a16:creationId xmlns:a16="http://schemas.microsoft.com/office/drawing/2014/main" id="{429B846C-999A-4F5B-8E9E-8B939773D666}"/>
              </a:ext>
            </a:extLst>
          </p:cNvPr>
          <p:cNvPicPr>
            <a:picLocks noChangeAspect="1"/>
          </p:cNvPicPr>
          <p:nvPr/>
        </p:nvPicPr>
        <p:blipFill rotWithShape="1">
          <a:blip r:embed="rId2"/>
          <a:srcRect l="25139" t="16203" r="42361" b="9754"/>
          <a:stretch/>
        </p:blipFill>
        <p:spPr>
          <a:xfrm>
            <a:off x="628650" y="1060671"/>
            <a:ext cx="4067936" cy="5213129"/>
          </a:xfrm>
          <a:prstGeom prst="rect">
            <a:avLst/>
          </a:prstGeom>
        </p:spPr>
      </p:pic>
      <p:pic>
        <p:nvPicPr>
          <p:cNvPr id="6" name="Picture 5" descr="Graphical user interface, application, Word&#10;&#10;Description automatically generated">
            <a:extLst>
              <a:ext uri="{FF2B5EF4-FFF2-40B4-BE49-F238E27FC236}">
                <a16:creationId xmlns:a16="http://schemas.microsoft.com/office/drawing/2014/main" id="{FA0D949F-0FC4-412B-94B7-ABBA340B9527}"/>
              </a:ext>
            </a:extLst>
          </p:cNvPr>
          <p:cNvPicPr>
            <a:picLocks noChangeAspect="1"/>
          </p:cNvPicPr>
          <p:nvPr/>
        </p:nvPicPr>
        <p:blipFill rotWithShape="1">
          <a:blip r:embed="rId3"/>
          <a:srcRect l="25555" t="20864" r="42778" b="6543"/>
          <a:stretch/>
        </p:blipFill>
        <p:spPr>
          <a:xfrm>
            <a:off x="4889500" y="1060671"/>
            <a:ext cx="3924648" cy="5060730"/>
          </a:xfrm>
          <a:prstGeom prst="rect">
            <a:avLst/>
          </a:prstGeom>
        </p:spPr>
      </p:pic>
    </p:spTree>
    <p:extLst>
      <p:ext uri="{BB962C8B-B14F-4D97-AF65-F5344CB8AC3E}">
        <p14:creationId xmlns:p14="http://schemas.microsoft.com/office/powerpoint/2010/main" val="140282155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2CC65B-E8CC-45D7-80FA-CF7A8EB4FB3B}"/>
              </a:ext>
            </a:extLst>
          </p:cNvPr>
          <p:cNvSpPr>
            <a:spLocks noGrp="1"/>
          </p:cNvSpPr>
          <p:nvPr>
            <p:ph type="title"/>
          </p:nvPr>
        </p:nvSpPr>
        <p:spPr>
          <a:xfrm>
            <a:off x="759790" y="1431926"/>
            <a:ext cx="2059610" cy="1325563"/>
          </a:xfrm>
        </p:spPr>
        <p:txBody>
          <a:bodyPr>
            <a:normAutofit/>
          </a:bodyPr>
          <a:lstStyle/>
          <a:p>
            <a:r>
              <a:rPr lang="en-US" sz="5400" b="1" dirty="0">
                <a:latin typeface="Arial" panose="020B0604020202020204" pitchFamily="34" charset="0"/>
                <a:cs typeface="Arial" panose="020B0604020202020204" pitchFamily="34" charset="0"/>
              </a:rPr>
              <a:t>Poll</a:t>
            </a:r>
          </a:p>
        </p:txBody>
      </p:sp>
      <p:sp>
        <p:nvSpPr>
          <p:cNvPr id="3" name="TextBox 2">
            <a:extLst>
              <a:ext uri="{FF2B5EF4-FFF2-40B4-BE49-F238E27FC236}">
                <a16:creationId xmlns:a16="http://schemas.microsoft.com/office/drawing/2014/main" id="{71248933-973B-45F3-9CC2-1F856D069E5A}"/>
              </a:ext>
            </a:extLst>
          </p:cNvPr>
          <p:cNvSpPr txBox="1"/>
          <p:nvPr/>
        </p:nvSpPr>
        <p:spPr>
          <a:xfrm>
            <a:off x="3322468" y="708491"/>
            <a:ext cx="5364332" cy="5478423"/>
          </a:xfrm>
          <a:prstGeom prst="rect">
            <a:avLst/>
          </a:prstGeom>
          <a:noFill/>
        </p:spPr>
        <p:txBody>
          <a:bodyPr wrap="square" rtlCol="0">
            <a:spAutoFit/>
          </a:bodyPr>
          <a:lstStyle/>
          <a:p>
            <a:r>
              <a:rPr lang="en-US" sz="2800" b="1" dirty="0"/>
              <a:t>I would feel comfortable doing this in my role as preventionists.</a:t>
            </a:r>
          </a:p>
          <a:p>
            <a:r>
              <a:rPr lang="en-US" sz="2400" b="1" i="1" dirty="0">
                <a:solidFill>
                  <a:srgbClr val="CC4927"/>
                </a:solidFill>
              </a:rPr>
              <a:t>Check all that apply</a:t>
            </a:r>
          </a:p>
          <a:p>
            <a:endParaRPr lang="en-US" dirty="0"/>
          </a:p>
          <a:p>
            <a:pPr marL="342900" indent="-342900">
              <a:buFont typeface="+mj-lt"/>
              <a:buAutoNum type="alphaUcPeriod"/>
            </a:pPr>
            <a:r>
              <a:rPr lang="en-US" sz="2400" dirty="0"/>
              <a:t>Employ </a:t>
            </a:r>
            <a:r>
              <a:rPr lang="en-US" sz="2400" b="1" dirty="0"/>
              <a:t>person first language</a:t>
            </a:r>
            <a:r>
              <a:rPr lang="en-US" sz="2400" dirty="0"/>
              <a:t>, formally and informally</a:t>
            </a:r>
          </a:p>
          <a:p>
            <a:pPr marL="342900" indent="-342900">
              <a:buFont typeface="+mj-lt"/>
              <a:buAutoNum type="alphaUcPeriod"/>
            </a:pPr>
            <a:r>
              <a:rPr lang="en-US" sz="2400" dirty="0"/>
              <a:t>Conduct a </a:t>
            </a:r>
            <a:r>
              <a:rPr lang="en-US" sz="2400" b="1" dirty="0"/>
              <a:t>language audit </a:t>
            </a:r>
            <a:r>
              <a:rPr lang="en-US" sz="2400" dirty="0"/>
              <a:t>of prevention training materials</a:t>
            </a:r>
          </a:p>
          <a:p>
            <a:pPr marL="342900" indent="-342900">
              <a:buFont typeface="+mj-lt"/>
              <a:buAutoNum type="alphaUcPeriod"/>
            </a:pPr>
            <a:r>
              <a:rPr lang="en-US" sz="2400" dirty="0"/>
              <a:t>Provide </a:t>
            </a:r>
            <a:r>
              <a:rPr lang="en-US" sz="2400" b="1" dirty="0"/>
              <a:t>information and support </a:t>
            </a:r>
            <a:r>
              <a:rPr lang="en-US" sz="2400" dirty="0"/>
              <a:t>for stigmatized populations</a:t>
            </a:r>
          </a:p>
          <a:p>
            <a:pPr marL="342900" indent="-342900">
              <a:buFont typeface="+mj-lt"/>
              <a:buAutoNum type="alphaUcPeriod"/>
            </a:pPr>
            <a:r>
              <a:rPr lang="en-US" sz="2400" dirty="0"/>
              <a:t>Engage community </a:t>
            </a:r>
            <a:r>
              <a:rPr lang="en-US" sz="2400" b="1" dirty="0"/>
              <a:t>stakeholders</a:t>
            </a:r>
            <a:r>
              <a:rPr lang="en-US" sz="2400" dirty="0"/>
              <a:t> in discussions about stigma</a:t>
            </a:r>
          </a:p>
          <a:p>
            <a:pPr marL="342900" indent="-342900">
              <a:buFont typeface="+mj-lt"/>
              <a:buAutoNum type="alphaUcPeriod"/>
            </a:pPr>
            <a:r>
              <a:rPr lang="en-US" sz="2400" dirty="0"/>
              <a:t>Advocate for anti discrimination </a:t>
            </a:r>
            <a:r>
              <a:rPr lang="en-US" sz="2400" b="1" dirty="0"/>
              <a:t>policy </a:t>
            </a:r>
          </a:p>
          <a:p>
            <a:pPr marL="342900" indent="-342900">
              <a:buFont typeface="+mj-lt"/>
              <a:buAutoNum type="alphaUcPeriod"/>
            </a:pPr>
            <a:endParaRPr lang="en-US" dirty="0"/>
          </a:p>
          <a:p>
            <a:pPr marL="342900" indent="-342900">
              <a:buFont typeface="+mj-lt"/>
              <a:buAutoNum type="alphaUcPeriod"/>
            </a:pPr>
            <a:endParaRPr lang="en-US" dirty="0"/>
          </a:p>
        </p:txBody>
      </p:sp>
      <p:pic>
        <p:nvPicPr>
          <p:cNvPr id="4" name="Graphic 3" descr="Chat">
            <a:extLst>
              <a:ext uri="{FF2B5EF4-FFF2-40B4-BE49-F238E27FC236}">
                <a16:creationId xmlns:a16="http://schemas.microsoft.com/office/drawing/2014/main" id="{252F7423-2203-404B-A954-7859C8E1F50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59790" y="2757489"/>
            <a:ext cx="1749761" cy="1749761"/>
          </a:xfrm>
          <a:prstGeom prst="rect">
            <a:avLst/>
          </a:prstGeom>
        </p:spPr>
      </p:pic>
    </p:spTree>
    <p:extLst>
      <p:ext uri="{BB962C8B-B14F-4D97-AF65-F5344CB8AC3E}">
        <p14:creationId xmlns:p14="http://schemas.microsoft.com/office/powerpoint/2010/main" val="191873675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alpha val="44000"/>
          </a:schemeClr>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D40C1DD-2B7A-4246-8C39-EE0892E39CBB}"/>
              </a:ext>
            </a:extLst>
          </p:cNvPr>
          <p:cNvSpPr txBox="1">
            <a:spLocks/>
          </p:cNvSpPr>
          <p:nvPr/>
        </p:nvSpPr>
        <p:spPr>
          <a:xfrm>
            <a:off x="890493" y="466901"/>
            <a:ext cx="7363014" cy="1900548"/>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latin typeface="Arial" panose="020B0604020202020204" pitchFamily="34" charset="0"/>
                <a:cs typeface="Arial" panose="020B0604020202020204" pitchFamily="34" charset="0"/>
              </a:rPr>
              <a:t>Breakout Session 2</a:t>
            </a:r>
            <a:br>
              <a:rPr lang="en-US" sz="6000" b="1" dirty="0">
                <a:latin typeface="Arial" panose="020B0604020202020204" pitchFamily="34" charset="0"/>
                <a:cs typeface="Arial" panose="020B0604020202020204" pitchFamily="34" charset="0"/>
              </a:rPr>
            </a:br>
            <a:r>
              <a:rPr lang="en-US" sz="2800" b="1" dirty="0">
                <a:latin typeface="Arial" panose="020B0604020202020204" pitchFamily="34" charset="0"/>
                <a:cs typeface="Arial" panose="020B0604020202020204" pitchFamily="34" charset="0"/>
              </a:rPr>
              <a:t>Instructions</a:t>
            </a:r>
            <a:br>
              <a:rPr lang="en-US" sz="2800" b="1" dirty="0">
                <a:latin typeface="Arial" panose="020B0604020202020204" pitchFamily="34" charset="0"/>
                <a:cs typeface="Arial" panose="020B0604020202020204" pitchFamily="34" charset="0"/>
              </a:rPr>
            </a:br>
            <a:endParaRPr lang="en-US" sz="2800" b="1" dirty="0">
              <a:solidFill>
                <a:srgbClr val="0070C0"/>
              </a:solidFill>
              <a:latin typeface="Arial" panose="020B0604020202020204" pitchFamily="34" charset="0"/>
              <a:cs typeface="Arial" panose="020B0604020202020204" pitchFamily="34" charset="0"/>
            </a:endParaRPr>
          </a:p>
          <a:p>
            <a:r>
              <a:rPr lang="en-US" sz="2800" b="1" dirty="0">
                <a:solidFill>
                  <a:srgbClr val="0070C0"/>
                </a:solidFill>
                <a:latin typeface="Arial" panose="020B0604020202020204" pitchFamily="34" charset="0"/>
                <a:cs typeface="Arial" panose="020B0604020202020204" pitchFamily="34" charset="0"/>
              </a:rPr>
              <a:t>Elect a Facilitator/ Reporter</a:t>
            </a:r>
            <a:br>
              <a:rPr lang="en-US" sz="6000" b="1" dirty="0">
                <a:latin typeface="Arial" panose="020B0604020202020204" pitchFamily="34" charset="0"/>
                <a:cs typeface="Arial" panose="020B0604020202020204" pitchFamily="34" charset="0"/>
              </a:rPr>
            </a:br>
            <a:br>
              <a:rPr lang="en-US" sz="2000" b="1" dirty="0">
                <a:solidFill>
                  <a:srgbClr val="CC4927"/>
                </a:solidFill>
                <a:latin typeface="Arial" panose="020B0604020202020204" pitchFamily="34" charset="0"/>
                <a:cs typeface="Arial" panose="020B0604020202020204" pitchFamily="34" charset="0"/>
              </a:rPr>
            </a:br>
            <a:br>
              <a:rPr lang="en-US" sz="1800" b="1" dirty="0">
                <a:latin typeface="Arial" panose="020B0604020202020204" pitchFamily="34" charset="0"/>
                <a:cs typeface="Arial" panose="020B0604020202020204" pitchFamily="34" charset="0"/>
              </a:rPr>
            </a:br>
            <a:endParaRPr lang="en-US" sz="1800" b="1" dirty="0">
              <a:latin typeface="Arial" panose="020B0604020202020204" pitchFamily="34" charset="0"/>
              <a:cs typeface="Arial" panose="020B0604020202020204" pitchFamily="34" charset="0"/>
            </a:endParaRPr>
          </a:p>
        </p:txBody>
      </p:sp>
      <p:sp>
        <p:nvSpPr>
          <p:cNvPr id="4" name="Title 1">
            <a:extLst>
              <a:ext uri="{FF2B5EF4-FFF2-40B4-BE49-F238E27FC236}">
                <a16:creationId xmlns:a16="http://schemas.microsoft.com/office/drawing/2014/main" id="{BEE377C5-A830-47E3-87EC-1BE48AFE858C}"/>
              </a:ext>
            </a:extLst>
          </p:cNvPr>
          <p:cNvSpPr txBox="1">
            <a:spLocks/>
          </p:cNvSpPr>
          <p:nvPr/>
        </p:nvSpPr>
        <p:spPr>
          <a:xfrm>
            <a:off x="890493" y="2662200"/>
            <a:ext cx="7857806" cy="3656704"/>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dirty="0">
                <a:latin typeface="Arial" panose="020B0604020202020204" pitchFamily="34" charset="0"/>
                <a:cs typeface="Arial" panose="020B0604020202020204" pitchFamily="34" charset="0"/>
              </a:rPr>
              <a:t>Answer the Following Questions</a:t>
            </a:r>
          </a:p>
          <a:p>
            <a:endParaRPr lang="en-US" sz="2800" dirty="0">
              <a:latin typeface="Arial" panose="020B0604020202020204" pitchFamily="34" charset="0"/>
              <a:cs typeface="Arial" panose="020B0604020202020204" pitchFamily="34" charset="0"/>
            </a:endParaRPr>
          </a:p>
          <a:p>
            <a:pPr marL="514350" indent="-514350">
              <a:buAutoNum type="arabicPeriod"/>
              <a:tabLst>
                <a:tab pos="457200" algn="l"/>
              </a:tabLst>
            </a:pPr>
            <a:r>
              <a:rPr lang="en-US" sz="2800" dirty="0">
                <a:latin typeface="Arial" panose="020B0604020202020204" pitchFamily="34" charset="0"/>
                <a:cs typeface="Arial" panose="020B0604020202020204" pitchFamily="34" charset="0"/>
              </a:rPr>
              <a:t>Why did I select this community segment to begin addressing stigma?</a:t>
            </a:r>
          </a:p>
          <a:p>
            <a:pPr marL="514350" indent="-514350">
              <a:spcBef>
                <a:spcPts val="1800"/>
              </a:spcBef>
              <a:buAutoNum type="arabicPeriod"/>
              <a:tabLst>
                <a:tab pos="457200" algn="l"/>
              </a:tabLst>
            </a:pPr>
            <a:r>
              <a:rPr lang="en-US" sz="2800" dirty="0">
                <a:latin typeface="Arial" panose="020B0604020202020204" pitchFamily="34" charset="0"/>
                <a:cs typeface="Arial" panose="020B0604020202020204" pitchFamily="34" charset="0"/>
              </a:rPr>
              <a:t>What are some of the ways I can begin engaging professionals who work in this segment?</a:t>
            </a:r>
          </a:p>
          <a:p>
            <a:pPr marL="514350" indent="-514350">
              <a:spcBef>
                <a:spcPts val="1800"/>
              </a:spcBef>
              <a:buAutoNum type="arabicPeriod"/>
              <a:tabLst>
                <a:tab pos="457200" algn="l"/>
              </a:tabLst>
            </a:pPr>
            <a:r>
              <a:rPr lang="en-US" sz="2800" dirty="0">
                <a:latin typeface="Arial" panose="020B0604020202020204" pitchFamily="34" charset="0"/>
                <a:cs typeface="Arial" panose="020B0604020202020204" pitchFamily="34" charset="0"/>
              </a:rPr>
              <a:t>What do I anticipate as barriers I may encounter in working with them? </a:t>
            </a:r>
          </a:p>
        </p:txBody>
      </p:sp>
      <p:pic>
        <p:nvPicPr>
          <p:cNvPr id="5" name="Graphic 4" descr="Cloud Computing with solid fill">
            <a:extLst>
              <a:ext uri="{FF2B5EF4-FFF2-40B4-BE49-F238E27FC236}">
                <a16:creationId xmlns:a16="http://schemas.microsoft.com/office/drawing/2014/main" id="{EDD31146-0621-4B06-B4CA-02E63474692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583679" y="368438"/>
            <a:ext cx="1999011" cy="1999011"/>
          </a:xfrm>
          <a:prstGeom prst="rect">
            <a:avLst/>
          </a:prstGeom>
        </p:spPr>
      </p:pic>
      <p:pic>
        <p:nvPicPr>
          <p:cNvPr id="6" name="Graphic 5" descr="Camera with solid fill">
            <a:extLst>
              <a:ext uri="{FF2B5EF4-FFF2-40B4-BE49-F238E27FC236}">
                <a16:creationId xmlns:a16="http://schemas.microsoft.com/office/drawing/2014/main" id="{DD81B025-AB93-4BE7-9C38-1D437A57607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125490" y="5930900"/>
            <a:ext cx="914400" cy="914400"/>
          </a:xfrm>
          <a:prstGeom prst="rect">
            <a:avLst/>
          </a:prstGeom>
        </p:spPr>
      </p:pic>
    </p:spTree>
    <p:extLst>
      <p:ext uri="{BB962C8B-B14F-4D97-AF65-F5344CB8AC3E}">
        <p14:creationId xmlns:p14="http://schemas.microsoft.com/office/powerpoint/2010/main" val="146588507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2243C3-7437-4A92-99D0-FA82E98C7CFB}"/>
              </a:ext>
            </a:extLst>
          </p:cNvPr>
          <p:cNvSpPr>
            <a:spLocks noGrp="1"/>
          </p:cNvSpPr>
          <p:nvPr>
            <p:ph type="title"/>
          </p:nvPr>
        </p:nvSpPr>
        <p:spPr>
          <a:xfrm>
            <a:off x="605344" y="737998"/>
            <a:ext cx="7255955" cy="4975604"/>
          </a:xfrm>
        </p:spPr>
        <p:txBody>
          <a:bodyPr>
            <a:normAutofit fontScale="90000"/>
          </a:bodyPr>
          <a:lstStyle/>
          <a:p>
            <a:r>
              <a:rPr lang="en-US" sz="5300" b="1" dirty="0">
                <a:latin typeface="Arial" panose="020B0604020202020204" pitchFamily="34" charset="0"/>
                <a:cs typeface="Arial" panose="020B0604020202020204" pitchFamily="34" charset="0"/>
              </a:rPr>
              <a:t>Breakout Session 2 </a:t>
            </a:r>
            <a:br>
              <a:rPr lang="en-US" sz="5300" b="1" dirty="0">
                <a:latin typeface="Arial" panose="020B0604020202020204" pitchFamily="34" charset="0"/>
                <a:cs typeface="Arial" panose="020B0604020202020204" pitchFamily="34" charset="0"/>
              </a:rPr>
            </a:br>
            <a:r>
              <a:rPr lang="en-US" sz="3600" b="1" dirty="0">
                <a:latin typeface="Arial" panose="020B0604020202020204" pitchFamily="34" charset="0"/>
                <a:cs typeface="Arial" panose="020B0604020202020204" pitchFamily="34" charset="0"/>
              </a:rPr>
              <a:t>Reporting Out</a:t>
            </a:r>
            <a:br>
              <a:rPr lang="en-US" sz="3600" dirty="0">
                <a:latin typeface="Arial" panose="020B0604020202020204" pitchFamily="34" charset="0"/>
                <a:cs typeface="Arial" panose="020B0604020202020204" pitchFamily="34" charset="0"/>
              </a:rPr>
            </a:br>
            <a:br>
              <a:rPr lang="en-US" dirty="0">
                <a:latin typeface="Arial" panose="020B0604020202020204" pitchFamily="34" charset="0"/>
                <a:cs typeface="Arial" panose="020B0604020202020204" pitchFamily="34" charset="0"/>
              </a:rPr>
            </a:br>
            <a:r>
              <a:rPr lang="en-US" sz="3200" dirty="0">
                <a:latin typeface="Arial" panose="020B0604020202020204" pitchFamily="34" charset="0"/>
                <a:cs typeface="Arial" panose="020B0604020202020204" pitchFamily="34" charset="0"/>
              </a:rPr>
              <a:t>What segment did you talk about  </a:t>
            </a:r>
            <a:r>
              <a:rPr lang="en-US" sz="3600" dirty="0">
                <a:latin typeface="Arial" panose="020B0604020202020204" pitchFamily="34" charset="0"/>
                <a:cs typeface="Arial" panose="020B0604020202020204" pitchFamily="34" charset="0"/>
              </a:rPr>
              <a:t>?</a:t>
            </a:r>
            <a:br>
              <a:rPr lang="en-US" sz="3600" dirty="0">
                <a:latin typeface="Arial" panose="020B0604020202020204" pitchFamily="34" charset="0"/>
                <a:cs typeface="Arial" panose="020B0604020202020204" pitchFamily="34" charset="0"/>
              </a:rPr>
            </a:br>
            <a:br>
              <a:rPr lang="en-US" sz="3600" dirty="0">
                <a:latin typeface="Arial" panose="020B0604020202020204" pitchFamily="34" charset="0"/>
                <a:cs typeface="Arial" panose="020B0604020202020204" pitchFamily="34" charset="0"/>
              </a:rPr>
            </a:br>
            <a:r>
              <a:rPr lang="en-US" sz="3600" dirty="0">
                <a:latin typeface="Arial" panose="020B0604020202020204" pitchFamily="34" charset="0"/>
                <a:cs typeface="Arial" panose="020B0604020202020204" pitchFamily="34" charset="0"/>
              </a:rPr>
              <a:t>How was the conversation ?</a:t>
            </a:r>
            <a:br>
              <a:rPr lang="en-US" sz="3600" dirty="0">
                <a:latin typeface="Arial" panose="020B0604020202020204" pitchFamily="34" charset="0"/>
                <a:cs typeface="Arial" panose="020B0604020202020204" pitchFamily="34" charset="0"/>
              </a:rPr>
            </a:br>
            <a:br>
              <a:rPr lang="en-US" sz="3600" dirty="0">
                <a:latin typeface="Arial" panose="020B0604020202020204" pitchFamily="34" charset="0"/>
                <a:cs typeface="Arial" panose="020B0604020202020204" pitchFamily="34" charset="0"/>
              </a:rPr>
            </a:br>
            <a:r>
              <a:rPr lang="en-US" sz="3600" dirty="0">
                <a:latin typeface="Arial" panose="020B0604020202020204" pitchFamily="34" charset="0"/>
                <a:cs typeface="Arial" panose="020B0604020202020204" pitchFamily="34" charset="0"/>
              </a:rPr>
              <a:t>What do people want to do?</a:t>
            </a:r>
            <a:br>
              <a:rPr lang="en-US" sz="3600" dirty="0">
                <a:latin typeface="Arial" panose="020B0604020202020204" pitchFamily="34" charset="0"/>
                <a:cs typeface="Arial" panose="020B0604020202020204" pitchFamily="34" charset="0"/>
              </a:rPr>
            </a:br>
            <a:br>
              <a:rPr lang="en-US" sz="3600" dirty="0">
                <a:latin typeface="Arial" panose="020B0604020202020204" pitchFamily="34" charset="0"/>
                <a:cs typeface="Arial" panose="020B0604020202020204" pitchFamily="34" charset="0"/>
              </a:rPr>
            </a:br>
            <a:r>
              <a:rPr lang="en-US" sz="3600" dirty="0">
                <a:latin typeface="Arial" panose="020B0604020202020204" pitchFamily="34" charset="0"/>
                <a:cs typeface="Arial" panose="020B0604020202020204" pitchFamily="34" charset="0"/>
              </a:rPr>
              <a:t>Anticipated barriers to getting started?</a:t>
            </a:r>
            <a:endParaRPr lang="en-US" sz="3200" dirty="0">
              <a:latin typeface="Arial" panose="020B0604020202020204" pitchFamily="34" charset="0"/>
              <a:cs typeface="Arial" panose="020B0604020202020204" pitchFamily="34" charset="0"/>
            </a:endParaRPr>
          </a:p>
        </p:txBody>
      </p:sp>
      <p:pic>
        <p:nvPicPr>
          <p:cNvPr id="4" name="Graphic 3" descr="Microphone with solid fill">
            <a:extLst>
              <a:ext uri="{FF2B5EF4-FFF2-40B4-BE49-F238E27FC236}">
                <a16:creationId xmlns:a16="http://schemas.microsoft.com/office/drawing/2014/main" id="{F81A114D-3F6E-481D-9ABE-716D6D9FC3C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511736" y="941198"/>
            <a:ext cx="2115820" cy="2115820"/>
          </a:xfrm>
          <a:prstGeom prst="rect">
            <a:avLst/>
          </a:prstGeom>
        </p:spPr>
      </p:pic>
    </p:spTree>
    <p:extLst>
      <p:ext uri="{BB962C8B-B14F-4D97-AF65-F5344CB8AC3E}">
        <p14:creationId xmlns:p14="http://schemas.microsoft.com/office/powerpoint/2010/main" val="385079447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3E25CF2-A356-4C59-B939-8601EBFBE7B6}"/>
              </a:ext>
            </a:extLst>
          </p:cNvPr>
          <p:cNvSpPr>
            <a:spLocks noGrp="1"/>
          </p:cNvSpPr>
          <p:nvPr>
            <p:ph type="title"/>
          </p:nvPr>
        </p:nvSpPr>
        <p:spPr>
          <a:xfrm>
            <a:off x="129039" y="4449105"/>
            <a:ext cx="8885921" cy="1362075"/>
          </a:xfrm>
        </p:spPr>
        <p:txBody>
          <a:bodyPr>
            <a:normAutofit fontScale="90000"/>
          </a:bodyPr>
          <a:lstStyle/>
          <a:p>
            <a:r>
              <a:rPr lang="en-US" cap="all" dirty="0"/>
              <a:t>Creating a Local Plan for Preventing and Reducing Stigma</a:t>
            </a:r>
          </a:p>
        </p:txBody>
      </p:sp>
    </p:spTree>
    <p:extLst>
      <p:ext uri="{BB962C8B-B14F-4D97-AF65-F5344CB8AC3E}">
        <p14:creationId xmlns:p14="http://schemas.microsoft.com/office/powerpoint/2010/main" val="40285331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A Discipleship Roadmap – Seth Tan">
            <a:extLst>
              <a:ext uri="{FF2B5EF4-FFF2-40B4-BE49-F238E27FC236}">
                <a16:creationId xmlns:a16="http://schemas.microsoft.com/office/drawing/2014/main" id="{A547CD3D-3069-4107-8CFD-E995DB64FE6E}"/>
              </a:ext>
            </a:extLst>
          </p:cNvPr>
          <p:cNvPicPr>
            <a:picLocks noChangeAspect="1" noChangeArrowheads="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228266" y="7120"/>
            <a:ext cx="7523163"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E2D4D065-B176-4185-A413-E12F47BF2115}"/>
              </a:ext>
            </a:extLst>
          </p:cNvPr>
          <p:cNvSpPr>
            <a:spLocks noGrp="1"/>
          </p:cNvSpPr>
          <p:nvPr>
            <p:ph type="title"/>
          </p:nvPr>
        </p:nvSpPr>
        <p:spPr>
          <a:xfrm>
            <a:off x="392570" y="449533"/>
            <a:ext cx="4179429" cy="736178"/>
          </a:xfrm>
        </p:spPr>
        <p:txBody>
          <a:bodyPr>
            <a:normAutofit fontScale="90000"/>
          </a:bodyPr>
          <a:lstStyle/>
          <a:p>
            <a:pPr>
              <a:lnSpc>
                <a:spcPct val="94000"/>
              </a:lnSpc>
              <a:spcBef>
                <a:spcPts val="1000"/>
              </a:spcBef>
            </a:pPr>
            <a:r>
              <a:rPr lang="en-US" sz="2800" b="1" cap="all" dirty="0">
                <a:solidFill>
                  <a:srgbClr val="00467F"/>
                </a:solidFill>
                <a:latin typeface="Arial" panose="020B0604020202020204" pitchFamily="34" charset="0"/>
                <a:cs typeface="Arial" panose="020B0604020202020204" pitchFamily="34" charset="0"/>
              </a:rPr>
              <a:t>Plan Your Stigma Prevention  Journey</a:t>
            </a:r>
          </a:p>
        </p:txBody>
      </p:sp>
      <p:sp>
        <p:nvSpPr>
          <p:cNvPr id="8" name="Oval 7">
            <a:extLst>
              <a:ext uri="{FF2B5EF4-FFF2-40B4-BE49-F238E27FC236}">
                <a16:creationId xmlns:a16="http://schemas.microsoft.com/office/drawing/2014/main" id="{6965F58C-1E17-441A-842E-D609D3F7811C}"/>
              </a:ext>
            </a:extLst>
          </p:cNvPr>
          <p:cNvSpPr/>
          <p:nvPr/>
        </p:nvSpPr>
        <p:spPr>
          <a:xfrm>
            <a:off x="7412814" y="6043124"/>
            <a:ext cx="502920" cy="502920"/>
          </a:xfrm>
          <a:prstGeom prst="ellipse">
            <a:avLst/>
          </a:prstGeom>
          <a:solidFill>
            <a:srgbClr val="3AB6DF"/>
          </a:solidFill>
          <a:ln>
            <a:noFill/>
          </a:ln>
          <a:effectLst>
            <a:outerShdw blurRad="76200" dist="12700" dir="2700000" sy="-23000" kx="-8004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AE0B2A0F-E16C-4956-8560-4C09322220C0}"/>
              </a:ext>
            </a:extLst>
          </p:cNvPr>
          <p:cNvSpPr txBox="1"/>
          <p:nvPr/>
        </p:nvSpPr>
        <p:spPr>
          <a:xfrm>
            <a:off x="3297236" y="6169940"/>
            <a:ext cx="4367038" cy="477054"/>
          </a:xfrm>
          <a:prstGeom prst="rect">
            <a:avLst/>
          </a:prstGeom>
          <a:noFill/>
        </p:spPr>
        <p:txBody>
          <a:bodyPr wrap="square" rtlCol="0">
            <a:spAutoFit/>
          </a:bodyPr>
          <a:lstStyle/>
          <a:p>
            <a:r>
              <a:rPr lang="en-US" sz="2500" b="1" cap="all" dirty="0">
                <a:solidFill>
                  <a:srgbClr val="00467F"/>
                </a:solidFill>
                <a:latin typeface="Arial" panose="020B0604020202020204" pitchFamily="34" charset="0"/>
                <a:cs typeface="Arial" panose="020B0604020202020204" pitchFamily="34" charset="0"/>
              </a:rPr>
              <a:t>Assess the Landscape</a:t>
            </a:r>
          </a:p>
        </p:txBody>
      </p:sp>
    </p:spTree>
    <p:extLst>
      <p:ext uri="{BB962C8B-B14F-4D97-AF65-F5344CB8AC3E}">
        <p14:creationId xmlns:p14="http://schemas.microsoft.com/office/powerpoint/2010/main" val="1235410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16" descr="Man with his head in his hands, a hand pointing at him accusingly.">
            <a:extLst>
              <a:ext uri="{FF2B5EF4-FFF2-40B4-BE49-F238E27FC236}">
                <a16:creationId xmlns:a16="http://schemas.microsoft.com/office/drawing/2014/main" id="{83A5BFBD-EC1E-485A-81CD-2282C752EA39}"/>
              </a:ext>
            </a:extLst>
          </p:cNvPr>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913438" y="955675"/>
            <a:ext cx="2582862" cy="185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1" name="Title 1">
            <a:extLst>
              <a:ext uri="{FF2B5EF4-FFF2-40B4-BE49-F238E27FC236}">
                <a16:creationId xmlns:a16="http://schemas.microsoft.com/office/drawing/2014/main" id="{C1EBB351-A38E-437F-B694-36C64B86D297}"/>
              </a:ext>
            </a:extLst>
          </p:cNvPr>
          <p:cNvSpPr>
            <a:spLocks noGrp="1"/>
          </p:cNvSpPr>
          <p:nvPr>
            <p:ph type="title" idx="4294967295"/>
          </p:nvPr>
        </p:nvSpPr>
        <p:spPr>
          <a:xfrm>
            <a:off x="1257300" y="2874963"/>
            <a:ext cx="7886700" cy="919162"/>
          </a:xfrm>
        </p:spPr>
        <p:txBody>
          <a:bodyPr/>
          <a:lstStyle/>
          <a:p>
            <a:pPr algn="ctr"/>
            <a:r>
              <a:rPr lang="en-US" altLang="en-US" sz="3600" dirty="0">
                <a:latin typeface="Arial" panose="020B0604020202020204" pitchFamily="34" charset="0"/>
                <a:cs typeface="Arial" panose="020B0604020202020204" pitchFamily="34" charset="0"/>
              </a:rPr>
              <a:t>A Basic Definition </a:t>
            </a:r>
          </a:p>
        </p:txBody>
      </p:sp>
      <p:pic>
        <p:nvPicPr>
          <p:cNvPr id="27653" name="Picture 9" descr="Magnifying glass over the word &quot;belief.&quot;">
            <a:extLst>
              <a:ext uri="{FF2B5EF4-FFF2-40B4-BE49-F238E27FC236}">
                <a16:creationId xmlns:a16="http://schemas.microsoft.com/office/drawing/2014/main" id="{FC844DA2-CE0E-4F9F-88AB-1FE1A76EDE62}"/>
              </a:ext>
            </a:extLst>
          </p:cNvPr>
          <p:cNvPicPr>
            <a:picLocks noChangeAspect="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3314700" y="955675"/>
            <a:ext cx="2509838" cy="1828800"/>
          </a:xfrm>
          <a:prstGeom prst="rect">
            <a:avLst/>
          </a:prstGeom>
          <a:noFill/>
          <a:ln>
            <a:noFill/>
          </a:ln>
          <a:effectLst>
            <a:outerShdw blurRad="50800" dist="38100" dir="2700000" algn="tl" rotWithShape="0">
              <a:prstClr val="black">
                <a:alpha val="40000"/>
              </a:prstClr>
            </a:outerShdw>
          </a:effectLst>
        </p:spPr>
      </p:pic>
      <p:sp>
        <p:nvSpPr>
          <p:cNvPr id="13" name="Rectangle 12">
            <a:extLst>
              <a:ext uri="{FF2B5EF4-FFF2-40B4-BE49-F238E27FC236}">
                <a16:creationId xmlns:a16="http://schemas.microsoft.com/office/drawing/2014/main" id="{FA933120-E389-46A5-9D78-0BCF71182318}"/>
              </a:ext>
              <a:ext uri="{C183D7F6-B498-43B3-948B-1728B52AA6E4}">
                <adec:decorative xmlns:adec="http://schemas.microsoft.com/office/drawing/2017/decorative" val="1"/>
              </a:ext>
            </a:extLst>
          </p:cNvPr>
          <p:cNvSpPr/>
          <p:nvPr/>
        </p:nvSpPr>
        <p:spPr>
          <a:xfrm>
            <a:off x="3243263" y="709613"/>
            <a:ext cx="44450" cy="21018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014" name="TextBox 9">
            <a:extLst>
              <a:ext uri="{FF2B5EF4-FFF2-40B4-BE49-F238E27FC236}">
                <a16:creationId xmlns:a16="http://schemas.microsoft.com/office/drawing/2014/main" id="{EF62DCE0-9202-4B0D-8FC6-90D28AC20CBF}"/>
              </a:ext>
            </a:extLst>
          </p:cNvPr>
          <p:cNvSpPr txBox="1">
            <a:spLocks noChangeArrowheads="1"/>
          </p:cNvSpPr>
          <p:nvPr/>
        </p:nvSpPr>
        <p:spPr bwMode="auto">
          <a:xfrm>
            <a:off x="977900" y="3765550"/>
            <a:ext cx="7315200" cy="255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575B64"/>
                </a:solidFill>
                <a:effectLst/>
                <a:uLnTx/>
                <a:uFillTx/>
                <a:latin typeface="InterFace"/>
                <a:ea typeface="+mn-ea"/>
                <a:cs typeface="+mn-cs"/>
              </a:rPr>
              <a:t>“</a:t>
            </a:r>
            <a:r>
              <a:rPr kumimoji="0" lang="en-US" altLang="en-US" sz="2800" b="0" i="0" u="none" strike="noStrike" kern="1200" cap="none" spc="0" normalizeH="0" baseline="0" noProof="0" dirty="0">
                <a:ln>
                  <a:noFill/>
                </a:ln>
                <a:solidFill>
                  <a:prstClr val="black"/>
                </a:solidFill>
                <a:effectLst/>
                <a:uLnTx/>
                <a:uFillTx/>
                <a:latin typeface="InterFace"/>
                <a:ea typeface="+mn-ea"/>
                <a:cs typeface="+mn-cs"/>
              </a:rPr>
              <a:t>Stigma can be understood as an attribute, behavior, or reputation that is socially discrediting, and substance-related problems appear to be particularly susceptible to stigma.”</a:t>
            </a:r>
          </a:p>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srgbClr val="575B64"/>
              </a:solidFill>
              <a:effectLst/>
              <a:uLnTx/>
              <a:uFillTx/>
              <a:latin typeface="InterFace"/>
              <a:ea typeface="+mn-ea"/>
              <a:cs typeface="+mn-cs"/>
            </a:endParaRPr>
          </a:p>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575B64"/>
                </a:solidFill>
                <a:effectLst/>
                <a:uLnTx/>
                <a:uFillTx/>
                <a:latin typeface="InterFace"/>
                <a:ea typeface="+mn-ea"/>
                <a:cs typeface="+mn-cs"/>
              </a:rPr>
              <a:t> </a:t>
            </a:r>
            <a:r>
              <a:rPr kumimoji="0" lang="en-US" altLang="en-US" sz="2000" b="0" i="0" u="none" strike="noStrike" kern="1200" cap="none" spc="0" normalizeH="0" baseline="0" noProof="0" dirty="0">
                <a:ln>
                  <a:noFill/>
                </a:ln>
                <a:solidFill>
                  <a:srgbClr val="575B64"/>
                </a:solidFill>
                <a:effectLst/>
                <a:uLnTx/>
                <a:uFillTx/>
                <a:latin typeface="Palatino "/>
                <a:ea typeface="+mn-ea"/>
                <a:cs typeface="+mn-cs"/>
              </a:rPr>
              <a:t>(John F. Kelly∗, Cassandra M. </a:t>
            </a:r>
            <a:r>
              <a:rPr kumimoji="0" lang="en-US" altLang="en-US" sz="2000" b="0" i="0" u="none" strike="noStrike" kern="1200" cap="none" spc="0" normalizeH="0" baseline="0" noProof="0" dirty="0" err="1">
                <a:ln>
                  <a:noFill/>
                </a:ln>
                <a:solidFill>
                  <a:srgbClr val="575B64"/>
                </a:solidFill>
                <a:effectLst/>
                <a:uLnTx/>
                <a:uFillTx/>
                <a:latin typeface="Palatino "/>
                <a:ea typeface="+mn-ea"/>
                <a:cs typeface="+mn-cs"/>
              </a:rPr>
              <a:t>Westerhoff</a:t>
            </a:r>
            <a:r>
              <a:rPr kumimoji="0" lang="en-US" altLang="en-US" sz="2000" b="0" i="0" u="none" strike="noStrike" kern="1200" cap="none" spc="0" normalizeH="0" baseline="0" noProof="0" dirty="0">
                <a:ln>
                  <a:noFill/>
                </a:ln>
                <a:solidFill>
                  <a:srgbClr val="575B64"/>
                </a:solidFill>
                <a:effectLst/>
                <a:uLnTx/>
                <a:uFillTx/>
                <a:latin typeface="Palatino "/>
                <a:ea typeface="+mn-ea"/>
                <a:cs typeface="+mn-cs"/>
              </a:rPr>
              <a:t>)</a:t>
            </a:r>
          </a:p>
        </p:txBody>
      </p:sp>
      <p:pic>
        <p:nvPicPr>
          <p:cNvPr id="2" name="Picture 2" descr="Related image">
            <a:extLst>
              <a:ext uri="{FF2B5EF4-FFF2-40B4-BE49-F238E27FC236}">
                <a16:creationId xmlns:a16="http://schemas.microsoft.com/office/drawing/2014/main" id="{C8F08E64-5927-4F4B-A481-2B7A49EE854E}"/>
              </a:ext>
            </a:extLst>
          </p:cNvPr>
          <p:cNvPicPr>
            <a:picLocks noChangeAspect="1" noChangeArrowheads="1"/>
          </p:cNvPicPr>
          <p:nvPr/>
        </p:nvPicPr>
        <p:blipFill rotWithShape="1">
          <a:blip r:embed="rId5" cstate="email">
            <a:extLst>
              <a:ext uri="{28A0092B-C50C-407E-A947-70E740481C1C}">
                <a14:useLocalDpi xmlns:a14="http://schemas.microsoft.com/office/drawing/2010/main" val="0"/>
              </a:ext>
            </a:extLst>
          </a:blip>
          <a:srcRect/>
          <a:stretch/>
        </p:blipFill>
        <p:spPr bwMode="auto">
          <a:xfrm>
            <a:off x="650875" y="955675"/>
            <a:ext cx="2552700" cy="1828800"/>
          </a:xfrm>
          <a:prstGeom prst="rect">
            <a:avLst/>
          </a:prstGeom>
          <a:noFill/>
          <a:ln>
            <a:noFill/>
          </a:ln>
          <a:effectLst>
            <a:outerShdw blurRad="50800" dist="38100" dir="2700000" algn="tl" rotWithShape="0">
              <a:srgbClr val="000000">
                <a:alpha val="39999"/>
              </a:srgbClr>
            </a:outerShdw>
          </a:effectLst>
        </p:spPr>
      </p:pic>
      <p:pic>
        <p:nvPicPr>
          <p:cNvPr id="43018" name="Picture 10" descr="Language Discrimination in the Workplace: Examples and Explanation -  Yeremian Law">
            <a:extLst>
              <a:ext uri="{FF2B5EF4-FFF2-40B4-BE49-F238E27FC236}">
                <a16:creationId xmlns:a16="http://schemas.microsoft.com/office/drawing/2014/main" id="{75B64C93-E7D0-4691-893F-5A654A527B20}"/>
              </a:ext>
            </a:extLst>
          </p:cNvPr>
          <p:cNvPicPr>
            <a:picLocks noChangeAspect="1" noChangeArrowheads="1"/>
          </p:cNvPicPr>
          <p:nvPr/>
        </p:nvPicPr>
        <p:blipFill rotWithShape="1">
          <a:blip r:embed="rId6" cstate="email">
            <a:extLst>
              <a:ext uri="{28A0092B-C50C-407E-A947-70E740481C1C}">
                <a14:useLocalDpi xmlns:a14="http://schemas.microsoft.com/office/drawing/2010/main" val="0"/>
              </a:ext>
            </a:extLst>
          </a:blip>
          <a:srcRect/>
          <a:stretch/>
        </p:blipFill>
        <p:spPr bwMode="auto">
          <a:xfrm>
            <a:off x="5935663" y="955675"/>
            <a:ext cx="2533650" cy="1828800"/>
          </a:xfrm>
          <a:prstGeom prst="rect">
            <a:avLst/>
          </a:prstGeom>
          <a:noFill/>
          <a:ln w="12700">
            <a:solidFill>
              <a:schemeClr val="bg1">
                <a:lumMod val="85000"/>
              </a:schemeClr>
            </a:solidFill>
          </a:ln>
          <a:effectLst>
            <a:outerShdw blurRad="50800" dist="38100" dir="2700000" algn="tl" rotWithShape="0">
              <a:prstClr val="black">
                <a:alpha val="40000"/>
              </a:prstClr>
            </a:outerShdw>
          </a:effectLst>
        </p:spPr>
      </p:pic>
    </p:spTree>
  </p:cSld>
  <p:clrMapOvr>
    <a:masterClrMapping/>
  </p:clrMapOvr>
  <p:transition spd="slow">
    <p:cove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AB5686-B191-4D7A-B8A0-4614354216BB}"/>
              </a:ext>
            </a:extLst>
          </p:cNvPr>
          <p:cNvSpPr>
            <a:spLocks noGrp="1"/>
          </p:cNvSpPr>
          <p:nvPr>
            <p:ph type="title"/>
          </p:nvPr>
        </p:nvSpPr>
        <p:spPr>
          <a:xfrm>
            <a:off x="460671" y="474128"/>
            <a:ext cx="7851951" cy="1143000"/>
          </a:xfrm>
        </p:spPr>
        <p:txBody>
          <a:bodyPr/>
          <a:lstStyle/>
          <a:p>
            <a:r>
              <a:rPr lang="en-US" dirty="0"/>
              <a:t>Assessing the Landscape</a:t>
            </a:r>
          </a:p>
        </p:txBody>
      </p:sp>
      <p:sp>
        <p:nvSpPr>
          <p:cNvPr id="3" name="Content Placeholder 2">
            <a:extLst>
              <a:ext uri="{FF2B5EF4-FFF2-40B4-BE49-F238E27FC236}">
                <a16:creationId xmlns:a16="http://schemas.microsoft.com/office/drawing/2014/main" id="{7B118C27-300D-4E54-B1A8-75F1D8E02394}"/>
              </a:ext>
            </a:extLst>
          </p:cNvPr>
          <p:cNvSpPr>
            <a:spLocks noGrp="1"/>
          </p:cNvSpPr>
          <p:nvPr>
            <p:ph idx="1"/>
          </p:nvPr>
        </p:nvSpPr>
        <p:spPr/>
        <p:txBody>
          <a:bodyPr>
            <a:normAutofit/>
          </a:bodyPr>
          <a:lstStyle/>
          <a:p>
            <a:pPr marL="338138" indent="-338138">
              <a:lnSpc>
                <a:spcPct val="104000"/>
              </a:lnSpc>
              <a:buFont typeface="Arial" panose="020B0604020202020204" pitchFamily="34" charset="0"/>
              <a:buChar char="•"/>
            </a:pPr>
            <a:r>
              <a:rPr lang="en-US" sz="2800" dirty="0">
                <a:solidFill>
                  <a:srgbClr val="23466B"/>
                </a:solidFill>
              </a:rPr>
              <a:t>What evidence do you Have that stigma is an issue?</a:t>
            </a:r>
          </a:p>
          <a:p>
            <a:pPr marL="1143000" lvl="1" indent="-457200">
              <a:spcBef>
                <a:spcPts val="1000"/>
              </a:spcBef>
              <a:buFont typeface="Wingdings" panose="05000000000000000000" pitchFamily="2" charset="2"/>
              <a:buChar char="§"/>
            </a:pPr>
            <a:r>
              <a:rPr lang="en-US" sz="2800" dirty="0">
                <a:solidFill>
                  <a:srgbClr val="23466B"/>
                </a:solidFill>
              </a:rPr>
              <a:t>Data – quantitative and qualitative</a:t>
            </a:r>
          </a:p>
          <a:p>
            <a:pPr marL="338138" indent="-338138">
              <a:lnSpc>
                <a:spcPct val="104000"/>
              </a:lnSpc>
              <a:buFont typeface="Arial" panose="020B0604020202020204" pitchFamily="34" charset="0"/>
              <a:buChar char="•"/>
            </a:pPr>
            <a:r>
              <a:rPr lang="en-US" sz="2800" dirty="0">
                <a:solidFill>
                  <a:srgbClr val="23466B"/>
                </a:solidFill>
              </a:rPr>
              <a:t>What campaigns—state or local—are already being implemented?</a:t>
            </a:r>
          </a:p>
          <a:p>
            <a:pPr marL="1143000" lvl="1" indent="-457200">
              <a:buFont typeface="Wingdings" panose="05000000000000000000" pitchFamily="2" charset="2"/>
              <a:buChar char="§"/>
            </a:pPr>
            <a:r>
              <a:rPr lang="en-US" sz="2800">
                <a:solidFill>
                  <a:srgbClr val="23466B"/>
                </a:solidFill>
              </a:rPr>
              <a:t>Know</a:t>
            </a:r>
            <a:endParaRPr lang="en-US" sz="2800" dirty="0">
              <a:solidFill>
                <a:srgbClr val="23466B"/>
              </a:solidFill>
            </a:endParaRPr>
          </a:p>
          <a:p>
            <a:pPr marL="338138" indent="-338138">
              <a:lnSpc>
                <a:spcPct val="104000"/>
              </a:lnSpc>
              <a:buFont typeface="Arial" panose="020B0604020202020204" pitchFamily="34" charset="0"/>
              <a:buChar char="•"/>
            </a:pPr>
            <a:r>
              <a:rPr lang="en-US" sz="2800" dirty="0">
                <a:solidFill>
                  <a:srgbClr val="23466B"/>
                </a:solidFill>
              </a:rPr>
              <a:t>What relationships do we already have at the community level?</a:t>
            </a:r>
          </a:p>
          <a:p>
            <a:pPr marL="1143000" lvl="1" indent="-457200">
              <a:buFont typeface="Wingdings" panose="05000000000000000000" pitchFamily="2" charset="2"/>
              <a:buChar char="§"/>
            </a:pPr>
            <a:r>
              <a:rPr lang="en-US" sz="2800" dirty="0">
                <a:solidFill>
                  <a:srgbClr val="23466B"/>
                </a:solidFill>
              </a:rPr>
              <a:t>What’s our capacity and reach?</a:t>
            </a:r>
          </a:p>
        </p:txBody>
      </p:sp>
    </p:spTree>
    <p:extLst>
      <p:ext uri="{BB962C8B-B14F-4D97-AF65-F5344CB8AC3E}">
        <p14:creationId xmlns:p14="http://schemas.microsoft.com/office/powerpoint/2010/main" val="373871210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2CC65B-E8CC-45D7-80FA-CF7A8EB4FB3B}"/>
              </a:ext>
            </a:extLst>
          </p:cNvPr>
          <p:cNvSpPr>
            <a:spLocks noGrp="1"/>
          </p:cNvSpPr>
          <p:nvPr>
            <p:ph type="title"/>
          </p:nvPr>
        </p:nvSpPr>
        <p:spPr>
          <a:xfrm>
            <a:off x="785190" y="365126"/>
            <a:ext cx="7730160" cy="1325563"/>
          </a:xfrm>
        </p:spPr>
        <p:txBody>
          <a:bodyPr/>
          <a:lstStyle/>
          <a:p>
            <a:r>
              <a:rPr lang="en-US" b="1"/>
              <a:t>Poll</a:t>
            </a:r>
            <a:endParaRPr lang="en-US" b="1" dirty="0"/>
          </a:p>
        </p:txBody>
      </p:sp>
      <p:sp>
        <p:nvSpPr>
          <p:cNvPr id="3" name="TextBox 2">
            <a:extLst>
              <a:ext uri="{FF2B5EF4-FFF2-40B4-BE49-F238E27FC236}">
                <a16:creationId xmlns:a16="http://schemas.microsoft.com/office/drawing/2014/main" id="{71248933-973B-45F3-9CC2-1F856D069E5A}"/>
              </a:ext>
            </a:extLst>
          </p:cNvPr>
          <p:cNvSpPr txBox="1"/>
          <p:nvPr/>
        </p:nvSpPr>
        <p:spPr>
          <a:xfrm>
            <a:off x="785190" y="1705451"/>
            <a:ext cx="6599584" cy="4001095"/>
          </a:xfrm>
          <a:prstGeom prst="rect">
            <a:avLst/>
          </a:prstGeom>
          <a:noFill/>
        </p:spPr>
        <p:txBody>
          <a:bodyPr wrap="square" rtlCol="0">
            <a:spAutoFit/>
          </a:bodyPr>
          <a:lstStyle/>
          <a:p>
            <a:r>
              <a:rPr lang="en-US" sz="2800" b="1" dirty="0"/>
              <a:t>I have aware of or already support the following National </a:t>
            </a:r>
            <a:r>
              <a:rPr lang="en-US" sz="2800" b="1"/>
              <a:t>or IN </a:t>
            </a:r>
            <a:r>
              <a:rPr lang="en-US" sz="2800" b="1" dirty="0"/>
              <a:t>initiatives</a:t>
            </a:r>
          </a:p>
          <a:p>
            <a:r>
              <a:rPr lang="en-US" i="1" dirty="0">
                <a:solidFill>
                  <a:srgbClr val="00B0F0"/>
                </a:solidFill>
              </a:rPr>
              <a:t>Check all that apply</a:t>
            </a:r>
          </a:p>
          <a:p>
            <a:endParaRPr lang="en-US" dirty="0"/>
          </a:p>
          <a:p>
            <a:pPr marL="342900" indent="-342900">
              <a:buFont typeface="+mj-lt"/>
              <a:buAutoNum type="alphaUcPeriod"/>
            </a:pPr>
            <a:r>
              <a:rPr lang="en-US" dirty="0"/>
              <a:t>Faces and Voices of Recovery</a:t>
            </a:r>
          </a:p>
          <a:p>
            <a:pPr marL="342900" indent="-342900">
              <a:buFont typeface="+mj-lt"/>
              <a:buAutoNum type="alphaUcPeriod"/>
            </a:pPr>
            <a:r>
              <a:rPr lang="en-US" dirty="0">
                <a:solidFill>
                  <a:srgbClr val="000000"/>
                </a:solidFill>
                <a:latin typeface="avenir-lt-w01_35-light1475496"/>
              </a:rPr>
              <a:t>Shatterproof – Ending Addiction Stigma</a:t>
            </a:r>
          </a:p>
          <a:p>
            <a:pPr marL="342900" indent="-342900">
              <a:buFont typeface="+mj-lt"/>
              <a:buAutoNum type="alphaUcPeriod"/>
            </a:pPr>
            <a:r>
              <a:rPr lang="en-US" dirty="0">
                <a:solidFill>
                  <a:srgbClr val="000000"/>
                </a:solidFill>
                <a:latin typeface="avenir-lt-w01_35-light1475496"/>
              </a:rPr>
              <a:t>Stop the Stigma: Tackling the Stigma of Addiction through Education – Alcohol Policy Forum</a:t>
            </a:r>
            <a:endParaRPr lang="en-US" dirty="0"/>
          </a:p>
          <a:p>
            <a:pPr marL="342900" indent="-342900">
              <a:buFont typeface="+mj-lt"/>
              <a:buAutoNum type="alphaUcPeriod"/>
            </a:pPr>
            <a:r>
              <a:rPr lang="en-US" dirty="0" err="1"/>
              <a:t>NextLevel</a:t>
            </a:r>
            <a:r>
              <a:rPr lang="en-US" dirty="0"/>
              <a:t> Recovery – Indiana</a:t>
            </a:r>
          </a:p>
          <a:p>
            <a:pPr marL="342900" indent="-342900">
              <a:buFont typeface="+mj-lt"/>
              <a:buAutoNum type="alphaUcPeriod"/>
            </a:pPr>
            <a:r>
              <a:rPr lang="en-US" dirty="0"/>
              <a:t>Other local anti-stigma campaign (type in the chat) </a:t>
            </a:r>
          </a:p>
          <a:p>
            <a:endParaRPr lang="en-US" b="1" dirty="0"/>
          </a:p>
          <a:p>
            <a:pPr marL="342900" indent="-342900">
              <a:buFont typeface="+mj-lt"/>
              <a:buAutoNum type="alphaUcPeriod"/>
            </a:pPr>
            <a:endParaRPr lang="en-US" dirty="0"/>
          </a:p>
          <a:p>
            <a:pPr marL="342900" indent="-342900">
              <a:buFont typeface="+mj-lt"/>
              <a:buAutoNum type="alphaUcPeriod"/>
            </a:pPr>
            <a:endParaRPr lang="en-US" dirty="0"/>
          </a:p>
        </p:txBody>
      </p:sp>
      <p:pic>
        <p:nvPicPr>
          <p:cNvPr id="5" name="Graphic 4" descr="Chat">
            <a:extLst>
              <a:ext uri="{FF2B5EF4-FFF2-40B4-BE49-F238E27FC236}">
                <a16:creationId xmlns:a16="http://schemas.microsoft.com/office/drawing/2014/main" id="{F4903134-8FEB-4843-9AA5-3F660253257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697119" y="5035645"/>
            <a:ext cx="1749761" cy="1749761"/>
          </a:xfrm>
          <a:prstGeom prst="rect">
            <a:avLst/>
          </a:prstGeom>
        </p:spPr>
      </p:pic>
    </p:spTree>
    <p:extLst>
      <p:ext uri="{BB962C8B-B14F-4D97-AF65-F5344CB8AC3E}">
        <p14:creationId xmlns:p14="http://schemas.microsoft.com/office/powerpoint/2010/main" val="417647487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E50033-6649-4E1D-81D6-29A3A89952DF}"/>
              </a:ext>
            </a:extLst>
          </p:cNvPr>
          <p:cNvSpPr>
            <a:spLocks noGrp="1"/>
          </p:cNvSpPr>
          <p:nvPr>
            <p:ph type="title"/>
          </p:nvPr>
        </p:nvSpPr>
        <p:spPr>
          <a:xfrm>
            <a:off x="623888" y="164593"/>
            <a:ext cx="7886700" cy="859535"/>
          </a:xfrm>
        </p:spPr>
        <p:txBody>
          <a:bodyPr/>
          <a:lstStyle/>
          <a:p>
            <a:pPr algn="ctr"/>
            <a:r>
              <a:rPr lang="en-US" sz="4000" b="1" dirty="0"/>
              <a:t>Indiana Campaign</a:t>
            </a:r>
          </a:p>
        </p:txBody>
      </p:sp>
      <p:pic>
        <p:nvPicPr>
          <p:cNvPr id="5" name="Picture 4" descr="Graphical user interface, website&#10;&#10;Description automatically generated">
            <a:extLst>
              <a:ext uri="{FF2B5EF4-FFF2-40B4-BE49-F238E27FC236}">
                <a16:creationId xmlns:a16="http://schemas.microsoft.com/office/drawing/2014/main" id="{7BD702E7-AB3F-458F-A5C5-06FB0C105D5D}"/>
              </a:ext>
            </a:extLst>
          </p:cNvPr>
          <p:cNvPicPr>
            <a:picLocks noChangeAspect="1"/>
          </p:cNvPicPr>
          <p:nvPr/>
        </p:nvPicPr>
        <p:blipFill rotWithShape="1">
          <a:blip r:embed="rId3"/>
          <a:srcRect l="16000" t="10355" r="9000" b="6089"/>
          <a:stretch/>
        </p:blipFill>
        <p:spPr>
          <a:xfrm>
            <a:off x="209144" y="1225296"/>
            <a:ext cx="8959175" cy="5614416"/>
          </a:xfrm>
          <a:prstGeom prst="rect">
            <a:avLst/>
          </a:prstGeom>
        </p:spPr>
      </p:pic>
      <p:pic>
        <p:nvPicPr>
          <p:cNvPr id="4" name="Picture 3" descr="Graphical user interface, website&#10;&#10;Description automatically generated">
            <a:extLst>
              <a:ext uri="{FF2B5EF4-FFF2-40B4-BE49-F238E27FC236}">
                <a16:creationId xmlns:a16="http://schemas.microsoft.com/office/drawing/2014/main" id="{BCC324ED-838A-4EE2-8DAB-2F8FA85A2308}"/>
              </a:ext>
            </a:extLst>
          </p:cNvPr>
          <p:cNvPicPr>
            <a:picLocks noChangeAspect="1"/>
          </p:cNvPicPr>
          <p:nvPr/>
        </p:nvPicPr>
        <p:blipFill rotWithShape="1">
          <a:blip r:embed="rId4"/>
          <a:srcRect t="9753" r="2021" b="9012"/>
          <a:stretch/>
        </p:blipFill>
        <p:spPr>
          <a:xfrm>
            <a:off x="209144" y="2679700"/>
            <a:ext cx="8959175" cy="4178300"/>
          </a:xfrm>
          <a:prstGeom prst="rect">
            <a:avLst/>
          </a:prstGeom>
        </p:spPr>
      </p:pic>
    </p:spTree>
    <p:extLst>
      <p:ext uri="{BB962C8B-B14F-4D97-AF65-F5344CB8AC3E}">
        <p14:creationId xmlns:p14="http://schemas.microsoft.com/office/powerpoint/2010/main" val="2147425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A Discipleship Roadmap – Seth Tan">
            <a:extLst>
              <a:ext uri="{FF2B5EF4-FFF2-40B4-BE49-F238E27FC236}">
                <a16:creationId xmlns:a16="http://schemas.microsoft.com/office/drawing/2014/main" id="{A547CD3D-3069-4107-8CFD-E995DB64FE6E}"/>
              </a:ext>
            </a:extLst>
          </p:cNvPr>
          <p:cNvPicPr>
            <a:picLocks noChangeAspect="1" noChangeArrowheads="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228266" y="7120"/>
            <a:ext cx="7523163"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E2D4D065-B176-4185-A413-E12F47BF2115}"/>
              </a:ext>
            </a:extLst>
          </p:cNvPr>
          <p:cNvSpPr>
            <a:spLocks noGrp="1"/>
          </p:cNvSpPr>
          <p:nvPr>
            <p:ph type="title"/>
          </p:nvPr>
        </p:nvSpPr>
        <p:spPr>
          <a:xfrm>
            <a:off x="514707" y="336229"/>
            <a:ext cx="4057293" cy="736178"/>
          </a:xfrm>
        </p:spPr>
        <p:txBody>
          <a:bodyPr>
            <a:normAutofit fontScale="90000"/>
          </a:bodyPr>
          <a:lstStyle/>
          <a:p>
            <a:r>
              <a:rPr lang="en-US" sz="2800" b="1" cap="all" dirty="0">
                <a:solidFill>
                  <a:srgbClr val="00467F"/>
                </a:solidFill>
                <a:latin typeface="Arial" panose="020B0604020202020204" pitchFamily="34" charset="0"/>
                <a:cs typeface="Arial" panose="020B0604020202020204" pitchFamily="34" charset="0"/>
              </a:rPr>
              <a:t>Plan Your Stigma Prevention  Journey</a:t>
            </a:r>
          </a:p>
        </p:txBody>
      </p:sp>
      <p:sp>
        <p:nvSpPr>
          <p:cNvPr id="6" name="Oval 5">
            <a:extLst>
              <a:ext uri="{FF2B5EF4-FFF2-40B4-BE49-F238E27FC236}">
                <a16:creationId xmlns:a16="http://schemas.microsoft.com/office/drawing/2014/main" id="{9A003932-6E9E-433A-9293-695D5D8F0060}"/>
              </a:ext>
            </a:extLst>
          </p:cNvPr>
          <p:cNvSpPr/>
          <p:nvPr/>
        </p:nvSpPr>
        <p:spPr>
          <a:xfrm>
            <a:off x="5637251" y="4901680"/>
            <a:ext cx="475488" cy="475488"/>
          </a:xfrm>
          <a:prstGeom prst="ellipse">
            <a:avLst/>
          </a:prstGeom>
          <a:solidFill>
            <a:srgbClr val="3AB6DF"/>
          </a:solidFill>
          <a:ln>
            <a:noFill/>
          </a:ln>
          <a:effectLst>
            <a:outerShdw blurRad="76200" dist="12700" dir="2700000" sy="-23000" kx="-8004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a:extLst>
              <a:ext uri="{FF2B5EF4-FFF2-40B4-BE49-F238E27FC236}">
                <a16:creationId xmlns:a16="http://schemas.microsoft.com/office/drawing/2014/main" id="{6965F58C-1E17-441A-842E-D609D3F7811C}"/>
              </a:ext>
            </a:extLst>
          </p:cNvPr>
          <p:cNvSpPr/>
          <p:nvPr/>
        </p:nvSpPr>
        <p:spPr>
          <a:xfrm>
            <a:off x="7412814" y="6043124"/>
            <a:ext cx="502920" cy="502920"/>
          </a:xfrm>
          <a:prstGeom prst="ellipse">
            <a:avLst/>
          </a:prstGeom>
          <a:solidFill>
            <a:srgbClr val="3AB6DF"/>
          </a:solidFill>
          <a:ln>
            <a:noFill/>
          </a:ln>
          <a:effectLst>
            <a:outerShdw blurRad="76200" dist="12700" dir="2700000" sy="-23000" kx="-8004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AE0B2A0F-E16C-4956-8560-4C09322220C0}"/>
              </a:ext>
            </a:extLst>
          </p:cNvPr>
          <p:cNvSpPr txBox="1"/>
          <p:nvPr/>
        </p:nvSpPr>
        <p:spPr>
          <a:xfrm>
            <a:off x="4685943" y="6160079"/>
            <a:ext cx="3246578" cy="369332"/>
          </a:xfrm>
          <a:prstGeom prst="rect">
            <a:avLst/>
          </a:prstGeom>
          <a:noFill/>
        </p:spPr>
        <p:txBody>
          <a:bodyPr wrap="square" rtlCol="0">
            <a:spAutoFit/>
          </a:bodyPr>
          <a:lstStyle/>
          <a:p>
            <a:r>
              <a:rPr lang="en-US" b="1" dirty="0">
                <a:solidFill>
                  <a:schemeClr val="bg1">
                    <a:lumMod val="65000"/>
                  </a:schemeClr>
                </a:solidFill>
                <a:latin typeface="Arial" panose="020B0604020202020204" pitchFamily="34" charset="0"/>
                <a:cs typeface="Arial" panose="020B0604020202020204" pitchFamily="34" charset="0"/>
              </a:rPr>
              <a:t>Assess the Landscape</a:t>
            </a:r>
          </a:p>
        </p:txBody>
      </p:sp>
      <p:sp>
        <p:nvSpPr>
          <p:cNvPr id="11" name="TextBox 10">
            <a:extLst>
              <a:ext uri="{FF2B5EF4-FFF2-40B4-BE49-F238E27FC236}">
                <a16:creationId xmlns:a16="http://schemas.microsoft.com/office/drawing/2014/main" id="{0C383ECC-4934-4001-9790-AA9E18A25772}"/>
              </a:ext>
            </a:extLst>
          </p:cNvPr>
          <p:cNvSpPr txBox="1"/>
          <p:nvPr/>
        </p:nvSpPr>
        <p:spPr>
          <a:xfrm>
            <a:off x="3562769" y="4931597"/>
            <a:ext cx="2312226" cy="646331"/>
          </a:xfrm>
          <a:prstGeom prst="rect">
            <a:avLst/>
          </a:prstGeom>
          <a:noFill/>
        </p:spPr>
        <p:txBody>
          <a:bodyPr wrap="square" rtlCol="0">
            <a:spAutoFit/>
          </a:bodyPr>
          <a:lstStyle/>
          <a:p>
            <a:r>
              <a:rPr lang="en-US" b="1" dirty="0">
                <a:solidFill>
                  <a:srgbClr val="23466B"/>
                </a:solidFill>
                <a:latin typeface="Arial" panose="020B0604020202020204" pitchFamily="34" charset="0"/>
                <a:cs typeface="Arial" panose="020B0604020202020204" pitchFamily="34" charset="0"/>
              </a:rPr>
              <a:t>Clarify Stigma Prevention  Goal</a:t>
            </a:r>
          </a:p>
        </p:txBody>
      </p:sp>
      <p:sp>
        <p:nvSpPr>
          <p:cNvPr id="13" name="Oval 12">
            <a:extLst>
              <a:ext uri="{FF2B5EF4-FFF2-40B4-BE49-F238E27FC236}">
                <a16:creationId xmlns:a16="http://schemas.microsoft.com/office/drawing/2014/main" id="{B653DE83-E311-46E3-B884-768798D71580}"/>
              </a:ext>
            </a:extLst>
          </p:cNvPr>
          <p:cNvSpPr/>
          <p:nvPr/>
        </p:nvSpPr>
        <p:spPr>
          <a:xfrm>
            <a:off x="2612033" y="4386402"/>
            <a:ext cx="405487" cy="405487"/>
          </a:xfrm>
          <a:prstGeom prst="ellipse">
            <a:avLst/>
          </a:prstGeom>
          <a:solidFill>
            <a:srgbClr val="3AB6DF"/>
          </a:solidFill>
          <a:ln>
            <a:noFill/>
          </a:ln>
          <a:effectLst>
            <a:outerShdw blurRad="76200" dist="12700" dir="2700000" sy="-23000" kx="-8004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a:extLst>
              <a:ext uri="{FF2B5EF4-FFF2-40B4-BE49-F238E27FC236}">
                <a16:creationId xmlns:a16="http://schemas.microsoft.com/office/drawing/2014/main" id="{B6892A08-F2A6-4EB9-87D9-69372B96DFBA}"/>
              </a:ext>
            </a:extLst>
          </p:cNvPr>
          <p:cNvSpPr txBox="1"/>
          <p:nvPr/>
        </p:nvSpPr>
        <p:spPr>
          <a:xfrm>
            <a:off x="102870" y="4255349"/>
            <a:ext cx="2509163" cy="646331"/>
          </a:xfrm>
          <a:prstGeom prst="rect">
            <a:avLst/>
          </a:prstGeom>
          <a:noFill/>
        </p:spPr>
        <p:txBody>
          <a:bodyPr wrap="square" rtlCol="0">
            <a:spAutoFit/>
          </a:bodyPr>
          <a:lstStyle/>
          <a:p>
            <a:pPr algn="r"/>
            <a:r>
              <a:rPr lang="en-US" b="1" dirty="0">
                <a:solidFill>
                  <a:srgbClr val="23466B"/>
                </a:solidFill>
                <a:latin typeface="Arial" panose="020B0604020202020204" pitchFamily="34" charset="0"/>
                <a:cs typeface="Arial" panose="020B0604020202020204" pitchFamily="34" charset="0"/>
              </a:rPr>
              <a:t>Identify Community Sectors to Engage</a:t>
            </a:r>
          </a:p>
        </p:txBody>
      </p:sp>
      <p:sp>
        <p:nvSpPr>
          <p:cNvPr id="17" name="Oval 16">
            <a:extLst>
              <a:ext uri="{FF2B5EF4-FFF2-40B4-BE49-F238E27FC236}">
                <a16:creationId xmlns:a16="http://schemas.microsoft.com/office/drawing/2014/main" id="{370FF558-27CA-463A-BF04-7AA19C45A953}"/>
              </a:ext>
            </a:extLst>
          </p:cNvPr>
          <p:cNvSpPr/>
          <p:nvPr/>
        </p:nvSpPr>
        <p:spPr>
          <a:xfrm>
            <a:off x="3757664" y="3429000"/>
            <a:ext cx="405487" cy="405487"/>
          </a:xfrm>
          <a:prstGeom prst="ellipse">
            <a:avLst/>
          </a:prstGeom>
          <a:solidFill>
            <a:srgbClr val="3AB6DF"/>
          </a:solidFill>
          <a:ln>
            <a:noFill/>
          </a:ln>
          <a:effectLst>
            <a:outerShdw blurRad="76200" dist="12700" dir="2700000" sy="-23000" kx="-8004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Box 18">
            <a:extLst>
              <a:ext uri="{FF2B5EF4-FFF2-40B4-BE49-F238E27FC236}">
                <a16:creationId xmlns:a16="http://schemas.microsoft.com/office/drawing/2014/main" id="{EE1BC9CC-25D3-4212-9B21-0BBCB3EB5F47}"/>
              </a:ext>
            </a:extLst>
          </p:cNvPr>
          <p:cNvSpPr txBox="1"/>
          <p:nvPr/>
        </p:nvSpPr>
        <p:spPr>
          <a:xfrm>
            <a:off x="665163" y="3226857"/>
            <a:ext cx="2742333" cy="646331"/>
          </a:xfrm>
          <a:prstGeom prst="rect">
            <a:avLst/>
          </a:prstGeom>
          <a:noFill/>
        </p:spPr>
        <p:txBody>
          <a:bodyPr wrap="square" rtlCol="0">
            <a:spAutoFit/>
          </a:bodyPr>
          <a:lstStyle/>
          <a:p>
            <a:pPr algn="r"/>
            <a:r>
              <a:rPr lang="en-US" b="1" dirty="0">
                <a:solidFill>
                  <a:srgbClr val="23466B"/>
                </a:solidFill>
                <a:latin typeface="Arial" panose="020B0604020202020204" pitchFamily="34" charset="0"/>
                <a:cs typeface="Arial" panose="020B0604020202020204" pitchFamily="34" charset="0"/>
              </a:rPr>
              <a:t>Create or Strengthen Collaborations </a:t>
            </a:r>
          </a:p>
        </p:txBody>
      </p:sp>
      <p:sp>
        <p:nvSpPr>
          <p:cNvPr id="21" name="Oval 20">
            <a:extLst>
              <a:ext uri="{FF2B5EF4-FFF2-40B4-BE49-F238E27FC236}">
                <a16:creationId xmlns:a16="http://schemas.microsoft.com/office/drawing/2014/main" id="{E0A8EF14-246A-4D12-8592-EB9956BD9D14}"/>
              </a:ext>
            </a:extLst>
          </p:cNvPr>
          <p:cNvSpPr/>
          <p:nvPr/>
        </p:nvSpPr>
        <p:spPr>
          <a:xfrm>
            <a:off x="5741542" y="3621112"/>
            <a:ext cx="405487" cy="405487"/>
          </a:xfrm>
          <a:prstGeom prst="ellipse">
            <a:avLst/>
          </a:prstGeom>
          <a:solidFill>
            <a:srgbClr val="3AB6DF"/>
          </a:solidFill>
          <a:ln>
            <a:noFill/>
          </a:ln>
          <a:effectLst>
            <a:outerShdw blurRad="76200" dist="12700" dir="2700000" sy="-23000" kx="-8004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extBox 22">
            <a:extLst>
              <a:ext uri="{FF2B5EF4-FFF2-40B4-BE49-F238E27FC236}">
                <a16:creationId xmlns:a16="http://schemas.microsoft.com/office/drawing/2014/main" id="{320E5BA4-7677-43F0-A57B-6D6E6FE520F1}"/>
              </a:ext>
            </a:extLst>
          </p:cNvPr>
          <p:cNvSpPr txBox="1"/>
          <p:nvPr/>
        </p:nvSpPr>
        <p:spPr>
          <a:xfrm>
            <a:off x="6242266" y="3467718"/>
            <a:ext cx="2509163" cy="923330"/>
          </a:xfrm>
          <a:prstGeom prst="rect">
            <a:avLst/>
          </a:prstGeom>
          <a:noFill/>
        </p:spPr>
        <p:txBody>
          <a:bodyPr wrap="square" rtlCol="0">
            <a:spAutoFit/>
          </a:bodyPr>
          <a:lstStyle/>
          <a:p>
            <a:r>
              <a:rPr lang="en-US" b="1" dirty="0">
                <a:solidFill>
                  <a:srgbClr val="23466B"/>
                </a:solidFill>
                <a:latin typeface="Arial" panose="020B0604020202020204" pitchFamily="34" charset="0"/>
                <a:cs typeface="Arial" panose="020B0604020202020204" pitchFamily="34" charset="0"/>
              </a:rPr>
              <a:t>Identify and Select Evidence-Based Strategies </a:t>
            </a:r>
          </a:p>
        </p:txBody>
      </p:sp>
      <p:sp>
        <p:nvSpPr>
          <p:cNvPr id="25" name="Oval 24">
            <a:extLst>
              <a:ext uri="{FF2B5EF4-FFF2-40B4-BE49-F238E27FC236}">
                <a16:creationId xmlns:a16="http://schemas.microsoft.com/office/drawing/2014/main" id="{9A4F9141-4E25-4AF9-B87B-542BDA6E3693}"/>
              </a:ext>
            </a:extLst>
          </p:cNvPr>
          <p:cNvSpPr/>
          <p:nvPr/>
        </p:nvSpPr>
        <p:spPr>
          <a:xfrm>
            <a:off x="5305781" y="2402440"/>
            <a:ext cx="365760" cy="365760"/>
          </a:xfrm>
          <a:prstGeom prst="ellipse">
            <a:avLst/>
          </a:prstGeom>
          <a:solidFill>
            <a:srgbClr val="3AB6DF"/>
          </a:solidFill>
          <a:ln>
            <a:noFill/>
          </a:ln>
          <a:effectLst>
            <a:outerShdw blurRad="76200" dist="12700" dir="2700000" sy="-23000" kx="-8004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TextBox 26">
            <a:extLst>
              <a:ext uri="{FF2B5EF4-FFF2-40B4-BE49-F238E27FC236}">
                <a16:creationId xmlns:a16="http://schemas.microsoft.com/office/drawing/2014/main" id="{50165883-138E-4AF8-B0E4-759A5FB1E233}"/>
              </a:ext>
            </a:extLst>
          </p:cNvPr>
          <p:cNvSpPr txBox="1"/>
          <p:nvPr/>
        </p:nvSpPr>
        <p:spPr>
          <a:xfrm>
            <a:off x="5796557" y="2377309"/>
            <a:ext cx="2967935" cy="646331"/>
          </a:xfrm>
          <a:prstGeom prst="rect">
            <a:avLst/>
          </a:prstGeom>
          <a:noFill/>
        </p:spPr>
        <p:txBody>
          <a:bodyPr wrap="square" rtlCol="0">
            <a:spAutoFit/>
          </a:bodyPr>
          <a:lstStyle/>
          <a:p>
            <a:r>
              <a:rPr lang="en-US" b="1" dirty="0">
                <a:solidFill>
                  <a:srgbClr val="23466B"/>
                </a:solidFill>
                <a:latin typeface="Arial" panose="020B0604020202020204" pitchFamily="34" charset="0"/>
                <a:cs typeface="Arial" panose="020B0604020202020204" pitchFamily="34" charset="0"/>
              </a:rPr>
              <a:t>Create a Cross-Sector Prevention Plan</a:t>
            </a:r>
          </a:p>
        </p:txBody>
      </p:sp>
      <p:sp>
        <p:nvSpPr>
          <p:cNvPr id="29" name="Oval 28">
            <a:extLst>
              <a:ext uri="{FF2B5EF4-FFF2-40B4-BE49-F238E27FC236}">
                <a16:creationId xmlns:a16="http://schemas.microsoft.com/office/drawing/2014/main" id="{CA446280-9548-41AE-A7FE-19D76EE0D664}"/>
              </a:ext>
            </a:extLst>
          </p:cNvPr>
          <p:cNvSpPr/>
          <p:nvPr/>
        </p:nvSpPr>
        <p:spPr>
          <a:xfrm>
            <a:off x="3874576" y="2322772"/>
            <a:ext cx="320040" cy="320040"/>
          </a:xfrm>
          <a:prstGeom prst="ellipse">
            <a:avLst/>
          </a:prstGeom>
          <a:solidFill>
            <a:srgbClr val="3AB6DF"/>
          </a:solidFill>
          <a:ln>
            <a:noFill/>
          </a:ln>
          <a:effectLst>
            <a:outerShdw blurRad="76200" dist="12700" dir="2700000" sy="-23000" kx="-8004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TextBox 30">
            <a:extLst>
              <a:ext uri="{FF2B5EF4-FFF2-40B4-BE49-F238E27FC236}">
                <a16:creationId xmlns:a16="http://schemas.microsoft.com/office/drawing/2014/main" id="{12C4FCAC-B6EF-48B3-BF00-AFCE550881B6}"/>
              </a:ext>
            </a:extLst>
          </p:cNvPr>
          <p:cNvSpPr txBox="1"/>
          <p:nvPr/>
        </p:nvSpPr>
        <p:spPr>
          <a:xfrm>
            <a:off x="691118" y="2215286"/>
            <a:ext cx="2967934" cy="646331"/>
          </a:xfrm>
          <a:prstGeom prst="rect">
            <a:avLst/>
          </a:prstGeom>
          <a:noFill/>
        </p:spPr>
        <p:txBody>
          <a:bodyPr wrap="square" rtlCol="0">
            <a:spAutoFit/>
          </a:bodyPr>
          <a:lstStyle/>
          <a:p>
            <a:pPr algn="r"/>
            <a:r>
              <a:rPr lang="en-US" b="1" dirty="0">
                <a:solidFill>
                  <a:srgbClr val="23466B"/>
                </a:solidFill>
                <a:latin typeface="Arial" panose="020B0604020202020204" pitchFamily="34" charset="0"/>
                <a:cs typeface="Arial" panose="020B0604020202020204" pitchFamily="34" charset="0"/>
              </a:rPr>
              <a:t>Build Support for                     the Plan</a:t>
            </a:r>
          </a:p>
        </p:txBody>
      </p:sp>
      <p:sp>
        <p:nvSpPr>
          <p:cNvPr id="33" name="Oval 32">
            <a:extLst>
              <a:ext uri="{FF2B5EF4-FFF2-40B4-BE49-F238E27FC236}">
                <a16:creationId xmlns:a16="http://schemas.microsoft.com/office/drawing/2014/main" id="{55CB281E-A47D-4A67-9E65-3D996F8949D1}"/>
              </a:ext>
            </a:extLst>
          </p:cNvPr>
          <p:cNvSpPr/>
          <p:nvPr/>
        </p:nvSpPr>
        <p:spPr>
          <a:xfrm>
            <a:off x="3982879" y="1838238"/>
            <a:ext cx="228600" cy="228600"/>
          </a:xfrm>
          <a:prstGeom prst="ellipse">
            <a:avLst/>
          </a:prstGeom>
          <a:solidFill>
            <a:srgbClr val="3AB6DF"/>
          </a:solidFill>
          <a:ln>
            <a:noFill/>
          </a:ln>
          <a:effectLst>
            <a:outerShdw blurRad="76200" dist="12700" dir="2700000" sy="-23000" kx="-8004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TextBox 34">
            <a:extLst>
              <a:ext uri="{FF2B5EF4-FFF2-40B4-BE49-F238E27FC236}">
                <a16:creationId xmlns:a16="http://schemas.microsoft.com/office/drawing/2014/main" id="{1AE2BA92-A630-4104-8041-4242137218AB}"/>
              </a:ext>
            </a:extLst>
          </p:cNvPr>
          <p:cNvSpPr txBox="1"/>
          <p:nvPr/>
        </p:nvSpPr>
        <p:spPr>
          <a:xfrm>
            <a:off x="4572000" y="1665027"/>
            <a:ext cx="4492875" cy="369332"/>
          </a:xfrm>
          <a:prstGeom prst="rect">
            <a:avLst/>
          </a:prstGeom>
          <a:noFill/>
        </p:spPr>
        <p:txBody>
          <a:bodyPr wrap="square" rtlCol="0">
            <a:spAutoFit/>
          </a:bodyPr>
          <a:lstStyle/>
          <a:p>
            <a:r>
              <a:rPr lang="en-US" b="1" dirty="0">
                <a:solidFill>
                  <a:srgbClr val="23466B"/>
                </a:solidFill>
                <a:latin typeface="Arial" panose="020B0604020202020204" pitchFamily="34" charset="0"/>
                <a:cs typeface="Arial" panose="020B0604020202020204" pitchFamily="34" charset="0"/>
              </a:rPr>
              <a:t>Begin Implementation</a:t>
            </a:r>
          </a:p>
        </p:txBody>
      </p:sp>
      <p:sp>
        <p:nvSpPr>
          <p:cNvPr id="37" name="Oval 36">
            <a:extLst>
              <a:ext uri="{FF2B5EF4-FFF2-40B4-BE49-F238E27FC236}">
                <a16:creationId xmlns:a16="http://schemas.microsoft.com/office/drawing/2014/main" id="{2299577F-F7FF-443F-BBCC-F6D6B1411309}"/>
              </a:ext>
            </a:extLst>
          </p:cNvPr>
          <p:cNvSpPr/>
          <p:nvPr/>
        </p:nvSpPr>
        <p:spPr>
          <a:xfrm>
            <a:off x="4594860" y="1412436"/>
            <a:ext cx="182880" cy="182880"/>
          </a:xfrm>
          <a:prstGeom prst="ellipse">
            <a:avLst/>
          </a:prstGeom>
          <a:solidFill>
            <a:srgbClr val="3AB6DF"/>
          </a:solidFill>
          <a:ln>
            <a:noFill/>
          </a:ln>
          <a:effectLst>
            <a:outerShdw blurRad="76200" dist="12700" dir="2700000" sy="-23000" kx="-8004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TextBox 38">
            <a:extLst>
              <a:ext uri="{FF2B5EF4-FFF2-40B4-BE49-F238E27FC236}">
                <a16:creationId xmlns:a16="http://schemas.microsoft.com/office/drawing/2014/main" id="{61718B3E-5DE1-4633-B0FB-CABB92F3B313}"/>
              </a:ext>
            </a:extLst>
          </p:cNvPr>
          <p:cNvSpPr txBox="1"/>
          <p:nvPr/>
        </p:nvSpPr>
        <p:spPr>
          <a:xfrm>
            <a:off x="241534" y="1267029"/>
            <a:ext cx="4276564" cy="369332"/>
          </a:xfrm>
          <a:prstGeom prst="rect">
            <a:avLst/>
          </a:prstGeom>
          <a:noFill/>
        </p:spPr>
        <p:txBody>
          <a:bodyPr wrap="square" rtlCol="0">
            <a:spAutoFit/>
          </a:bodyPr>
          <a:lstStyle/>
          <a:p>
            <a:pPr algn="r"/>
            <a:r>
              <a:rPr lang="en-US" b="1" dirty="0">
                <a:solidFill>
                  <a:srgbClr val="23466B"/>
                </a:solidFill>
                <a:latin typeface="Arial" panose="020B0604020202020204" pitchFamily="34" charset="0"/>
                <a:cs typeface="Arial" panose="020B0604020202020204" pitchFamily="34" charset="0"/>
              </a:rPr>
              <a:t>Assess Your Impact </a:t>
            </a:r>
          </a:p>
        </p:txBody>
      </p:sp>
    </p:spTree>
    <p:extLst>
      <p:ext uri="{BB962C8B-B14F-4D97-AF65-F5344CB8AC3E}">
        <p14:creationId xmlns:p14="http://schemas.microsoft.com/office/powerpoint/2010/main" val="1102377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5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fade">
                                      <p:cBhvr>
                                        <p:cTn id="31" dur="500"/>
                                        <p:tgtEl>
                                          <p:spTgt spid="21"/>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fade">
                                      <p:cBhvr>
                                        <p:cTn id="34" dur="500"/>
                                        <p:tgtEl>
                                          <p:spTgt spid="23"/>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fade">
                                      <p:cBhvr>
                                        <p:cTn id="39" dur="500"/>
                                        <p:tgtEl>
                                          <p:spTgt spid="17"/>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fade">
                                      <p:cBhvr>
                                        <p:cTn id="42" dur="500"/>
                                        <p:tgtEl>
                                          <p:spTgt spid="19"/>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fade">
                                      <p:cBhvr>
                                        <p:cTn id="47" dur="500"/>
                                        <p:tgtEl>
                                          <p:spTgt spid="25"/>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27"/>
                                        </p:tgtEl>
                                        <p:attrNameLst>
                                          <p:attrName>style.visibility</p:attrName>
                                        </p:attrNameLst>
                                      </p:cBhvr>
                                      <p:to>
                                        <p:strVal val="visible"/>
                                      </p:to>
                                    </p:set>
                                    <p:animEffect transition="in" filter="fade">
                                      <p:cBhvr>
                                        <p:cTn id="50" dur="500"/>
                                        <p:tgtEl>
                                          <p:spTgt spid="27"/>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29"/>
                                        </p:tgtEl>
                                        <p:attrNameLst>
                                          <p:attrName>style.visibility</p:attrName>
                                        </p:attrNameLst>
                                      </p:cBhvr>
                                      <p:to>
                                        <p:strVal val="visible"/>
                                      </p:to>
                                    </p:set>
                                    <p:animEffect transition="in" filter="fade">
                                      <p:cBhvr>
                                        <p:cTn id="55" dur="500"/>
                                        <p:tgtEl>
                                          <p:spTgt spid="29"/>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31"/>
                                        </p:tgtEl>
                                        <p:attrNameLst>
                                          <p:attrName>style.visibility</p:attrName>
                                        </p:attrNameLst>
                                      </p:cBhvr>
                                      <p:to>
                                        <p:strVal val="visible"/>
                                      </p:to>
                                    </p:set>
                                    <p:animEffect transition="in" filter="fade">
                                      <p:cBhvr>
                                        <p:cTn id="58" dur="500"/>
                                        <p:tgtEl>
                                          <p:spTgt spid="31"/>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33"/>
                                        </p:tgtEl>
                                        <p:attrNameLst>
                                          <p:attrName>style.visibility</p:attrName>
                                        </p:attrNameLst>
                                      </p:cBhvr>
                                      <p:to>
                                        <p:strVal val="visible"/>
                                      </p:to>
                                    </p:set>
                                    <p:animEffect transition="in" filter="fade">
                                      <p:cBhvr>
                                        <p:cTn id="63" dur="500"/>
                                        <p:tgtEl>
                                          <p:spTgt spid="33"/>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35"/>
                                        </p:tgtEl>
                                        <p:attrNameLst>
                                          <p:attrName>style.visibility</p:attrName>
                                        </p:attrNameLst>
                                      </p:cBhvr>
                                      <p:to>
                                        <p:strVal val="visible"/>
                                      </p:to>
                                    </p:set>
                                    <p:animEffect transition="in" filter="fade">
                                      <p:cBhvr>
                                        <p:cTn id="66" dur="500"/>
                                        <p:tgtEl>
                                          <p:spTgt spid="35"/>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37"/>
                                        </p:tgtEl>
                                        <p:attrNameLst>
                                          <p:attrName>style.visibility</p:attrName>
                                        </p:attrNameLst>
                                      </p:cBhvr>
                                      <p:to>
                                        <p:strVal val="visible"/>
                                      </p:to>
                                    </p:set>
                                    <p:animEffect transition="in" filter="fade">
                                      <p:cBhvr>
                                        <p:cTn id="71" dur="500"/>
                                        <p:tgtEl>
                                          <p:spTgt spid="37"/>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39"/>
                                        </p:tgtEl>
                                        <p:attrNameLst>
                                          <p:attrName>style.visibility</p:attrName>
                                        </p:attrNameLst>
                                      </p:cBhvr>
                                      <p:to>
                                        <p:strVal val="visible"/>
                                      </p:to>
                                    </p:set>
                                    <p:animEffect transition="in" filter="fade">
                                      <p:cBhvr>
                                        <p:cTn id="74"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p:bldP spid="11" grpId="0"/>
      <p:bldP spid="13" grpId="0" animBg="1"/>
      <p:bldP spid="15" grpId="0"/>
      <p:bldP spid="17" grpId="0" animBg="1"/>
      <p:bldP spid="19" grpId="0"/>
      <p:bldP spid="21" grpId="0" animBg="1"/>
      <p:bldP spid="23" grpId="0"/>
      <p:bldP spid="25" grpId="0" animBg="1"/>
      <p:bldP spid="27" grpId="0"/>
      <p:bldP spid="29" grpId="0" animBg="1"/>
      <p:bldP spid="31" grpId="0"/>
      <p:bldP spid="33" grpId="0" animBg="1"/>
      <p:bldP spid="35" grpId="0"/>
      <p:bldP spid="37" grpId="0" animBg="1"/>
      <p:bldP spid="39"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5E72B13-4444-4319-9DB1-9E2D894B0D85}"/>
              </a:ext>
            </a:extLst>
          </p:cNvPr>
          <p:cNvSpPr>
            <a:spLocks noGrp="1"/>
          </p:cNvSpPr>
          <p:nvPr>
            <p:ph type="title"/>
          </p:nvPr>
        </p:nvSpPr>
        <p:spPr/>
        <p:txBody>
          <a:bodyPr/>
          <a:lstStyle/>
          <a:p>
            <a:r>
              <a:rPr lang="en-US" dirty="0"/>
              <a:t>Elements of your Plan</a:t>
            </a:r>
          </a:p>
        </p:txBody>
      </p:sp>
      <p:sp>
        <p:nvSpPr>
          <p:cNvPr id="6" name="Content Placeholder 5">
            <a:extLst>
              <a:ext uri="{FF2B5EF4-FFF2-40B4-BE49-F238E27FC236}">
                <a16:creationId xmlns:a16="http://schemas.microsoft.com/office/drawing/2014/main" id="{D976FE2E-CF33-47D3-98E4-3090FAC28955}"/>
              </a:ext>
            </a:extLst>
          </p:cNvPr>
          <p:cNvSpPr>
            <a:spLocks noGrp="1"/>
          </p:cNvSpPr>
          <p:nvPr>
            <p:ph idx="4294967295"/>
          </p:nvPr>
        </p:nvSpPr>
        <p:spPr>
          <a:xfrm>
            <a:off x="628650" y="1617663"/>
            <a:ext cx="8277606" cy="5099050"/>
          </a:xfrm>
        </p:spPr>
        <p:txBody>
          <a:bodyPr>
            <a:normAutofit fontScale="85000" lnSpcReduction="20000"/>
          </a:bodyPr>
          <a:lstStyle/>
          <a:p>
            <a:pPr marL="338138" indent="-338138">
              <a:lnSpc>
                <a:spcPct val="104000"/>
              </a:lnSpc>
              <a:buFont typeface="Arial" panose="020B0604020202020204" pitchFamily="34" charset="0"/>
              <a:buChar char="•"/>
            </a:pPr>
            <a:r>
              <a:rPr lang="en-US" sz="2800" dirty="0">
                <a:solidFill>
                  <a:srgbClr val="23466B"/>
                </a:solidFill>
              </a:rPr>
              <a:t>Organization’s Mission</a:t>
            </a:r>
          </a:p>
          <a:p>
            <a:pPr marL="1027113" lvl="1" indent="-341313">
              <a:lnSpc>
                <a:spcPct val="104000"/>
              </a:lnSpc>
              <a:spcBef>
                <a:spcPts val="1000"/>
              </a:spcBef>
              <a:spcAft>
                <a:spcPts val="1000"/>
              </a:spcAft>
              <a:buFont typeface="Wingdings" panose="05000000000000000000" pitchFamily="2" charset="2"/>
              <a:buChar char="§"/>
            </a:pPr>
            <a:r>
              <a:rPr lang="en-US" sz="2800" dirty="0">
                <a:solidFill>
                  <a:srgbClr val="23466B"/>
                </a:solidFill>
              </a:rPr>
              <a:t>Alignment with Stigma </a:t>
            </a:r>
          </a:p>
          <a:p>
            <a:pPr marL="338138" indent="-338138">
              <a:lnSpc>
                <a:spcPct val="104000"/>
              </a:lnSpc>
              <a:buFont typeface="Arial" panose="020B0604020202020204" pitchFamily="34" charset="0"/>
              <a:buChar char="•"/>
            </a:pPr>
            <a:r>
              <a:rPr lang="en-US" sz="2800" dirty="0">
                <a:solidFill>
                  <a:srgbClr val="23466B"/>
                </a:solidFill>
              </a:rPr>
              <a:t>Goal for Reducing Stigma </a:t>
            </a:r>
          </a:p>
          <a:p>
            <a:pPr marL="1027113" lvl="1" indent="-341313">
              <a:lnSpc>
                <a:spcPct val="104000"/>
              </a:lnSpc>
              <a:spcBef>
                <a:spcPts val="1000"/>
              </a:spcBef>
              <a:spcAft>
                <a:spcPts val="1000"/>
              </a:spcAft>
              <a:buFont typeface="Wingdings" panose="05000000000000000000" pitchFamily="2" charset="2"/>
              <a:buChar char="§"/>
            </a:pPr>
            <a:r>
              <a:rPr lang="en-US" sz="2800" dirty="0">
                <a:solidFill>
                  <a:srgbClr val="23466B"/>
                </a:solidFill>
              </a:rPr>
              <a:t>Rationale for the Goal</a:t>
            </a:r>
          </a:p>
          <a:p>
            <a:pPr marL="338138" indent="-338138">
              <a:lnSpc>
                <a:spcPct val="104000"/>
              </a:lnSpc>
              <a:buFont typeface="Arial" panose="020B0604020202020204" pitchFamily="34" charset="0"/>
              <a:buChar char="•"/>
            </a:pPr>
            <a:r>
              <a:rPr lang="en-US" sz="2800" dirty="0">
                <a:solidFill>
                  <a:srgbClr val="23466B"/>
                </a:solidFill>
              </a:rPr>
              <a:t>Sectors Involved in the Plan</a:t>
            </a:r>
          </a:p>
          <a:p>
            <a:pPr marL="1027113" lvl="1" indent="-341313">
              <a:lnSpc>
                <a:spcPct val="104000"/>
              </a:lnSpc>
              <a:spcBef>
                <a:spcPts val="1000"/>
              </a:spcBef>
              <a:spcAft>
                <a:spcPts val="1000"/>
              </a:spcAft>
              <a:buFont typeface="Wingdings" panose="05000000000000000000" pitchFamily="2" charset="2"/>
              <a:buChar char="§"/>
            </a:pPr>
            <a:r>
              <a:rPr lang="en-US" sz="2800" dirty="0">
                <a:solidFill>
                  <a:srgbClr val="23466B"/>
                </a:solidFill>
              </a:rPr>
              <a:t>Roles for Each Key Sector</a:t>
            </a:r>
          </a:p>
          <a:p>
            <a:pPr marL="338138" indent="-338138">
              <a:lnSpc>
                <a:spcPct val="104000"/>
              </a:lnSpc>
              <a:buFont typeface="Arial" panose="020B0604020202020204" pitchFamily="34" charset="0"/>
              <a:buChar char="•"/>
            </a:pPr>
            <a:r>
              <a:rPr lang="en-US" sz="2800" dirty="0">
                <a:solidFill>
                  <a:srgbClr val="23466B"/>
                </a:solidFill>
              </a:rPr>
              <a:t>Implementation Plan</a:t>
            </a:r>
          </a:p>
          <a:p>
            <a:pPr marL="1027113" lvl="1" indent="-341313">
              <a:lnSpc>
                <a:spcPct val="104000"/>
              </a:lnSpc>
              <a:spcBef>
                <a:spcPts val="1000"/>
              </a:spcBef>
              <a:spcAft>
                <a:spcPts val="1000"/>
              </a:spcAft>
              <a:buFont typeface="Wingdings" panose="05000000000000000000" pitchFamily="2" charset="2"/>
              <a:buChar char="§"/>
            </a:pPr>
            <a:r>
              <a:rPr lang="en-US" sz="2800" dirty="0">
                <a:solidFill>
                  <a:srgbClr val="23466B"/>
                </a:solidFill>
              </a:rPr>
              <a:t>Actions and Timeframes</a:t>
            </a:r>
          </a:p>
          <a:p>
            <a:pPr marL="338138" indent="-338138">
              <a:lnSpc>
                <a:spcPct val="104000"/>
              </a:lnSpc>
              <a:buFont typeface="Arial" panose="020B0604020202020204" pitchFamily="34" charset="0"/>
              <a:buChar char="•"/>
            </a:pPr>
            <a:r>
              <a:rPr lang="en-US" sz="2800" dirty="0">
                <a:solidFill>
                  <a:srgbClr val="23466B"/>
                </a:solidFill>
              </a:rPr>
              <a:t>Impact</a:t>
            </a:r>
          </a:p>
          <a:p>
            <a:pPr marL="1027113" lvl="1" indent="-341313">
              <a:lnSpc>
                <a:spcPct val="104000"/>
              </a:lnSpc>
              <a:spcBef>
                <a:spcPts val="1000"/>
              </a:spcBef>
              <a:buFont typeface="Wingdings" panose="05000000000000000000" pitchFamily="2" charset="2"/>
              <a:buChar char="§"/>
            </a:pPr>
            <a:r>
              <a:rPr lang="en-US" sz="2800" dirty="0">
                <a:solidFill>
                  <a:srgbClr val="23466B"/>
                </a:solidFill>
              </a:rPr>
              <a:t>How We Measure Success</a:t>
            </a:r>
          </a:p>
          <a:p>
            <a:endParaRPr lang="en-US" dirty="0"/>
          </a:p>
        </p:txBody>
      </p:sp>
    </p:spTree>
    <p:extLst>
      <p:ext uri="{BB962C8B-B14F-4D97-AF65-F5344CB8AC3E}">
        <p14:creationId xmlns:p14="http://schemas.microsoft.com/office/powerpoint/2010/main" val="225891947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4BDA716-D2F4-4C67-A0D7-F22E78B6B149}"/>
              </a:ext>
            </a:extLst>
          </p:cNvPr>
          <p:cNvSpPr>
            <a:spLocks noGrp="1"/>
          </p:cNvSpPr>
          <p:nvPr>
            <p:ph type="title" idx="4294967295"/>
          </p:nvPr>
        </p:nvSpPr>
        <p:spPr>
          <a:xfrm>
            <a:off x="0" y="5576888"/>
            <a:ext cx="9144000" cy="639762"/>
          </a:xfrm>
        </p:spPr>
        <p:txBody>
          <a:bodyPr vert="horz" lIns="91440" tIns="45720" rIns="91440" bIns="45720" rtlCol="0" anchor="ctr">
            <a:normAutofit/>
          </a:bodyPr>
          <a:lstStyle/>
          <a:p>
            <a:pPr algn="ctr"/>
            <a:r>
              <a:rPr lang="en-US" sz="2800" cap="all" dirty="0">
                <a:solidFill>
                  <a:schemeClr val="tx1"/>
                </a:solidFill>
                <a:latin typeface="+mj-lt"/>
                <a:ea typeface="+mj-ea"/>
                <a:cs typeface="+mj-cs"/>
              </a:rPr>
              <a:t>A Virtual Tour</a:t>
            </a:r>
          </a:p>
        </p:txBody>
      </p:sp>
      <p:pic>
        <p:nvPicPr>
          <p:cNvPr id="1026" name="Picture 2" descr="Make Money in Your Hometown: Become a Tour Guide">
            <a:extLst>
              <a:ext uri="{FF2B5EF4-FFF2-40B4-BE49-F238E27FC236}">
                <a16:creationId xmlns:a16="http://schemas.microsoft.com/office/drawing/2014/main" id="{9B2EC6DD-4F7C-4499-8651-D19CCB8AE07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296" r="529" b="1"/>
          <a:stretch/>
        </p:blipFill>
        <p:spPr bwMode="auto">
          <a:xfrm>
            <a:off x="480060" y="740093"/>
            <a:ext cx="8183880" cy="4836795"/>
          </a:xfrm>
          <a:prstGeom prst="rect">
            <a:avLst/>
          </a:prstGeom>
          <a:noFill/>
          <a:ln w="19050">
            <a:solidFill>
              <a:schemeClr val="tx1"/>
            </a:solidFill>
            <a:miter lim="800000"/>
          </a:ln>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C8FC6F53-4DDD-4C92-809B-0FA6A3DD879A}"/>
              </a:ext>
            </a:extLst>
          </p:cNvPr>
          <p:cNvSpPr txBox="1"/>
          <p:nvPr/>
        </p:nvSpPr>
        <p:spPr>
          <a:xfrm>
            <a:off x="480060" y="6117907"/>
            <a:ext cx="8397240" cy="307777"/>
          </a:xfrm>
          <a:prstGeom prst="rect">
            <a:avLst/>
          </a:prstGeom>
          <a:noFill/>
        </p:spPr>
        <p:txBody>
          <a:bodyPr wrap="square" rtlCol="0">
            <a:spAutoFit/>
          </a:bodyPr>
          <a:lstStyle/>
          <a:p>
            <a:pPr algn="ctr"/>
            <a:r>
              <a:rPr lang="en-US" sz="14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Great Lakes PTTC | Prevention Technology Transfer Center (PTTC) Network (pttcnetwork.org)</a:t>
            </a:r>
            <a:endParaRPr lang="en-US" sz="14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839B992A-9C22-4550-A97E-ECCF79027AF1}"/>
              </a:ext>
            </a:extLst>
          </p:cNvPr>
          <p:cNvSpPr txBox="1"/>
          <p:nvPr/>
        </p:nvSpPr>
        <p:spPr>
          <a:xfrm>
            <a:off x="825500" y="6388337"/>
            <a:ext cx="7493000" cy="369332"/>
          </a:xfrm>
          <a:prstGeom prst="rect">
            <a:avLst/>
          </a:prstGeom>
          <a:noFill/>
        </p:spPr>
        <p:txBody>
          <a:bodyPr wrap="square">
            <a:spAutoFit/>
          </a:bodyPr>
          <a:lstStyle/>
          <a:p>
            <a:pPr algn="ctr"/>
            <a:r>
              <a:rPr lang="en-US" dirty="0"/>
              <a:t>https://pttcnetwork.org/centers/great-lakes-pttc/home</a:t>
            </a:r>
          </a:p>
        </p:txBody>
      </p:sp>
    </p:spTree>
    <p:extLst>
      <p:ext uri="{BB962C8B-B14F-4D97-AF65-F5344CB8AC3E}">
        <p14:creationId xmlns:p14="http://schemas.microsoft.com/office/powerpoint/2010/main" val="3305160593"/>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4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4BDA716-D2F4-4C67-A0D7-F22E78B6B149}"/>
              </a:ext>
            </a:extLst>
          </p:cNvPr>
          <p:cNvSpPr>
            <a:spLocks noGrp="1"/>
          </p:cNvSpPr>
          <p:nvPr>
            <p:ph type="title"/>
          </p:nvPr>
        </p:nvSpPr>
        <p:spPr>
          <a:xfrm>
            <a:off x="-1669194" y="4589782"/>
            <a:ext cx="7772400" cy="1362075"/>
          </a:xfrm>
        </p:spPr>
        <p:txBody>
          <a:bodyPr>
            <a:normAutofit/>
          </a:bodyPr>
          <a:lstStyle/>
          <a:p>
            <a:pPr algn="ctr"/>
            <a:r>
              <a:rPr lang="en-US" cap="all" dirty="0"/>
              <a:t>Questions?</a:t>
            </a:r>
          </a:p>
        </p:txBody>
      </p:sp>
    </p:spTree>
    <p:extLst>
      <p:ext uri="{BB962C8B-B14F-4D97-AF65-F5344CB8AC3E}">
        <p14:creationId xmlns:p14="http://schemas.microsoft.com/office/powerpoint/2010/main" val="206846194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C771B55-B7B6-42FF-8D1E-A67AAD47E696}"/>
              </a:ext>
            </a:extLst>
          </p:cNvPr>
          <p:cNvSpPr>
            <a:spLocks noGrp="1"/>
          </p:cNvSpPr>
          <p:nvPr>
            <p:ph type="body" idx="1"/>
          </p:nvPr>
        </p:nvSpPr>
        <p:spPr>
          <a:xfrm>
            <a:off x="812259" y="5446825"/>
            <a:ext cx="7772400" cy="410633"/>
          </a:xfrm>
        </p:spPr>
        <p:txBody>
          <a:bodyPr/>
          <a:lstStyle/>
          <a:p>
            <a:r>
              <a:rPr lang="en-US" dirty="0">
                <a:hlinkClick r:id="rId2"/>
              </a:rPr>
              <a:t>Cklevgaard@edc.org</a:t>
            </a:r>
            <a:endParaRPr lang="en-US" dirty="0"/>
          </a:p>
          <a:p>
            <a:endParaRPr lang="en-US" dirty="0"/>
          </a:p>
        </p:txBody>
      </p:sp>
      <p:sp>
        <p:nvSpPr>
          <p:cNvPr id="6" name="Title 5">
            <a:extLst>
              <a:ext uri="{FF2B5EF4-FFF2-40B4-BE49-F238E27FC236}">
                <a16:creationId xmlns:a16="http://schemas.microsoft.com/office/drawing/2014/main" id="{413242DA-6ED2-460B-9FCF-A2979A40FEDB}"/>
              </a:ext>
            </a:extLst>
          </p:cNvPr>
          <p:cNvSpPr>
            <a:spLocks noGrp="1"/>
          </p:cNvSpPr>
          <p:nvPr>
            <p:ph type="title"/>
          </p:nvPr>
        </p:nvSpPr>
        <p:spPr>
          <a:xfrm>
            <a:off x="812259" y="4290066"/>
            <a:ext cx="7772400" cy="1567392"/>
          </a:xfrm>
        </p:spPr>
        <p:txBody>
          <a:bodyPr/>
          <a:lstStyle/>
          <a:p>
            <a:r>
              <a:rPr lang="en-US" dirty="0"/>
              <a:t>Contact: </a:t>
            </a:r>
            <a:br>
              <a:rPr lang="en-US" dirty="0"/>
            </a:br>
            <a:r>
              <a:rPr lang="en-US" sz="2400" dirty="0"/>
              <a:t>Chuck Klevgaard, Prevention Manager</a:t>
            </a:r>
            <a:br>
              <a:rPr lang="en-US" sz="2400" dirty="0"/>
            </a:br>
            <a:r>
              <a:rPr lang="en-US" sz="2400" dirty="0">
                <a:solidFill>
                  <a:schemeClr val="tx1">
                    <a:lumMod val="65000"/>
                    <a:lumOff val="35000"/>
                  </a:schemeClr>
                </a:solidFill>
              </a:rPr>
              <a:t>Great lakes PTTC </a:t>
            </a:r>
          </a:p>
        </p:txBody>
      </p:sp>
    </p:spTree>
    <p:extLst>
      <p:ext uri="{BB962C8B-B14F-4D97-AF65-F5344CB8AC3E}">
        <p14:creationId xmlns:p14="http://schemas.microsoft.com/office/powerpoint/2010/main" val="401124757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9645AC-AA0F-46AC-B29D-A98DE7F5D228}"/>
              </a:ext>
            </a:extLst>
          </p:cNvPr>
          <p:cNvSpPr>
            <a:spLocks noGrp="1"/>
          </p:cNvSpPr>
          <p:nvPr>
            <p:ph type="title"/>
          </p:nvPr>
        </p:nvSpPr>
        <p:spPr/>
        <p:txBody>
          <a:bodyPr/>
          <a:lstStyle/>
          <a:p>
            <a:r>
              <a:rPr lang="en-US" dirty="0"/>
              <a:t>References</a:t>
            </a:r>
          </a:p>
        </p:txBody>
      </p:sp>
      <p:sp>
        <p:nvSpPr>
          <p:cNvPr id="3" name="Content Placeholder 2">
            <a:extLst>
              <a:ext uri="{FF2B5EF4-FFF2-40B4-BE49-F238E27FC236}">
                <a16:creationId xmlns:a16="http://schemas.microsoft.com/office/drawing/2014/main" id="{3AB5F05D-842F-45FF-BAB9-F0AA41D458ED}"/>
              </a:ext>
            </a:extLst>
          </p:cNvPr>
          <p:cNvSpPr>
            <a:spLocks noGrp="1"/>
          </p:cNvSpPr>
          <p:nvPr>
            <p:ph idx="1"/>
          </p:nvPr>
        </p:nvSpPr>
        <p:spPr>
          <a:xfrm>
            <a:off x="453729" y="1617128"/>
            <a:ext cx="7851951" cy="4525963"/>
          </a:xfrm>
        </p:spPr>
        <p:txBody>
          <a:bodyPr>
            <a:noAutofit/>
          </a:bodyPr>
          <a:lstStyle/>
          <a:p>
            <a:pPr marL="171450" indent="-171450">
              <a:lnSpc>
                <a:spcPct val="100000"/>
              </a:lnSpc>
              <a:spcBef>
                <a:spcPts val="0"/>
              </a:spcBef>
              <a:spcAft>
                <a:spcPts val="600"/>
              </a:spcAft>
              <a:buFont typeface="Wingdings" panose="05000000000000000000" pitchFamily="2" charset="2"/>
              <a:buChar char="§"/>
            </a:pPr>
            <a:r>
              <a:rPr lang="en-US" sz="1200" b="0" i="0" dirty="0">
                <a:solidFill>
                  <a:srgbClr val="222222"/>
                </a:solidFill>
                <a:effectLst/>
                <a:latin typeface="Arial" panose="020B0604020202020204" pitchFamily="34" charset="0"/>
              </a:rPr>
              <a:t>Intervening within and across levels: A multilevel approach to stigma and public health. Cook, J. E., Purdie-</a:t>
            </a:r>
            <a:r>
              <a:rPr lang="en-US" sz="1200" b="0" i="0" dirty="0" err="1">
                <a:solidFill>
                  <a:srgbClr val="222222"/>
                </a:solidFill>
                <a:effectLst/>
                <a:latin typeface="Arial" panose="020B0604020202020204" pitchFamily="34" charset="0"/>
              </a:rPr>
              <a:t>Vaughns</a:t>
            </a:r>
            <a:r>
              <a:rPr lang="en-US" sz="1200" b="0" i="0" dirty="0">
                <a:solidFill>
                  <a:srgbClr val="222222"/>
                </a:solidFill>
                <a:effectLst/>
                <a:latin typeface="Arial" panose="020B0604020202020204" pitchFamily="34" charset="0"/>
              </a:rPr>
              <a:t>, V., Meyer, I. H., &amp; Busch, J. T. (2014) Social Science &amp; Medicine, 103, 101-109. </a:t>
            </a:r>
          </a:p>
          <a:p>
            <a:pPr marL="171450" indent="-171450">
              <a:lnSpc>
                <a:spcPct val="100000"/>
              </a:lnSpc>
              <a:spcBef>
                <a:spcPts val="0"/>
              </a:spcBef>
              <a:spcAft>
                <a:spcPts val="600"/>
              </a:spcAft>
              <a:buFont typeface="Wingdings" panose="05000000000000000000" pitchFamily="2" charset="2"/>
              <a:buChar char="§"/>
            </a:pPr>
            <a:r>
              <a:rPr lang="en-US" sz="1200" b="0" i="0" dirty="0">
                <a:solidFill>
                  <a:srgbClr val="222222"/>
                </a:solidFill>
                <a:effectLst/>
                <a:latin typeface="Arial" panose="020B0604020202020204" pitchFamily="34" charset="0"/>
              </a:rPr>
              <a:t>The Public Stigma of Mental Illness and Drug Addiction: Findings from a Stratified Random Sample.  Corrigan, P.W., </a:t>
            </a:r>
            <a:r>
              <a:rPr lang="en-US" sz="1200" b="0" i="0" dirty="0" err="1">
                <a:solidFill>
                  <a:srgbClr val="222222"/>
                </a:solidFill>
                <a:effectLst/>
                <a:latin typeface="Arial" panose="020B0604020202020204" pitchFamily="34" charset="0"/>
              </a:rPr>
              <a:t>Kuwabara</a:t>
            </a:r>
            <a:r>
              <a:rPr lang="en-US" sz="1200" b="0" i="0" dirty="0">
                <a:solidFill>
                  <a:srgbClr val="222222"/>
                </a:solidFill>
                <a:effectLst/>
                <a:latin typeface="Arial" panose="020B0604020202020204" pitchFamily="34" charset="0"/>
              </a:rPr>
              <a:t>, SA., O’Shaughnessy, J. (2009). Journal of Social Work. (9)(2): 139-147</a:t>
            </a:r>
          </a:p>
          <a:p>
            <a:pPr marL="171450" indent="-171450">
              <a:lnSpc>
                <a:spcPct val="100000"/>
              </a:lnSpc>
              <a:spcBef>
                <a:spcPts val="0"/>
              </a:spcBef>
              <a:spcAft>
                <a:spcPts val="600"/>
              </a:spcAft>
              <a:buFont typeface="Wingdings" panose="05000000000000000000" pitchFamily="2" charset="2"/>
              <a:buChar char="§"/>
            </a:pPr>
            <a:r>
              <a:rPr lang="en-US" sz="1200" b="0" i="0" dirty="0">
                <a:solidFill>
                  <a:srgbClr val="222222"/>
                </a:solidFill>
                <a:effectLst/>
                <a:latin typeface="Arial" panose="020B0604020202020204" pitchFamily="34" charset="0"/>
              </a:rPr>
              <a:t>Does our choice of substance-related terms influence perceptions of treatment need? An empirical investigation with two commonly used terms. Kelly, J. F., Dow, S. J., &amp; </a:t>
            </a:r>
            <a:r>
              <a:rPr lang="en-US" sz="1200" b="0" i="0" dirty="0" err="1">
                <a:solidFill>
                  <a:srgbClr val="222222"/>
                </a:solidFill>
                <a:effectLst/>
                <a:latin typeface="Arial" panose="020B0604020202020204" pitchFamily="34" charset="0"/>
              </a:rPr>
              <a:t>Westerhoff</a:t>
            </a:r>
            <a:r>
              <a:rPr lang="en-US" sz="1200" b="0" i="0" dirty="0">
                <a:solidFill>
                  <a:srgbClr val="222222"/>
                </a:solidFill>
                <a:effectLst/>
                <a:latin typeface="Arial" panose="020B0604020202020204" pitchFamily="34" charset="0"/>
              </a:rPr>
              <a:t>, C. (2010). Journal of Drug Issues, 40(4), 805-818 </a:t>
            </a:r>
          </a:p>
          <a:p>
            <a:pPr marL="171450" indent="-171450">
              <a:lnSpc>
                <a:spcPct val="100000"/>
              </a:lnSpc>
              <a:spcBef>
                <a:spcPts val="0"/>
              </a:spcBef>
              <a:spcAft>
                <a:spcPts val="600"/>
              </a:spcAft>
              <a:buFont typeface="Wingdings" panose="05000000000000000000" pitchFamily="2" charset="2"/>
              <a:buChar char="§"/>
            </a:pPr>
            <a:r>
              <a:rPr lang="en-US" sz="1200" b="0" i="0" dirty="0">
                <a:solidFill>
                  <a:srgbClr val="222222"/>
                </a:solidFill>
                <a:effectLst/>
                <a:latin typeface="Arial" panose="020B0604020202020204" pitchFamily="34" charset="0"/>
              </a:rPr>
              <a:t>Does it matter how we refer to individuals with substance-related conditions? A randomized study of two commonly used terms. Kelly, J. F., &amp; </a:t>
            </a:r>
            <a:r>
              <a:rPr lang="en-US" sz="1200" b="0" i="0" dirty="0" err="1">
                <a:solidFill>
                  <a:srgbClr val="222222"/>
                </a:solidFill>
                <a:effectLst/>
                <a:latin typeface="Arial" panose="020B0604020202020204" pitchFamily="34" charset="0"/>
              </a:rPr>
              <a:t>Westerhoff</a:t>
            </a:r>
            <a:r>
              <a:rPr lang="en-US" sz="1200" b="0" i="0" dirty="0">
                <a:solidFill>
                  <a:srgbClr val="222222"/>
                </a:solidFill>
                <a:effectLst/>
                <a:latin typeface="Arial" panose="020B0604020202020204" pitchFamily="34" charset="0"/>
              </a:rPr>
              <a:t>, C. M. (2010). International Journal of Drug Policy, 21(3), 202-207</a:t>
            </a:r>
          </a:p>
          <a:p>
            <a:pPr marL="171450" indent="-171450">
              <a:lnSpc>
                <a:spcPct val="100000"/>
              </a:lnSpc>
              <a:spcBef>
                <a:spcPts val="0"/>
              </a:spcBef>
              <a:spcAft>
                <a:spcPts val="600"/>
              </a:spcAft>
              <a:buFont typeface="Wingdings" panose="05000000000000000000" pitchFamily="2" charset="2"/>
              <a:buChar char="§"/>
            </a:pPr>
            <a:r>
              <a:rPr lang="en-US" sz="1200" b="0" i="0" dirty="0">
                <a:solidFill>
                  <a:srgbClr val="222222"/>
                </a:solidFill>
                <a:effectLst/>
                <a:latin typeface="Arial" panose="020B0604020202020204" pitchFamily="34" charset="0"/>
              </a:rPr>
              <a:t>Stop Talking "Dirty": Clinicians, Language, and Quality of Care for the Leading Cause of Preventable Death in the United States.  Kelly, J. F., </a:t>
            </a:r>
            <a:r>
              <a:rPr lang="en-US" sz="1200" b="0" i="0" dirty="0" err="1">
                <a:solidFill>
                  <a:srgbClr val="222222"/>
                </a:solidFill>
                <a:effectLst/>
                <a:latin typeface="Arial" panose="020B0604020202020204" pitchFamily="34" charset="0"/>
              </a:rPr>
              <a:t>Wakeman</a:t>
            </a:r>
            <a:r>
              <a:rPr lang="en-US" sz="1200" b="0" i="0" dirty="0">
                <a:solidFill>
                  <a:srgbClr val="222222"/>
                </a:solidFill>
                <a:effectLst/>
                <a:latin typeface="Arial" panose="020B0604020202020204" pitchFamily="34" charset="0"/>
              </a:rPr>
              <a:t>, S. E., &amp; </a:t>
            </a:r>
            <a:r>
              <a:rPr lang="en-US" sz="1200" b="0" i="0" dirty="0" err="1">
                <a:solidFill>
                  <a:srgbClr val="222222"/>
                </a:solidFill>
                <a:effectLst/>
                <a:latin typeface="Arial" panose="020B0604020202020204" pitchFamily="34" charset="0"/>
              </a:rPr>
              <a:t>Saitz</a:t>
            </a:r>
            <a:r>
              <a:rPr lang="en-US" sz="1200" b="0" i="0" dirty="0">
                <a:solidFill>
                  <a:srgbClr val="222222"/>
                </a:solidFill>
                <a:effectLst/>
                <a:latin typeface="Arial" panose="020B0604020202020204" pitchFamily="34" charset="0"/>
              </a:rPr>
              <a:t>, R. (2015). The American journal of medicine, 128(1), 8-9.</a:t>
            </a:r>
          </a:p>
          <a:p>
            <a:pPr marL="171450" indent="-171450">
              <a:lnSpc>
                <a:spcPct val="100000"/>
              </a:lnSpc>
              <a:spcBef>
                <a:spcPts val="0"/>
              </a:spcBef>
              <a:spcAft>
                <a:spcPts val="600"/>
              </a:spcAft>
              <a:buFont typeface="Wingdings" panose="05000000000000000000" pitchFamily="2" charset="2"/>
              <a:buChar char="§"/>
            </a:pPr>
            <a:r>
              <a:rPr lang="en-US" sz="1200" b="0" i="0" dirty="0">
                <a:solidFill>
                  <a:srgbClr val="222222"/>
                </a:solidFill>
                <a:effectLst/>
                <a:latin typeface="Arial" panose="020B0604020202020204" pitchFamily="34" charset="0"/>
              </a:rPr>
              <a:t>The effectiveness of interventions for reducing stigma related to substance use disorders: a systematic review. Livingston, J. D., Milne, T., Fang, M. L., &amp; Amari, E. (2012). Addiction, 107(1), 39-50.VAddiction, 107(1), 39-50</a:t>
            </a:r>
          </a:p>
          <a:p>
            <a:pPr marL="171450" indent="-171450">
              <a:lnSpc>
                <a:spcPct val="100000"/>
              </a:lnSpc>
              <a:spcBef>
                <a:spcPts val="0"/>
              </a:spcBef>
              <a:spcAft>
                <a:spcPts val="600"/>
              </a:spcAft>
              <a:buFont typeface="Wingdings" panose="05000000000000000000" pitchFamily="2" charset="2"/>
              <a:buChar char="§"/>
            </a:pPr>
            <a:r>
              <a:rPr lang="en-US" sz="1200" b="0" i="0" dirty="0">
                <a:solidFill>
                  <a:srgbClr val="222222"/>
                </a:solidFill>
                <a:effectLst/>
                <a:latin typeface="Arial" panose="020B0604020202020204" pitchFamily="34" charset="0"/>
              </a:rPr>
              <a:t>Ending Discrimination Against People with Mental and Substance Use Disorders: The Evidence for Stigma Change. Washington, DC: The National Academies Press.</a:t>
            </a:r>
          </a:p>
          <a:p>
            <a:endParaRPr lang="en-US" sz="1200" b="0" i="0" dirty="0">
              <a:solidFill>
                <a:srgbClr val="222222"/>
              </a:solidFill>
              <a:effectLst/>
              <a:latin typeface="Arial" panose="020B0604020202020204" pitchFamily="34" charset="0"/>
            </a:endParaRPr>
          </a:p>
          <a:p>
            <a:endParaRPr lang="en-US" sz="1200" dirty="0"/>
          </a:p>
        </p:txBody>
      </p:sp>
    </p:spTree>
    <p:extLst>
      <p:ext uri="{BB962C8B-B14F-4D97-AF65-F5344CB8AC3E}">
        <p14:creationId xmlns:p14="http://schemas.microsoft.com/office/powerpoint/2010/main" val="404474504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4" descr="A close up of a necklace&#10;&#10;Description automatically generated">
            <a:extLst>
              <a:ext uri="{FF2B5EF4-FFF2-40B4-BE49-F238E27FC236}">
                <a16:creationId xmlns:a16="http://schemas.microsoft.com/office/drawing/2014/main" id="{5D6F6459-72DB-443D-94F4-E06952E6B85D}"/>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t="-2"/>
          <a:stretch>
            <a:fillRect/>
          </a:stretch>
        </p:blipFill>
        <p:spPr bwMode="auto">
          <a:xfrm>
            <a:off x="3290888" y="2282825"/>
            <a:ext cx="2809875" cy="246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27" name="Title 1">
            <a:extLst>
              <a:ext uri="{FF2B5EF4-FFF2-40B4-BE49-F238E27FC236}">
                <a16:creationId xmlns:a16="http://schemas.microsoft.com/office/drawing/2014/main" id="{5FCE52E7-8B03-4B22-91F6-B3317F9CF417}"/>
              </a:ext>
            </a:extLst>
          </p:cNvPr>
          <p:cNvSpPr>
            <a:spLocks noGrp="1" noChangeArrowheads="1"/>
          </p:cNvSpPr>
          <p:nvPr>
            <p:ph type="title" idx="4294967295"/>
          </p:nvPr>
        </p:nvSpPr>
        <p:spPr>
          <a:xfrm>
            <a:off x="195263" y="236538"/>
            <a:ext cx="8948737" cy="485775"/>
          </a:xfrm>
        </p:spPr>
        <p:txBody>
          <a:bodyPr>
            <a:noAutofit/>
          </a:bodyPr>
          <a:lstStyle/>
          <a:p>
            <a:pPr algn="ctr" eaLnBrk="1" hangingPunct="1"/>
            <a:r>
              <a:rPr lang="en-US" altLang="en-US" sz="4000" cap="all" dirty="0">
                <a:solidFill>
                  <a:srgbClr val="00467F"/>
                </a:solidFill>
                <a:latin typeface="Arial" panose="020B0604020202020204" pitchFamily="34" charset="0"/>
                <a:cs typeface="Arial" panose="020B0604020202020204" pitchFamily="34" charset="0"/>
              </a:rPr>
              <a:t>A Role for Every Sector</a:t>
            </a:r>
          </a:p>
        </p:txBody>
      </p:sp>
      <p:sp>
        <p:nvSpPr>
          <p:cNvPr id="6" name="Oval 5">
            <a:extLst>
              <a:ext uri="{FF2B5EF4-FFF2-40B4-BE49-F238E27FC236}">
                <a16:creationId xmlns:a16="http://schemas.microsoft.com/office/drawing/2014/main" id="{ABA4489C-ACD3-4138-9D77-BA8FBC5B24B9}"/>
              </a:ext>
            </a:extLst>
          </p:cNvPr>
          <p:cNvSpPr/>
          <p:nvPr/>
        </p:nvSpPr>
        <p:spPr>
          <a:xfrm>
            <a:off x="2998788" y="4752975"/>
            <a:ext cx="650875" cy="650875"/>
          </a:xfrm>
          <a:prstGeom prst="ellipse">
            <a:avLst/>
          </a:prstGeom>
          <a:noFill/>
          <a:ln w="53975">
            <a:solidFill>
              <a:srgbClr val="91993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Oval 6">
            <a:extLst>
              <a:ext uri="{FF2B5EF4-FFF2-40B4-BE49-F238E27FC236}">
                <a16:creationId xmlns:a16="http://schemas.microsoft.com/office/drawing/2014/main" id="{29DB96AA-123A-4BA6-B134-FE0695002946}"/>
              </a:ext>
            </a:extLst>
          </p:cNvPr>
          <p:cNvSpPr/>
          <p:nvPr/>
        </p:nvSpPr>
        <p:spPr>
          <a:xfrm>
            <a:off x="3862388" y="1450975"/>
            <a:ext cx="652462" cy="652463"/>
          </a:xfrm>
          <a:prstGeom prst="ellipse">
            <a:avLst/>
          </a:prstGeom>
          <a:noFill/>
          <a:ln w="53975">
            <a:solidFill>
              <a:srgbClr val="37547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Oval 7">
            <a:extLst>
              <a:ext uri="{FF2B5EF4-FFF2-40B4-BE49-F238E27FC236}">
                <a16:creationId xmlns:a16="http://schemas.microsoft.com/office/drawing/2014/main" id="{8561A93E-4C57-42F0-8D2F-8020527E2E45}"/>
              </a:ext>
            </a:extLst>
          </p:cNvPr>
          <p:cNvSpPr/>
          <p:nvPr/>
        </p:nvSpPr>
        <p:spPr>
          <a:xfrm>
            <a:off x="2492375" y="2870200"/>
            <a:ext cx="650875" cy="652463"/>
          </a:xfrm>
          <a:prstGeom prst="ellipse">
            <a:avLst/>
          </a:prstGeom>
          <a:noFill/>
          <a:ln w="53975">
            <a:solidFill>
              <a:srgbClr val="CD482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Oval 8">
            <a:extLst>
              <a:ext uri="{FF2B5EF4-FFF2-40B4-BE49-F238E27FC236}">
                <a16:creationId xmlns:a16="http://schemas.microsoft.com/office/drawing/2014/main" id="{971E3296-41A7-4FAA-BDE8-9E359F54B3E2}"/>
              </a:ext>
            </a:extLst>
          </p:cNvPr>
          <p:cNvSpPr/>
          <p:nvPr/>
        </p:nvSpPr>
        <p:spPr>
          <a:xfrm>
            <a:off x="2476500" y="3865563"/>
            <a:ext cx="652463" cy="650875"/>
          </a:xfrm>
          <a:prstGeom prst="ellipse">
            <a:avLst/>
          </a:prstGeom>
          <a:noFill/>
          <a:ln w="53975">
            <a:solidFill>
              <a:srgbClr val="37547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Oval 9">
            <a:extLst>
              <a:ext uri="{FF2B5EF4-FFF2-40B4-BE49-F238E27FC236}">
                <a16:creationId xmlns:a16="http://schemas.microsoft.com/office/drawing/2014/main" id="{12FBC55D-2E42-4B62-831D-D0A14B356740}"/>
              </a:ext>
            </a:extLst>
          </p:cNvPr>
          <p:cNvSpPr/>
          <p:nvPr/>
        </p:nvSpPr>
        <p:spPr>
          <a:xfrm>
            <a:off x="4857750" y="1450975"/>
            <a:ext cx="652463" cy="650875"/>
          </a:xfrm>
          <a:prstGeom prst="ellipse">
            <a:avLst/>
          </a:prstGeom>
          <a:noFill/>
          <a:ln w="53975">
            <a:solidFill>
              <a:srgbClr val="CD482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Oval 10">
            <a:extLst>
              <a:ext uri="{FF2B5EF4-FFF2-40B4-BE49-F238E27FC236}">
                <a16:creationId xmlns:a16="http://schemas.microsoft.com/office/drawing/2014/main" id="{6BE4E819-38DA-4B2F-A986-6A0CD897A63C}"/>
              </a:ext>
            </a:extLst>
          </p:cNvPr>
          <p:cNvSpPr/>
          <p:nvPr/>
        </p:nvSpPr>
        <p:spPr>
          <a:xfrm>
            <a:off x="5788025" y="1995488"/>
            <a:ext cx="652463" cy="650875"/>
          </a:xfrm>
          <a:prstGeom prst="ellipse">
            <a:avLst/>
          </a:prstGeom>
          <a:noFill/>
          <a:ln w="53975">
            <a:solidFill>
              <a:srgbClr val="91993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Oval 11">
            <a:extLst>
              <a:ext uri="{FF2B5EF4-FFF2-40B4-BE49-F238E27FC236}">
                <a16:creationId xmlns:a16="http://schemas.microsoft.com/office/drawing/2014/main" id="{07B3510D-0515-47CA-A661-3CBB8E3EFEF8}"/>
              </a:ext>
            </a:extLst>
          </p:cNvPr>
          <p:cNvSpPr/>
          <p:nvPr/>
        </p:nvSpPr>
        <p:spPr>
          <a:xfrm>
            <a:off x="2971800" y="2001838"/>
            <a:ext cx="650875" cy="650875"/>
          </a:xfrm>
          <a:prstGeom prst="ellipse">
            <a:avLst/>
          </a:prstGeom>
          <a:noFill/>
          <a:ln w="53975">
            <a:solidFill>
              <a:srgbClr val="91993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Oval 12">
            <a:extLst>
              <a:ext uri="{FF2B5EF4-FFF2-40B4-BE49-F238E27FC236}">
                <a16:creationId xmlns:a16="http://schemas.microsoft.com/office/drawing/2014/main" id="{2B1175D7-E308-47C3-A6C6-C20AA989603C}"/>
              </a:ext>
            </a:extLst>
          </p:cNvPr>
          <p:cNvSpPr/>
          <p:nvPr/>
        </p:nvSpPr>
        <p:spPr>
          <a:xfrm>
            <a:off x="3598863" y="2609850"/>
            <a:ext cx="2157412" cy="2159000"/>
          </a:xfrm>
          <a:prstGeom prst="ellipse">
            <a:avLst/>
          </a:prstGeom>
          <a:solidFill>
            <a:schemeClr val="bg2"/>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a:lstStyle/>
          <a:p>
            <a:pPr marL="0" marR="0" lvl="0" indent="0" algn="ctr" defTabSz="457200" rtl="0" eaLnBrk="0" fontAlgn="base" latinLnBrk="0" hangingPunct="0">
              <a:lnSpc>
                <a:spcPct val="100000"/>
              </a:lnSpc>
              <a:spcBef>
                <a:spcPts val="600"/>
              </a:spcBef>
              <a:spcAft>
                <a:spcPct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Preventing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&amp; Reducing Stigma</a:t>
            </a:r>
          </a:p>
        </p:txBody>
      </p:sp>
      <p:sp>
        <p:nvSpPr>
          <p:cNvPr id="14" name="Arrow: Right 13">
            <a:extLst>
              <a:ext uri="{FF2B5EF4-FFF2-40B4-BE49-F238E27FC236}">
                <a16:creationId xmlns:a16="http://schemas.microsoft.com/office/drawing/2014/main" id="{1D8B439C-2579-4EAF-9B06-25827915228E}"/>
              </a:ext>
            </a:extLst>
          </p:cNvPr>
          <p:cNvSpPr/>
          <p:nvPr/>
        </p:nvSpPr>
        <p:spPr>
          <a:xfrm rot="19111829">
            <a:off x="3556000" y="4738688"/>
            <a:ext cx="147638" cy="136525"/>
          </a:xfrm>
          <a:prstGeom prst="rightArrow">
            <a:avLst/>
          </a:prstGeom>
          <a:solidFill>
            <a:srgbClr val="91993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TextBox 16">
            <a:extLst>
              <a:ext uri="{FF2B5EF4-FFF2-40B4-BE49-F238E27FC236}">
                <a16:creationId xmlns:a16="http://schemas.microsoft.com/office/drawing/2014/main" id="{64A84629-68CC-4BAE-96C5-A5E017EA1223}"/>
              </a:ext>
            </a:extLst>
          </p:cNvPr>
          <p:cNvSpPr txBox="1">
            <a:spLocks noChangeArrowheads="1"/>
          </p:cNvSpPr>
          <p:nvPr/>
        </p:nvSpPr>
        <p:spPr bwMode="auto">
          <a:xfrm>
            <a:off x="722313" y="3865563"/>
            <a:ext cx="1516062" cy="769937"/>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altLang="en-US" sz="1400" b="1" i="0" u="none" strike="noStrike" kern="1200" cap="none" spc="0" normalizeH="0" baseline="0" noProof="0" dirty="0">
                <a:ln>
                  <a:noFill/>
                </a:ln>
                <a:solidFill>
                  <a:prstClr val="black">
                    <a:lumMod val="85000"/>
                    <a:lumOff val="15000"/>
                  </a:prstClr>
                </a:solidFill>
                <a:effectLst/>
                <a:uLnTx/>
                <a:uFillTx/>
                <a:latin typeface="Calibri" panose="020F0502020204030204" pitchFamily="34" charset="0"/>
                <a:ea typeface="+mn-ea"/>
                <a:cs typeface="+mn-cs"/>
              </a:rPr>
              <a:t>Behavioral Health</a:t>
            </a:r>
          </a:p>
          <a:p>
            <a:pPr marL="0" marR="0" lvl="0" indent="0" algn="r" defTabSz="457200" rtl="0" eaLnBrk="0" fontAlgn="base" latinLnBrk="0" hangingPunct="0">
              <a:lnSpc>
                <a:spcPts val="1200"/>
              </a:lnSpc>
              <a:spcBef>
                <a:spcPct val="0"/>
              </a:spcBef>
              <a:spcAft>
                <a:spcPct val="0"/>
              </a:spcAft>
              <a:buClrTx/>
              <a:buSzTx/>
              <a:buFontTx/>
              <a:buNone/>
              <a:tabLst/>
              <a:defRPr/>
            </a:pPr>
            <a:r>
              <a:rPr kumimoji="0" lang="en-US" altLang="en-US" sz="1100" b="0" i="1" u="none" strike="noStrike" kern="1200" cap="none" spc="0" normalizeH="0" baseline="0" noProof="0" dirty="0">
                <a:ln>
                  <a:noFill/>
                </a:ln>
                <a:solidFill>
                  <a:prstClr val="black">
                    <a:lumMod val="85000"/>
                    <a:lumOff val="15000"/>
                  </a:prstClr>
                </a:solidFill>
                <a:effectLst/>
                <a:uLnTx/>
                <a:uFillTx/>
                <a:latin typeface="Calibri" panose="020F0502020204030204" pitchFamily="34" charset="0"/>
                <a:ea typeface="+mn-ea"/>
                <a:cs typeface="+mn-cs"/>
              </a:rPr>
              <a:t>Clinicians working in treatment and mental health Settings</a:t>
            </a:r>
          </a:p>
        </p:txBody>
      </p:sp>
      <p:pic>
        <p:nvPicPr>
          <p:cNvPr id="77838" name="Graphic 25" descr="Boardroom">
            <a:extLst>
              <a:ext uri="{FF2B5EF4-FFF2-40B4-BE49-F238E27FC236}">
                <a16:creationId xmlns:a16="http://schemas.microsoft.com/office/drawing/2014/main" id="{FA2D3789-0AD0-44E3-81EF-97CD16B4E4B2}"/>
              </a:ext>
            </a:extLst>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2530475" y="3895725"/>
            <a:ext cx="549275"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extBox 27">
            <a:extLst>
              <a:ext uri="{FF2B5EF4-FFF2-40B4-BE49-F238E27FC236}">
                <a16:creationId xmlns:a16="http://schemas.microsoft.com/office/drawing/2014/main" id="{DEAE8B74-C3E0-4278-8325-C7CCEAA85F20}"/>
              </a:ext>
            </a:extLst>
          </p:cNvPr>
          <p:cNvSpPr txBox="1">
            <a:spLocks noChangeArrowheads="1"/>
          </p:cNvSpPr>
          <p:nvPr/>
        </p:nvSpPr>
        <p:spPr bwMode="auto">
          <a:xfrm>
            <a:off x="1019175" y="4992688"/>
            <a:ext cx="1836738" cy="769937"/>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altLang="en-US" sz="1400" b="1" i="0" u="none" strike="noStrike" kern="1200" cap="none" spc="0" normalizeH="0" baseline="0" noProof="0" dirty="0">
                <a:ln>
                  <a:noFill/>
                </a:ln>
                <a:solidFill>
                  <a:prstClr val="black">
                    <a:lumMod val="85000"/>
                    <a:lumOff val="15000"/>
                  </a:prstClr>
                </a:solidFill>
                <a:effectLst/>
                <a:uLnTx/>
                <a:uFillTx/>
                <a:latin typeface="Calibri" panose="020F0502020204030204" pitchFamily="34" charset="0"/>
                <a:ea typeface="+mn-ea"/>
                <a:cs typeface="+mn-cs"/>
              </a:rPr>
              <a:t>Healthcare</a:t>
            </a:r>
          </a:p>
          <a:p>
            <a:pPr marL="0" marR="0" lvl="0" indent="0" algn="r" defTabSz="457200" rtl="0" eaLnBrk="0" fontAlgn="base" latinLnBrk="0" hangingPunct="0">
              <a:lnSpc>
                <a:spcPts val="1200"/>
              </a:lnSpc>
              <a:spcBef>
                <a:spcPct val="0"/>
              </a:spcBef>
              <a:spcAft>
                <a:spcPct val="0"/>
              </a:spcAft>
              <a:buClrTx/>
              <a:buSzTx/>
              <a:buFontTx/>
              <a:buNone/>
              <a:tabLst/>
              <a:defRPr/>
            </a:pPr>
            <a:r>
              <a:rPr kumimoji="0" lang="en-US" altLang="en-US" sz="1100" b="0" i="1" u="none" strike="noStrike" kern="1200" cap="none" spc="0" normalizeH="0" baseline="0" noProof="0" dirty="0">
                <a:ln>
                  <a:noFill/>
                </a:ln>
                <a:solidFill>
                  <a:prstClr val="black">
                    <a:lumMod val="85000"/>
                    <a:lumOff val="15000"/>
                  </a:prstClr>
                </a:solidFill>
                <a:effectLst/>
                <a:uLnTx/>
                <a:uFillTx/>
                <a:latin typeface="Calibri" panose="020F0502020204030204" pitchFamily="34" charset="0"/>
                <a:ea typeface="+mn-ea"/>
                <a:cs typeface="+mn-cs"/>
              </a:rPr>
              <a:t>Professionals working in healthcare or community health centers</a:t>
            </a:r>
          </a:p>
        </p:txBody>
      </p:sp>
      <p:pic>
        <p:nvPicPr>
          <p:cNvPr id="77840" name="Graphic 56320" descr="Police">
            <a:extLst>
              <a:ext uri="{FF2B5EF4-FFF2-40B4-BE49-F238E27FC236}">
                <a16:creationId xmlns:a16="http://schemas.microsoft.com/office/drawing/2014/main" id="{B47F1E9B-9121-4BB1-952B-826ED06F9FDB}"/>
              </a:ext>
            </a:extLst>
          </p:cNvPr>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3965575" y="1554163"/>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41" name="Graphic 56323" descr="Scales of justice">
            <a:extLst>
              <a:ext uri="{FF2B5EF4-FFF2-40B4-BE49-F238E27FC236}">
                <a16:creationId xmlns:a16="http://schemas.microsoft.com/office/drawing/2014/main" id="{19B6D405-EA3E-47F8-883D-9F56D163B913}"/>
              </a:ext>
            </a:extLst>
          </p:cNvPr>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4967288" y="1527175"/>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42" name="Graphic 56325" descr="Court">
            <a:extLst>
              <a:ext uri="{FF2B5EF4-FFF2-40B4-BE49-F238E27FC236}">
                <a16:creationId xmlns:a16="http://schemas.microsoft.com/office/drawing/2014/main" id="{2705EE23-4146-42EA-91CD-7B6C6D1E218B}"/>
              </a:ext>
            </a:extLst>
          </p:cNvPr>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2589213" y="2938463"/>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43" name="Graphic 56327" descr="Classroom">
            <a:extLst>
              <a:ext uri="{FF2B5EF4-FFF2-40B4-BE49-F238E27FC236}">
                <a16:creationId xmlns:a16="http://schemas.microsoft.com/office/drawing/2014/main" id="{25C9FEE3-3D6A-4E4B-864A-77CCC8A45E0D}"/>
              </a:ext>
            </a:extLst>
          </p:cNvPr>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3070225" y="2085975"/>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TextBox 40">
            <a:extLst>
              <a:ext uri="{FF2B5EF4-FFF2-40B4-BE49-F238E27FC236}">
                <a16:creationId xmlns:a16="http://schemas.microsoft.com/office/drawing/2014/main" id="{95821430-658C-4700-997C-F0CA0B9AAB5B}"/>
              </a:ext>
            </a:extLst>
          </p:cNvPr>
          <p:cNvSpPr txBox="1">
            <a:spLocks noChangeArrowheads="1"/>
          </p:cNvSpPr>
          <p:nvPr/>
        </p:nvSpPr>
        <p:spPr bwMode="auto">
          <a:xfrm>
            <a:off x="722313" y="2797175"/>
            <a:ext cx="1604962" cy="615950"/>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altLang="en-US" sz="1400" b="1" i="0" u="none" strike="noStrike" kern="1200" cap="none" spc="0" normalizeH="0" baseline="0" noProof="0" dirty="0">
                <a:ln>
                  <a:noFill/>
                </a:ln>
                <a:solidFill>
                  <a:prstClr val="black">
                    <a:lumMod val="85000"/>
                    <a:lumOff val="15000"/>
                  </a:prstClr>
                </a:solidFill>
                <a:effectLst/>
                <a:uLnTx/>
                <a:uFillTx/>
                <a:latin typeface="Calibri" panose="020F0502020204030204" pitchFamily="34" charset="0"/>
                <a:ea typeface="+mn-ea"/>
                <a:cs typeface="+mn-cs"/>
              </a:rPr>
              <a:t>Policy Makers</a:t>
            </a:r>
          </a:p>
          <a:p>
            <a:pPr marL="0" marR="0" lvl="0" indent="0" algn="r" defTabSz="457200" rtl="0" eaLnBrk="0" fontAlgn="base" latinLnBrk="0" hangingPunct="0">
              <a:lnSpc>
                <a:spcPts val="1200"/>
              </a:lnSpc>
              <a:spcBef>
                <a:spcPct val="0"/>
              </a:spcBef>
              <a:spcAft>
                <a:spcPct val="0"/>
              </a:spcAft>
              <a:buClrTx/>
              <a:buSzTx/>
              <a:buFontTx/>
              <a:buNone/>
              <a:tabLst/>
              <a:defRPr/>
            </a:pPr>
            <a:r>
              <a:rPr kumimoji="0" lang="en-US" altLang="en-US" sz="1100" b="0" i="1" u="none" strike="noStrike" kern="1200" cap="none" spc="0" normalizeH="0" baseline="0" noProof="0" dirty="0">
                <a:ln>
                  <a:noFill/>
                </a:ln>
                <a:solidFill>
                  <a:prstClr val="black">
                    <a:lumMod val="85000"/>
                    <a:lumOff val="15000"/>
                  </a:prstClr>
                </a:solidFill>
                <a:effectLst/>
                <a:uLnTx/>
                <a:uFillTx/>
                <a:latin typeface="Calibri" panose="020F0502020204030204" pitchFamily="34" charset="0"/>
                <a:ea typeface="+mn-ea"/>
                <a:cs typeface="+mn-cs"/>
              </a:rPr>
              <a:t>State and Local Government Officials</a:t>
            </a:r>
          </a:p>
        </p:txBody>
      </p:sp>
      <p:sp>
        <p:nvSpPr>
          <p:cNvPr id="29" name="TextBox 41">
            <a:extLst>
              <a:ext uri="{FF2B5EF4-FFF2-40B4-BE49-F238E27FC236}">
                <a16:creationId xmlns:a16="http://schemas.microsoft.com/office/drawing/2014/main" id="{AF9666B1-22EC-4A27-8143-B9B651867D8A}"/>
              </a:ext>
            </a:extLst>
          </p:cNvPr>
          <p:cNvSpPr txBox="1">
            <a:spLocks noChangeArrowheads="1"/>
          </p:cNvSpPr>
          <p:nvPr/>
        </p:nvSpPr>
        <p:spPr bwMode="auto">
          <a:xfrm>
            <a:off x="1122363" y="1890713"/>
            <a:ext cx="1760537" cy="615950"/>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altLang="en-US" sz="1400" b="1" i="0" u="none" strike="noStrike" kern="1200" cap="none" spc="0" normalizeH="0" baseline="0" noProof="0" dirty="0">
                <a:ln>
                  <a:noFill/>
                </a:ln>
                <a:solidFill>
                  <a:prstClr val="black">
                    <a:lumMod val="85000"/>
                    <a:lumOff val="15000"/>
                  </a:prstClr>
                </a:solidFill>
                <a:effectLst/>
                <a:uLnTx/>
                <a:uFillTx/>
                <a:latin typeface="Calibri" panose="020F0502020204030204" pitchFamily="34" charset="0"/>
                <a:ea typeface="+mn-ea"/>
                <a:cs typeface="+mn-cs"/>
              </a:rPr>
              <a:t>Prevention</a:t>
            </a:r>
          </a:p>
          <a:p>
            <a:pPr marL="0" marR="0" lvl="0" indent="0" algn="r" defTabSz="457200" rtl="0" eaLnBrk="0" fontAlgn="base" latinLnBrk="0" hangingPunct="0">
              <a:lnSpc>
                <a:spcPts val="1200"/>
              </a:lnSpc>
              <a:spcBef>
                <a:spcPct val="0"/>
              </a:spcBef>
              <a:spcAft>
                <a:spcPct val="0"/>
              </a:spcAft>
              <a:buClrTx/>
              <a:buSzTx/>
              <a:buFontTx/>
              <a:buNone/>
              <a:tabLst/>
              <a:defRPr/>
            </a:pPr>
            <a:r>
              <a:rPr kumimoji="0" lang="en-US" altLang="en-US" sz="1100" b="0" i="1" u="none" strike="noStrike" kern="1200" cap="none" spc="0" normalizeH="0" baseline="0" noProof="0" dirty="0">
                <a:ln>
                  <a:noFill/>
                </a:ln>
                <a:solidFill>
                  <a:prstClr val="black">
                    <a:lumMod val="85000"/>
                    <a:lumOff val="15000"/>
                  </a:prstClr>
                </a:solidFill>
                <a:effectLst/>
                <a:uLnTx/>
                <a:uFillTx/>
                <a:latin typeface="Calibri" panose="020F0502020204030204" pitchFamily="34" charset="0"/>
                <a:ea typeface="+mn-ea"/>
                <a:cs typeface="+mn-cs"/>
              </a:rPr>
              <a:t>Community level prevention practitioners </a:t>
            </a:r>
          </a:p>
        </p:txBody>
      </p:sp>
      <p:sp>
        <p:nvSpPr>
          <p:cNvPr id="30" name="TextBox 42">
            <a:extLst>
              <a:ext uri="{FF2B5EF4-FFF2-40B4-BE49-F238E27FC236}">
                <a16:creationId xmlns:a16="http://schemas.microsoft.com/office/drawing/2014/main" id="{F4CC9C45-6DB6-4DE6-A53C-8C5E2C85D316}"/>
              </a:ext>
            </a:extLst>
          </p:cNvPr>
          <p:cNvSpPr txBox="1">
            <a:spLocks noChangeArrowheads="1"/>
          </p:cNvSpPr>
          <p:nvPr/>
        </p:nvSpPr>
        <p:spPr bwMode="auto">
          <a:xfrm>
            <a:off x="1741488" y="1050925"/>
            <a:ext cx="2095500" cy="614363"/>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altLang="en-US" sz="1400" b="1" i="0" u="none" strike="noStrike" kern="1200" cap="none" spc="0" normalizeH="0" baseline="0" noProof="0" dirty="0">
                <a:ln>
                  <a:noFill/>
                </a:ln>
                <a:solidFill>
                  <a:prstClr val="black">
                    <a:lumMod val="85000"/>
                    <a:lumOff val="15000"/>
                  </a:prstClr>
                </a:solidFill>
                <a:effectLst/>
                <a:uLnTx/>
                <a:uFillTx/>
                <a:latin typeface="Calibri" panose="020F0502020204030204" pitchFamily="34" charset="0"/>
                <a:ea typeface="+mn-ea"/>
                <a:cs typeface="+mn-cs"/>
              </a:rPr>
              <a:t>Law Enforcement</a:t>
            </a:r>
          </a:p>
          <a:p>
            <a:pPr marL="0" marR="0" lvl="0" indent="0" algn="r" defTabSz="457200" rtl="0" eaLnBrk="0" fontAlgn="base" latinLnBrk="0" hangingPunct="0">
              <a:lnSpc>
                <a:spcPts val="1200"/>
              </a:lnSpc>
              <a:spcBef>
                <a:spcPct val="0"/>
              </a:spcBef>
              <a:spcAft>
                <a:spcPct val="0"/>
              </a:spcAft>
              <a:buClrTx/>
              <a:buSzTx/>
              <a:buFontTx/>
              <a:buNone/>
              <a:tabLst/>
              <a:defRPr/>
            </a:pPr>
            <a:r>
              <a:rPr kumimoji="0" lang="en-US" altLang="en-US" sz="1100" b="0" i="1" u="none" strike="noStrike" kern="1200" cap="none" spc="0" normalizeH="0" baseline="0" noProof="0" dirty="0">
                <a:ln>
                  <a:noFill/>
                </a:ln>
                <a:solidFill>
                  <a:prstClr val="black">
                    <a:lumMod val="85000"/>
                    <a:lumOff val="15000"/>
                  </a:prstClr>
                </a:solidFill>
                <a:effectLst/>
                <a:uLnTx/>
                <a:uFillTx/>
                <a:latin typeface="Calibri" panose="020F0502020204030204" pitchFamily="34" charset="0"/>
                <a:ea typeface="+mn-ea"/>
                <a:cs typeface="+mn-cs"/>
              </a:rPr>
              <a:t>Police and other professionals engaged in enforcement</a:t>
            </a:r>
          </a:p>
        </p:txBody>
      </p:sp>
      <p:sp>
        <p:nvSpPr>
          <p:cNvPr id="31" name="TextBox 43">
            <a:extLst>
              <a:ext uri="{FF2B5EF4-FFF2-40B4-BE49-F238E27FC236}">
                <a16:creationId xmlns:a16="http://schemas.microsoft.com/office/drawing/2014/main" id="{4A4D9C9F-7666-452B-BAA3-22374902ADC7}"/>
              </a:ext>
            </a:extLst>
          </p:cNvPr>
          <p:cNvSpPr txBox="1">
            <a:spLocks noChangeArrowheads="1"/>
          </p:cNvSpPr>
          <p:nvPr/>
        </p:nvSpPr>
        <p:spPr bwMode="auto">
          <a:xfrm>
            <a:off x="5637213" y="1050925"/>
            <a:ext cx="1489075" cy="615950"/>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en-US" sz="1400" b="1" i="0" u="none" strike="noStrike" kern="1200" cap="none" spc="0" normalizeH="0" baseline="0" noProof="0" dirty="0">
                <a:ln>
                  <a:noFill/>
                </a:ln>
                <a:solidFill>
                  <a:prstClr val="black">
                    <a:lumMod val="85000"/>
                    <a:lumOff val="15000"/>
                  </a:prstClr>
                </a:solidFill>
                <a:effectLst/>
                <a:uLnTx/>
                <a:uFillTx/>
                <a:latin typeface="Calibri" panose="020F0502020204030204" pitchFamily="34" charset="0"/>
                <a:ea typeface="+mn-ea"/>
                <a:cs typeface="+mn-cs"/>
              </a:rPr>
              <a:t>Criminal Justice</a:t>
            </a:r>
          </a:p>
          <a:p>
            <a:pPr marL="0" marR="0" lvl="0" indent="0" algn="l" defTabSz="457200" rtl="0" eaLnBrk="0" fontAlgn="base" latinLnBrk="0" hangingPunct="0">
              <a:lnSpc>
                <a:spcPts val="1200"/>
              </a:lnSpc>
              <a:spcBef>
                <a:spcPct val="0"/>
              </a:spcBef>
              <a:spcAft>
                <a:spcPct val="0"/>
              </a:spcAft>
              <a:buClrTx/>
              <a:buSzTx/>
              <a:buFontTx/>
              <a:buNone/>
              <a:tabLst/>
              <a:defRPr/>
            </a:pPr>
            <a:r>
              <a:rPr kumimoji="0" lang="en-US" altLang="en-US" sz="1100" b="0" i="1" u="none" strike="noStrike" kern="1200" cap="none" spc="0" normalizeH="0" baseline="0" noProof="0" dirty="0">
                <a:ln>
                  <a:noFill/>
                </a:ln>
                <a:solidFill>
                  <a:prstClr val="black">
                    <a:lumMod val="85000"/>
                    <a:lumOff val="15000"/>
                  </a:prstClr>
                </a:solidFill>
                <a:effectLst/>
                <a:uLnTx/>
                <a:uFillTx/>
                <a:latin typeface="Calibri" panose="020F0502020204030204" pitchFamily="34" charset="0"/>
                <a:ea typeface="+mn-ea"/>
                <a:cs typeface="+mn-cs"/>
              </a:rPr>
              <a:t>Judges, Courts, Probation and Jails</a:t>
            </a:r>
          </a:p>
        </p:txBody>
      </p:sp>
      <p:sp>
        <p:nvSpPr>
          <p:cNvPr id="32" name="TextBox 44">
            <a:extLst>
              <a:ext uri="{FF2B5EF4-FFF2-40B4-BE49-F238E27FC236}">
                <a16:creationId xmlns:a16="http://schemas.microsoft.com/office/drawing/2014/main" id="{BCA5A0A9-B098-452A-AA40-DA01C07AA72A}"/>
              </a:ext>
            </a:extLst>
          </p:cNvPr>
          <p:cNvSpPr txBox="1">
            <a:spLocks noChangeArrowheads="1"/>
          </p:cNvSpPr>
          <p:nvPr/>
        </p:nvSpPr>
        <p:spPr bwMode="auto">
          <a:xfrm>
            <a:off x="6526213" y="1890713"/>
            <a:ext cx="1939925" cy="615950"/>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en-US" sz="1400" b="1" i="0" u="none" strike="noStrike" kern="1200" cap="none" spc="0" normalizeH="0" baseline="0" noProof="0" dirty="0">
                <a:ln>
                  <a:noFill/>
                </a:ln>
                <a:solidFill>
                  <a:prstClr val="black">
                    <a:lumMod val="85000"/>
                    <a:lumOff val="15000"/>
                  </a:prstClr>
                </a:solidFill>
                <a:effectLst/>
                <a:uLnTx/>
                <a:uFillTx/>
                <a:latin typeface="Calibri" panose="020F0502020204030204" pitchFamily="34" charset="0"/>
                <a:ea typeface="+mn-ea"/>
                <a:cs typeface="+mn-cs"/>
              </a:rPr>
              <a:t>Education</a:t>
            </a:r>
          </a:p>
          <a:p>
            <a:pPr marL="0" marR="0" lvl="0" indent="0" algn="l" defTabSz="457200" rtl="0" eaLnBrk="0" fontAlgn="base" latinLnBrk="0" hangingPunct="0">
              <a:lnSpc>
                <a:spcPts val="1200"/>
              </a:lnSpc>
              <a:spcBef>
                <a:spcPct val="0"/>
              </a:spcBef>
              <a:spcAft>
                <a:spcPct val="0"/>
              </a:spcAft>
              <a:buClrTx/>
              <a:buSzTx/>
              <a:buFontTx/>
              <a:buNone/>
              <a:tabLst/>
              <a:defRPr/>
            </a:pPr>
            <a:r>
              <a:rPr kumimoji="0" lang="en-US" altLang="en-US" sz="1100" b="0" i="1" u="none" strike="noStrike" kern="1200" cap="none" spc="0" normalizeH="0" baseline="0" noProof="0" dirty="0">
                <a:ln>
                  <a:noFill/>
                </a:ln>
                <a:solidFill>
                  <a:prstClr val="black">
                    <a:lumMod val="85000"/>
                    <a:lumOff val="15000"/>
                  </a:prstClr>
                </a:solidFill>
                <a:effectLst/>
                <a:uLnTx/>
                <a:uFillTx/>
                <a:latin typeface="Calibri" panose="020F0502020204030204" pitchFamily="34" charset="0"/>
                <a:ea typeface="+mn-ea"/>
                <a:cs typeface="+mn-cs"/>
              </a:rPr>
              <a:t>Professionals in school and higher education settings.</a:t>
            </a:r>
          </a:p>
        </p:txBody>
      </p:sp>
      <p:pic>
        <p:nvPicPr>
          <p:cNvPr id="77849" name="Graphic 56329" descr="Schoolhouse">
            <a:extLst>
              <a:ext uri="{FF2B5EF4-FFF2-40B4-BE49-F238E27FC236}">
                <a16:creationId xmlns:a16="http://schemas.microsoft.com/office/drawing/2014/main" id="{069DFE94-E3DF-4BDC-8DF0-539221F6A76A}"/>
              </a:ext>
            </a:extLst>
          </p:cNvPr>
          <p:cNvPicPr>
            <a:picLocks noChangeAspect="1" noChangeArrowheads="1"/>
          </p:cNvPicPr>
          <p:nvPr/>
        </p:nvPicPr>
        <p:blipFill>
          <a:blip r:embed="rId9" cstate="email">
            <a:extLst>
              <a:ext uri="{28A0092B-C50C-407E-A947-70E740481C1C}">
                <a14:useLocalDpi xmlns:a14="http://schemas.microsoft.com/office/drawing/2010/main" val="0"/>
              </a:ext>
            </a:extLst>
          </a:blip>
          <a:srcRect/>
          <a:stretch>
            <a:fillRect/>
          </a:stretch>
        </p:blipFill>
        <p:spPr bwMode="auto">
          <a:xfrm>
            <a:off x="5880100" y="2058988"/>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50" name="Graphic 56331" descr="First aid kit">
            <a:extLst>
              <a:ext uri="{FF2B5EF4-FFF2-40B4-BE49-F238E27FC236}">
                <a16:creationId xmlns:a16="http://schemas.microsoft.com/office/drawing/2014/main" id="{33B09551-0E2F-4E95-911D-3A801118DFFA}"/>
              </a:ext>
            </a:extLst>
          </p:cNvPr>
          <p:cNvPicPr>
            <a:picLocks noChangeAspect="1" noChangeArrowheads="1"/>
          </p:cNvPicPr>
          <p:nvPr/>
        </p:nvPicPr>
        <p:blipFill>
          <a:blip r:embed="rId10" cstate="email">
            <a:extLst>
              <a:ext uri="{28A0092B-C50C-407E-A947-70E740481C1C}">
                <a14:useLocalDpi xmlns:a14="http://schemas.microsoft.com/office/drawing/2010/main" val="0"/>
              </a:ext>
            </a:extLst>
          </a:blip>
          <a:srcRect/>
          <a:stretch>
            <a:fillRect/>
          </a:stretch>
        </p:blipFill>
        <p:spPr bwMode="auto">
          <a:xfrm>
            <a:off x="3114675" y="4835525"/>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Oval 34">
            <a:extLst>
              <a:ext uri="{FF2B5EF4-FFF2-40B4-BE49-F238E27FC236}">
                <a16:creationId xmlns:a16="http://schemas.microsoft.com/office/drawing/2014/main" id="{3B3237AD-84EB-4EA1-B595-748504CB4467}"/>
              </a:ext>
            </a:extLst>
          </p:cNvPr>
          <p:cNvSpPr/>
          <p:nvPr/>
        </p:nvSpPr>
        <p:spPr>
          <a:xfrm>
            <a:off x="6262688" y="2852738"/>
            <a:ext cx="652462" cy="652462"/>
          </a:xfrm>
          <a:prstGeom prst="ellipse">
            <a:avLst/>
          </a:prstGeom>
          <a:noFill/>
          <a:ln w="53975">
            <a:solidFill>
              <a:srgbClr val="37547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Oval 35">
            <a:extLst>
              <a:ext uri="{FF2B5EF4-FFF2-40B4-BE49-F238E27FC236}">
                <a16:creationId xmlns:a16="http://schemas.microsoft.com/office/drawing/2014/main" id="{B92E24AE-0F62-4FFC-B05D-16C91A4202BD}"/>
              </a:ext>
            </a:extLst>
          </p:cNvPr>
          <p:cNvSpPr/>
          <p:nvPr/>
        </p:nvSpPr>
        <p:spPr>
          <a:xfrm>
            <a:off x="6305550" y="3889375"/>
            <a:ext cx="652463" cy="650875"/>
          </a:xfrm>
          <a:prstGeom prst="ellipse">
            <a:avLst/>
          </a:prstGeom>
          <a:noFill/>
          <a:ln w="53975">
            <a:solidFill>
              <a:srgbClr val="CD482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Oval 36">
            <a:extLst>
              <a:ext uri="{FF2B5EF4-FFF2-40B4-BE49-F238E27FC236}">
                <a16:creationId xmlns:a16="http://schemas.microsoft.com/office/drawing/2014/main" id="{29148BD6-A33A-4B5C-9A7E-B680B73AAF74}"/>
              </a:ext>
            </a:extLst>
          </p:cNvPr>
          <p:cNvSpPr/>
          <p:nvPr/>
        </p:nvSpPr>
        <p:spPr>
          <a:xfrm>
            <a:off x="5748338" y="4757738"/>
            <a:ext cx="652462" cy="650875"/>
          </a:xfrm>
          <a:prstGeom prst="ellipse">
            <a:avLst/>
          </a:prstGeom>
          <a:noFill/>
          <a:ln w="53975">
            <a:solidFill>
              <a:srgbClr val="91993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TextBox 40">
            <a:extLst>
              <a:ext uri="{FF2B5EF4-FFF2-40B4-BE49-F238E27FC236}">
                <a16:creationId xmlns:a16="http://schemas.microsoft.com/office/drawing/2014/main" id="{2DEE59A4-310E-4A98-AFEF-259BA6A55AFA}"/>
              </a:ext>
            </a:extLst>
          </p:cNvPr>
          <p:cNvSpPr txBox="1">
            <a:spLocks noChangeArrowheads="1"/>
          </p:cNvSpPr>
          <p:nvPr/>
        </p:nvSpPr>
        <p:spPr bwMode="auto">
          <a:xfrm>
            <a:off x="7005638" y="2797175"/>
            <a:ext cx="1939925" cy="769938"/>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en-US" sz="1400" b="1" i="0" u="none" strike="noStrike" kern="1200" cap="none" spc="0" normalizeH="0" baseline="0" noProof="0" dirty="0">
                <a:ln>
                  <a:noFill/>
                </a:ln>
                <a:solidFill>
                  <a:prstClr val="black">
                    <a:lumMod val="85000"/>
                    <a:lumOff val="15000"/>
                  </a:prstClr>
                </a:solidFill>
                <a:effectLst/>
                <a:uLnTx/>
                <a:uFillTx/>
                <a:latin typeface="Calibri" panose="020F0502020204030204" pitchFamily="34" charset="0"/>
                <a:ea typeface="+mn-ea"/>
                <a:cs typeface="+mn-cs"/>
              </a:rPr>
              <a:t>First Responders</a:t>
            </a:r>
          </a:p>
          <a:p>
            <a:pPr marL="0" marR="0" lvl="0" indent="0" algn="l" defTabSz="457200" rtl="0" eaLnBrk="0" fontAlgn="base" latinLnBrk="0" hangingPunct="0">
              <a:lnSpc>
                <a:spcPts val="1200"/>
              </a:lnSpc>
              <a:spcBef>
                <a:spcPct val="0"/>
              </a:spcBef>
              <a:spcAft>
                <a:spcPct val="0"/>
              </a:spcAft>
              <a:buClrTx/>
              <a:buSzTx/>
              <a:buFontTx/>
              <a:buNone/>
              <a:tabLst/>
              <a:defRPr/>
            </a:pPr>
            <a:r>
              <a:rPr kumimoji="0" lang="en-US" altLang="en-US" sz="1100" b="0" i="1" u="none" strike="noStrike" kern="1200" cap="none" spc="0" normalizeH="0" baseline="0" noProof="0" dirty="0">
                <a:ln>
                  <a:noFill/>
                </a:ln>
                <a:solidFill>
                  <a:prstClr val="black">
                    <a:lumMod val="85000"/>
                    <a:lumOff val="15000"/>
                  </a:prstClr>
                </a:solidFill>
                <a:effectLst/>
                <a:uLnTx/>
                <a:uFillTx/>
                <a:latin typeface="Calibri" panose="020F0502020204030204" pitchFamily="34" charset="0"/>
                <a:ea typeface="+mn-ea"/>
                <a:cs typeface="+mn-cs"/>
              </a:rPr>
              <a:t>Professionals such as EMT’s who are among those first to provide assistance</a:t>
            </a:r>
          </a:p>
        </p:txBody>
      </p:sp>
      <p:sp>
        <p:nvSpPr>
          <p:cNvPr id="42" name="TextBox 41">
            <a:extLst>
              <a:ext uri="{FF2B5EF4-FFF2-40B4-BE49-F238E27FC236}">
                <a16:creationId xmlns:a16="http://schemas.microsoft.com/office/drawing/2014/main" id="{A2C2F7B0-4479-4B73-AE50-F535F94DD5E0}"/>
              </a:ext>
            </a:extLst>
          </p:cNvPr>
          <p:cNvSpPr txBox="1">
            <a:spLocks noChangeArrowheads="1"/>
          </p:cNvSpPr>
          <p:nvPr/>
        </p:nvSpPr>
        <p:spPr bwMode="auto">
          <a:xfrm>
            <a:off x="6629400" y="4992688"/>
            <a:ext cx="1604963" cy="461962"/>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en-US" sz="1400" b="1" i="0" u="none" strike="noStrike" kern="1200" cap="none" spc="0" normalizeH="0" baseline="0" noProof="0" dirty="0">
                <a:ln>
                  <a:noFill/>
                </a:ln>
                <a:solidFill>
                  <a:prstClr val="black">
                    <a:lumMod val="85000"/>
                    <a:lumOff val="15000"/>
                  </a:prstClr>
                </a:solidFill>
                <a:effectLst/>
                <a:uLnTx/>
                <a:uFillTx/>
                <a:latin typeface="Calibri" panose="020F0502020204030204" pitchFamily="34" charset="0"/>
                <a:ea typeface="+mn-ea"/>
                <a:cs typeface="+mn-cs"/>
              </a:rPr>
              <a:t>Business</a:t>
            </a:r>
          </a:p>
          <a:p>
            <a:pPr marL="0" marR="0" lvl="0" indent="0" algn="l" defTabSz="457200" rtl="0" eaLnBrk="0" fontAlgn="base" latinLnBrk="0" hangingPunct="0">
              <a:lnSpc>
                <a:spcPts val="1200"/>
              </a:lnSpc>
              <a:spcBef>
                <a:spcPct val="0"/>
              </a:spcBef>
              <a:spcAft>
                <a:spcPct val="0"/>
              </a:spcAft>
              <a:buClrTx/>
              <a:buSzTx/>
              <a:buFontTx/>
              <a:buNone/>
              <a:tabLst/>
              <a:defRPr/>
            </a:pPr>
            <a:r>
              <a:rPr kumimoji="0" lang="en-US" altLang="en-US" sz="1100" b="0" i="1" u="none" strike="noStrike" kern="1200" cap="none" spc="0" normalizeH="0" baseline="0" noProof="0" dirty="0">
                <a:ln>
                  <a:noFill/>
                </a:ln>
                <a:solidFill>
                  <a:prstClr val="black">
                    <a:lumMod val="85000"/>
                    <a:lumOff val="15000"/>
                  </a:prstClr>
                </a:solidFill>
                <a:effectLst/>
                <a:uLnTx/>
                <a:uFillTx/>
                <a:latin typeface="Calibri" panose="020F0502020204030204" pitchFamily="34" charset="0"/>
                <a:ea typeface="+mn-ea"/>
                <a:cs typeface="+mn-cs"/>
              </a:rPr>
              <a:t>Workplace Settings</a:t>
            </a:r>
          </a:p>
        </p:txBody>
      </p:sp>
      <p:sp>
        <p:nvSpPr>
          <p:cNvPr id="43" name="TextBox 42">
            <a:extLst>
              <a:ext uri="{FF2B5EF4-FFF2-40B4-BE49-F238E27FC236}">
                <a16:creationId xmlns:a16="http://schemas.microsoft.com/office/drawing/2014/main" id="{9697E952-A9E0-4564-A97D-F183E7BC2B70}"/>
              </a:ext>
            </a:extLst>
          </p:cNvPr>
          <p:cNvSpPr txBox="1">
            <a:spLocks noChangeArrowheads="1"/>
          </p:cNvSpPr>
          <p:nvPr/>
        </p:nvSpPr>
        <p:spPr bwMode="auto">
          <a:xfrm>
            <a:off x="7158038" y="3865563"/>
            <a:ext cx="1604962" cy="769937"/>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en-US" sz="1400" b="1" i="0" u="none" strike="noStrike" kern="1200" cap="none" spc="0" normalizeH="0" baseline="0" noProof="0" dirty="0">
                <a:ln>
                  <a:noFill/>
                </a:ln>
                <a:solidFill>
                  <a:prstClr val="black">
                    <a:lumMod val="85000"/>
                    <a:lumOff val="15000"/>
                  </a:prstClr>
                </a:solidFill>
                <a:effectLst/>
                <a:uLnTx/>
                <a:uFillTx/>
                <a:latin typeface="Calibri" panose="020F0502020204030204" pitchFamily="34" charset="0"/>
                <a:ea typeface="+mn-ea"/>
                <a:cs typeface="+mn-cs"/>
              </a:rPr>
              <a:t>Faith Leaders</a:t>
            </a:r>
          </a:p>
          <a:p>
            <a:pPr marL="0" marR="0" lvl="0" indent="0" algn="l" defTabSz="457200" rtl="0" eaLnBrk="0" fontAlgn="base" latinLnBrk="0" hangingPunct="0">
              <a:lnSpc>
                <a:spcPts val="1200"/>
              </a:lnSpc>
              <a:spcBef>
                <a:spcPct val="0"/>
              </a:spcBef>
              <a:spcAft>
                <a:spcPct val="0"/>
              </a:spcAft>
              <a:buClrTx/>
              <a:buSzTx/>
              <a:buFontTx/>
              <a:buNone/>
              <a:tabLst/>
              <a:defRPr/>
            </a:pPr>
            <a:r>
              <a:rPr kumimoji="0" lang="en-US" altLang="en-US" sz="1100" b="0" i="1" u="none" strike="noStrike" kern="1200" cap="none" spc="0" normalizeH="0" baseline="0" noProof="0" dirty="0">
                <a:ln>
                  <a:noFill/>
                </a:ln>
                <a:solidFill>
                  <a:prstClr val="black">
                    <a:lumMod val="85000"/>
                    <a:lumOff val="15000"/>
                  </a:prstClr>
                </a:solidFill>
                <a:effectLst/>
                <a:uLnTx/>
                <a:uFillTx/>
                <a:latin typeface="Calibri" panose="020F0502020204030204" pitchFamily="34" charset="0"/>
                <a:ea typeface="+mn-ea"/>
                <a:cs typeface="+mn-cs"/>
              </a:rPr>
              <a:t>People within faith institutions guiding or leading others. </a:t>
            </a:r>
          </a:p>
        </p:txBody>
      </p:sp>
      <p:pic>
        <p:nvPicPr>
          <p:cNvPr id="44" name="Graphic 29" descr="Farm scene">
            <a:extLst>
              <a:ext uri="{FF2B5EF4-FFF2-40B4-BE49-F238E27FC236}">
                <a16:creationId xmlns:a16="http://schemas.microsoft.com/office/drawing/2014/main" id="{C26C5D95-0508-4A11-8788-0E28E1739C37}"/>
              </a:ext>
            </a:extLst>
          </p:cNvPr>
          <p:cNvPicPr>
            <a:picLocks noChangeAspect="1" noChangeArrowheads="1"/>
          </p:cNvPicPr>
          <p:nvPr/>
        </p:nvPicPr>
        <p:blipFill>
          <a:blip r:embed="rId11" cstate="email">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924665" y="4031873"/>
            <a:ext cx="371957" cy="371957"/>
          </a:xfrm>
          <a:prstGeom prst="rect">
            <a:avLst/>
          </a:prstGeom>
          <a:noFill/>
          <a:ln>
            <a:noFill/>
          </a:ln>
          <a:effectLst>
            <a:outerShdw blurRad="50800" dist="38100" dir="2700000" algn="tl" rotWithShape="0">
              <a:prstClr val="black">
                <a:alpha val="40000"/>
              </a:prstClr>
            </a:outerShdw>
          </a:effectLst>
        </p:spPr>
      </p:pic>
      <p:pic>
        <p:nvPicPr>
          <p:cNvPr id="46" name="Graphic 38" descr="Gender">
            <a:extLst>
              <a:ext uri="{FF2B5EF4-FFF2-40B4-BE49-F238E27FC236}">
                <a16:creationId xmlns:a16="http://schemas.microsoft.com/office/drawing/2014/main" id="{228F9841-3E83-405E-BECF-937B02DB8D72}"/>
              </a:ext>
            </a:extLst>
          </p:cNvPr>
          <p:cNvPicPr>
            <a:picLocks noChangeAspect="1" noChangeArrowheads="1"/>
          </p:cNvPicPr>
          <p:nvPr/>
        </p:nvPicPr>
        <p:blipFill>
          <a:blip r:embed="rId12" cstate="email">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821520" y="3489078"/>
            <a:ext cx="452282" cy="454911"/>
          </a:xfrm>
          <a:prstGeom prst="rect">
            <a:avLst/>
          </a:prstGeom>
          <a:noFill/>
          <a:ln>
            <a:noFill/>
          </a:ln>
          <a:effectLst>
            <a:outerShdw blurRad="50800" dist="38100" dir="2700000" algn="tl" rotWithShape="0">
              <a:prstClr val="black">
                <a:alpha val="40000"/>
              </a:prstClr>
            </a:outerShdw>
          </a:effectLst>
        </p:spPr>
      </p:pic>
      <p:pic>
        <p:nvPicPr>
          <p:cNvPr id="47" name="Graphic 40" descr="Group of men">
            <a:extLst>
              <a:ext uri="{FF2B5EF4-FFF2-40B4-BE49-F238E27FC236}">
                <a16:creationId xmlns:a16="http://schemas.microsoft.com/office/drawing/2014/main" id="{A58770D9-1E04-434F-82B0-0CB460F6057C}"/>
              </a:ext>
            </a:extLst>
          </p:cNvPr>
          <p:cNvPicPr>
            <a:picLocks noChangeAspect="1" noChangeArrowheads="1"/>
          </p:cNvPicPr>
          <p:nvPr/>
        </p:nvPicPr>
        <p:blipFill>
          <a:blip r:embed="rId13" cstate="email">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436067" y="3486155"/>
            <a:ext cx="463648" cy="466344"/>
          </a:xfrm>
          <a:prstGeom prst="rect">
            <a:avLst/>
          </a:prstGeom>
          <a:noFill/>
          <a:ln>
            <a:noFill/>
          </a:ln>
          <a:effectLst>
            <a:outerShdw blurRad="50800" dist="38100" dir="2700000" algn="tl" rotWithShape="0">
              <a:prstClr val="black">
                <a:alpha val="40000"/>
              </a:prstClr>
            </a:outerShdw>
          </a:effectLst>
        </p:spPr>
      </p:pic>
      <p:grpSp>
        <p:nvGrpSpPr>
          <p:cNvPr id="52" name="Group 51">
            <a:extLst>
              <a:ext uri="{FF2B5EF4-FFF2-40B4-BE49-F238E27FC236}">
                <a16:creationId xmlns:a16="http://schemas.microsoft.com/office/drawing/2014/main" id="{E2A0258B-78E0-404C-8CDA-7EBD50AD0964}"/>
              </a:ext>
            </a:extLst>
          </p:cNvPr>
          <p:cNvGrpSpPr/>
          <p:nvPr/>
        </p:nvGrpSpPr>
        <p:grpSpPr>
          <a:xfrm>
            <a:off x="4936584" y="3469095"/>
            <a:ext cx="628715" cy="466344"/>
            <a:chOff x="4336372" y="3729548"/>
            <a:chExt cx="642238" cy="446167"/>
          </a:xfrm>
          <a:effectLst>
            <a:outerShdw blurRad="50800" dist="38100" dir="2700000" algn="tl" rotWithShape="0">
              <a:prstClr val="black">
                <a:alpha val="40000"/>
              </a:prstClr>
            </a:outerShdw>
          </a:effectLst>
        </p:grpSpPr>
        <p:pic>
          <p:nvPicPr>
            <p:cNvPr id="48" name="Graphic 44" descr="Man with cane">
              <a:extLst>
                <a:ext uri="{FF2B5EF4-FFF2-40B4-BE49-F238E27FC236}">
                  <a16:creationId xmlns:a16="http://schemas.microsoft.com/office/drawing/2014/main" id="{EAD11958-B2BE-4330-B7CF-C2EF2F2EE4D7}"/>
                </a:ext>
              </a:extLst>
            </p:cNvPr>
            <p:cNvPicPr>
              <a:picLocks noChangeAspect="1" noChangeArrowheads="1"/>
            </p:cNvPicPr>
            <p:nvPr/>
          </p:nvPicPr>
          <p:blipFill rotWithShape="1">
            <a:blip r:embed="rId14" cstate="email">
              <a:duotone>
                <a:schemeClr val="accent3">
                  <a:shade val="45000"/>
                  <a:satMod val="135000"/>
                </a:schemeClr>
                <a:prstClr val="white"/>
              </a:duotone>
              <a:extLst>
                <a:ext uri="{28A0092B-C50C-407E-A947-70E740481C1C}">
                  <a14:useLocalDpi xmlns:a14="http://schemas.microsoft.com/office/drawing/2010/main" val="0"/>
                </a:ext>
              </a:extLst>
            </a:blip>
            <a:srcRect/>
            <a:stretch/>
          </p:blipFill>
          <p:spPr bwMode="auto">
            <a:xfrm>
              <a:off x="4584989" y="3797142"/>
              <a:ext cx="393621" cy="350576"/>
            </a:xfrm>
            <a:prstGeom prst="rect">
              <a:avLst/>
            </a:prstGeom>
            <a:noFill/>
            <a:ln>
              <a:noFill/>
            </a:ln>
          </p:spPr>
        </p:pic>
        <p:pic>
          <p:nvPicPr>
            <p:cNvPr id="49" name="Graphic 48" descr="Child with balloon">
              <a:extLst>
                <a:ext uri="{FF2B5EF4-FFF2-40B4-BE49-F238E27FC236}">
                  <a16:creationId xmlns:a16="http://schemas.microsoft.com/office/drawing/2014/main" id="{13728DE7-2703-47D1-8DE3-ADA04FCCCF8A}"/>
                </a:ext>
              </a:extLst>
            </p:cNvPr>
            <p:cNvPicPr>
              <a:picLocks noChangeAspect="1" noChangeArrowheads="1"/>
            </p:cNvPicPr>
            <p:nvPr/>
          </p:nvPicPr>
          <p:blipFill>
            <a:blip r:embed="rId15" cstate="email">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336372" y="3803793"/>
              <a:ext cx="348549" cy="350576"/>
            </a:xfrm>
            <a:prstGeom prst="rect">
              <a:avLst/>
            </a:prstGeom>
            <a:noFill/>
            <a:ln>
              <a:noFill/>
            </a:ln>
          </p:spPr>
        </p:pic>
        <p:pic>
          <p:nvPicPr>
            <p:cNvPr id="50" name="Graphic 52" descr="Gender">
              <a:extLst>
                <a:ext uri="{FF2B5EF4-FFF2-40B4-BE49-F238E27FC236}">
                  <a16:creationId xmlns:a16="http://schemas.microsoft.com/office/drawing/2014/main" id="{C46C477C-8167-45E0-B5E0-42D24DF5E154}"/>
                </a:ext>
              </a:extLst>
            </p:cNvPr>
            <p:cNvPicPr>
              <a:picLocks noChangeAspect="1" noChangeArrowheads="1"/>
            </p:cNvPicPr>
            <p:nvPr/>
          </p:nvPicPr>
          <p:blipFill rotWithShape="1">
            <a:blip r:embed="rId16" cstate="email">
              <a:duotone>
                <a:schemeClr val="accent3">
                  <a:shade val="45000"/>
                  <a:satMod val="135000"/>
                </a:schemeClr>
                <a:prstClr val="white"/>
              </a:duotone>
              <a:extLst>
                <a:ext uri="{28A0092B-C50C-407E-A947-70E740481C1C}">
                  <a14:useLocalDpi xmlns:a14="http://schemas.microsoft.com/office/drawing/2010/main" val="0"/>
                </a:ext>
              </a:extLst>
            </a:blip>
            <a:srcRect/>
            <a:stretch/>
          </p:blipFill>
          <p:spPr bwMode="auto">
            <a:xfrm>
              <a:off x="4604477" y="3729548"/>
              <a:ext cx="65152" cy="446167"/>
            </a:xfrm>
            <a:prstGeom prst="rect">
              <a:avLst/>
            </a:prstGeom>
            <a:noFill/>
            <a:ln>
              <a:noFill/>
            </a:ln>
          </p:spPr>
        </p:pic>
      </p:grpSp>
      <p:pic>
        <p:nvPicPr>
          <p:cNvPr id="51" name="Graphic 54" descr="Two Men">
            <a:extLst>
              <a:ext uri="{FF2B5EF4-FFF2-40B4-BE49-F238E27FC236}">
                <a16:creationId xmlns:a16="http://schemas.microsoft.com/office/drawing/2014/main" id="{EAC437CF-4C3B-46C8-AB1A-15FAB6E1776E}"/>
              </a:ext>
            </a:extLst>
          </p:cNvPr>
          <p:cNvPicPr>
            <a:picLocks noChangeAspect="1" noChangeArrowheads="1"/>
          </p:cNvPicPr>
          <p:nvPr/>
        </p:nvPicPr>
        <p:blipFill>
          <a:blip r:embed="rId17" cstate="email">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086025" y="3973099"/>
            <a:ext cx="430411" cy="430411"/>
          </a:xfrm>
          <a:prstGeom prst="rect">
            <a:avLst/>
          </a:prstGeom>
          <a:noFill/>
          <a:ln>
            <a:noFill/>
          </a:ln>
          <a:effectLst>
            <a:outerShdw blurRad="50800" dist="38100" dir="2700000" algn="tl" rotWithShape="0">
              <a:prstClr val="black">
                <a:alpha val="40000"/>
              </a:prstClr>
            </a:outerShdw>
          </a:effectLst>
        </p:spPr>
      </p:pic>
      <p:cxnSp>
        <p:nvCxnSpPr>
          <p:cNvPr id="54" name="Straight Connector 53">
            <a:extLst>
              <a:ext uri="{FF2B5EF4-FFF2-40B4-BE49-F238E27FC236}">
                <a16:creationId xmlns:a16="http://schemas.microsoft.com/office/drawing/2014/main" id="{D983997E-47CB-4F98-8032-AC7FA4B26128}"/>
              </a:ext>
            </a:extLst>
          </p:cNvPr>
          <p:cNvCxnSpPr/>
          <p:nvPr/>
        </p:nvCxnSpPr>
        <p:spPr>
          <a:xfrm>
            <a:off x="3897313" y="3956050"/>
            <a:ext cx="159385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CB87C2A6-355C-4BCD-A528-2E8524F7D7C3}"/>
              </a:ext>
            </a:extLst>
          </p:cNvPr>
          <p:cNvCxnSpPr/>
          <p:nvPr/>
        </p:nvCxnSpPr>
        <p:spPr>
          <a:xfrm flipV="1">
            <a:off x="4367213" y="3492500"/>
            <a:ext cx="0" cy="404813"/>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D92A452F-7E3D-47EA-8815-AC9ED3DDAE19}"/>
              </a:ext>
            </a:extLst>
          </p:cNvPr>
          <p:cNvCxnSpPr/>
          <p:nvPr/>
        </p:nvCxnSpPr>
        <p:spPr>
          <a:xfrm flipV="1">
            <a:off x="4994275" y="3494088"/>
            <a:ext cx="0" cy="403225"/>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4E7ED8A4-7D42-43FD-A8CD-82CA7E39423A}"/>
              </a:ext>
            </a:extLst>
          </p:cNvPr>
          <p:cNvCxnSpPr/>
          <p:nvPr/>
        </p:nvCxnSpPr>
        <p:spPr>
          <a:xfrm flipV="1">
            <a:off x="4370388" y="3892550"/>
            <a:ext cx="0" cy="404813"/>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60" name="Arrow: Right 59">
            <a:extLst>
              <a:ext uri="{FF2B5EF4-FFF2-40B4-BE49-F238E27FC236}">
                <a16:creationId xmlns:a16="http://schemas.microsoft.com/office/drawing/2014/main" id="{BD6E1030-5C28-4792-9278-D67AF31A11D1}"/>
              </a:ext>
            </a:extLst>
          </p:cNvPr>
          <p:cNvSpPr/>
          <p:nvPr/>
        </p:nvSpPr>
        <p:spPr>
          <a:xfrm rot="2786528">
            <a:off x="3525044" y="2516981"/>
            <a:ext cx="147638" cy="136525"/>
          </a:xfrm>
          <a:prstGeom prst="rightArrow">
            <a:avLst/>
          </a:prstGeom>
          <a:solidFill>
            <a:srgbClr val="91993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1" name="Oval 60">
            <a:extLst>
              <a:ext uri="{FF2B5EF4-FFF2-40B4-BE49-F238E27FC236}">
                <a16:creationId xmlns:a16="http://schemas.microsoft.com/office/drawing/2014/main" id="{F811DC71-77AA-48F5-ADDA-D3910EC6BC80}"/>
              </a:ext>
            </a:extLst>
          </p:cNvPr>
          <p:cNvSpPr/>
          <p:nvPr/>
        </p:nvSpPr>
        <p:spPr>
          <a:xfrm>
            <a:off x="3627438" y="2617788"/>
            <a:ext cx="185737" cy="182562"/>
          </a:xfrm>
          <a:prstGeom prst="ellipse">
            <a:avLst/>
          </a:prstGeom>
          <a:solidFill>
            <a:srgbClr val="91993C"/>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2" name="Arrow: Right 61">
            <a:extLst>
              <a:ext uri="{FF2B5EF4-FFF2-40B4-BE49-F238E27FC236}">
                <a16:creationId xmlns:a16="http://schemas.microsoft.com/office/drawing/2014/main" id="{C17062D1-C7DA-4956-833D-F1CF0DECFF95}"/>
              </a:ext>
            </a:extLst>
          </p:cNvPr>
          <p:cNvSpPr/>
          <p:nvPr/>
        </p:nvSpPr>
        <p:spPr>
          <a:xfrm rot="8435861">
            <a:off x="5743575" y="2541588"/>
            <a:ext cx="147638" cy="134937"/>
          </a:xfrm>
          <a:prstGeom prst="rightArrow">
            <a:avLst/>
          </a:prstGeom>
          <a:solidFill>
            <a:srgbClr val="91993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3" name="Oval 62">
            <a:extLst>
              <a:ext uri="{FF2B5EF4-FFF2-40B4-BE49-F238E27FC236}">
                <a16:creationId xmlns:a16="http://schemas.microsoft.com/office/drawing/2014/main" id="{2879B517-65FD-417F-8D0C-F0A64F04019E}"/>
              </a:ext>
            </a:extLst>
          </p:cNvPr>
          <p:cNvSpPr/>
          <p:nvPr/>
        </p:nvSpPr>
        <p:spPr>
          <a:xfrm>
            <a:off x="5588000" y="2625725"/>
            <a:ext cx="185738" cy="182563"/>
          </a:xfrm>
          <a:prstGeom prst="ellipse">
            <a:avLst/>
          </a:prstGeom>
          <a:solidFill>
            <a:srgbClr val="91993C"/>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4" name="Arrow: Right 63">
            <a:extLst>
              <a:ext uri="{FF2B5EF4-FFF2-40B4-BE49-F238E27FC236}">
                <a16:creationId xmlns:a16="http://schemas.microsoft.com/office/drawing/2014/main" id="{94D26D3E-69DF-4311-A0B2-D1B69B856F22}"/>
              </a:ext>
            </a:extLst>
          </p:cNvPr>
          <p:cNvSpPr/>
          <p:nvPr/>
        </p:nvSpPr>
        <p:spPr>
          <a:xfrm rot="13823380">
            <a:off x="5685632" y="4747419"/>
            <a:ext cx="147637" cy="136525"/>
          </a:xfrm>
          <a:prstGeom prst="rightArrow">
            <a:avLst/>
          </a:prstGeom>
          <a:solidFill>
            <a:srgbClr val="91993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6" name="Arrow: Right 65">
            <a:extLst>
              <a:ext uri="{FF2B5EF4-FFF2-40B4-BE49-F238E27FC236}">
                <a16:creationId xmlns:a16="http://schemas.microsoft.com/office/drawing/2014/main" id="{333DBCA5-1C33-44CF-BE45-2F16D0F5EB56}"/>
              </a:ext>
            </a:extLst>
          </p:cNvPr>
          <p:cNvSpPr/>
          <p:nvPr/>
        </p:nvSpPr>
        <p:spPr>
          <a:xfrm rot="11870600">
            <a:off x="6135688" y="4032250"/>
            <a:ext cx="147637" cy="134938"/>
          </a:xfrm>
          <a:prstGeom prst="rightArrow">
            <a:avLst/>
          </a:prstGeom>
          <a:solidFill>
            <a:srgbClr val="CD482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7" name="Oval 66">
            <a:extLst>
              <a:ext uri="{FF2B5EF4-FFF2-40B4-BE49-F238E27FC236}">
                <a16:creationId xmlns:a16="http://schemas.microsoft.com/office/drawing/2014/main" id="{FFAC32BB-B589-4AA5-BAD7-C4910408D503}"/>
              </a:ext>
            </a:extLst>
          </p:cNvPr>
          <p:cNvSpPr/>
          <p:nvPr/>
        </p:nvSpPr>
        <p:spPr>
          <a:xfrm>
            <a:off x="5937250" y="3968750"/>
            <a:ext cx="185738" cy="184150"/>
          </a:xfrm>
          <a:prstGeom prst="ellipse">
            <a:avLst/>
          </a:prstGeom>
          <a:solidFill>
            <a:srgbClr val="CD4828"/>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8" name="Arrow: Right 67">
            <a:extLst>
              <a:ext uri="{FF2B5EF4-FFF2-40B4-BE49-F238E27FC236}">
                <a16:creationId xmlns:a16="http://schemas.microsoft.com/office/drawing/2014/main" id="{0E2A36E0-DC7C-492A-ACE3-90EA09B44822}"/>
              </a:ext>
            </a:extLst>
          </p:cNvPr>
          <p:cNvSpPr/>
          <p:nvPr/>
        </p:nvSpPr>
        <p:spPr>
          <a:xfrm rot="10331684">
            <a:off x="6126163" y="3186113"/>
            <a:ext cx="147637" cy="134937"/>
          </a:xfrm>
          <a:prstGeom prst="rightArrow">
            <a:avLst/>
          </a:prstGeom>
          <a:solidFill>
            <a:srgbClr val="37547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9" name="Oval 68">
            <a:extLst>
              <a:ext uri="{FF2B5EF4-FFF2-40B4-BE49-F238E27FC236}">
                <a16:creationId xmlns:a16="http://schemas.microsoft.com/office/drawing/2014/main" id="{77860DF9-36DD-4255-98A3-DA920F3ECEFE}"/>
              </a:ext>
            </a:extLst>
          </p:cNvPr>
          <p:cNvSpPr/>
          <p:nvPr/>
        </p:nvSpPr>
        <p:spPr>
          <a:xfrm>
            <a:off x="5932488" y="3195638"/>
            <a:ext cx="185737" cy="182562"/>
          </a:xfrm>
          <a:prstGeom prst="ellipse">
            <a:avLst/>
          </a:prstGeom>
          <a:solidFill>
            <a:srgbClr val="37547C"/>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0" name="Arrow: Right 69">
            <a:extLst>
              <a:ext uri="{FF2B5EF4-FFF2-40B4-BE49-F238E27FC236}">
                <a16:creationId xmlns:a16="http://schemas.microsoft.com/office/drawing/2014/main" id="{1456C660-E894-42C5-9869-9DC5308051F1}"/>
              </a:ext>
            </a:extLst>
          </p:cNvPr>
          <p:cNvSpPr/>
          <p:nvPr/>
        </p:nvSpPr>
        <p:spPr>
          <a:xfrm rot="6444498">
            <a:off x="5011738" y="2101850"/>
            <a:ext cx="147638" cy="134937"/>
          </a:xfrm>
          <a:prstGeom prst="rightArrow">
            <a:avLst/>
          </a:prstGeom>
          <a:solidFill>
            <a:srgbClr val="CD482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1" name="Oval 70">
            <a:extLst>
              <a:ext uri="{FF2B5EF4-FFF2-40B4-BE49-F238E27FC236}">
                <a16:creationId xmlns:a16="http://schemas.microsoft.com/office/drawing/2014/main" id="{9B0A3167-570A-4C17-9A2D-2331091EFE80}"/>
              </a:ext>
            </a:extLst>
          </p:cNvPr>
          <p:cNvSpPr/>
          <p:nvPr/>
        </p:nvSpPr>
        <p:spPr>
          <a:xfrm>
            <a:off x="4937125" y="2244725"/>
            <a:ext cx="185738" cy="184150"/>
          </a:xfrm>
          <a:prstGeom prst="ellipse">
            <a:avLst/>
          </a:prstGeom>
          <a:solidFill>
            <a:srgbClr val="CD4828"/>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2" name="Arrow: Right 71">
            <a:extLst>
              <a:ext uri="{FF2B5EF4-FFF2-40B4-BE49-F238E27FC236}">
                <a16:creationId xmlns:a16="http://schemas.microsoft.com/office/drawing/2014/main" id="{42A2E004-78FE-40B2-A640-0BA5A6509E52}"/>
              </a:ext>
            </a:extLst>
          </p:cNvPr>
          <p:cNvSpPr/>
          <p:nvPr/>
        </p:nvSpPr>
        <p:spPr>
          <a:xfrm rot="960925">
            <a:off x="3117850" y="3251200"/>
            <a:ext cx="147638" cy="136525"/>
          </a:xfrm>
          <a:prstGeom prst="rightArrow">
            <a:avLst/>
          </a:prstGeom>
          <a:solidFill>
            <a:srgbClr val="CD482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3" name="Oval 72">
            <a:extLst>
              <a:ext uri="{FF2B5EF4-FFF2-40B4-BE49-F238E27FC236}">
                <a16:creationId xmlns:a16="http://schemas.microsoft.com/office/drawing/2014/main" id="{B4046869-9BE9-440B-8685-917BCCE447B2}"/>
              </a:ext>
            </a:extLst>
          </p:cNvPr>
          <p:cNvSpPr/>
          <p:nvPr/>
        </p:nvSpPr>
        <p:spPr>
          <a:xfrm>
            <a:off x="3267075" y="3267075"/>
            <a:ext cx="185738" cy="182563"/>
          </a:xfrm>
          <a:prstGeom prst="ellipse">
            <a:avLst/>
          </a:prstGeom>
          <a:solidFill>
            <a:srgbClr val="CD4828"/>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4" name="Arrow: Right 73">
            <a:extLst>
              <a:ext uri="{FF2B5EF4-FFF2-40B4-BE49-F238E27FC236}">
                <a16:creationId xmlns:a16="http://schemas.microsoft.com/office/drawing/2014/main" id="{94DAE076-7ABC-4B40-836F-19D238293E7B}"/>
              </a:ext>
            </a:extLst>
          </p:cNvPr>
          <p:cNvSpPr/>
          <p:nvPr/>
        </p:nvSpPr>
        <p:spPr>
          <a:xfrm rot="20527281">
            <a:off x="3149600" y="4035425"/>
            <a:ext cx="147638" cy="134938"/>
          </a:xfrm>
          <a:prstGeom prst="rightArrow">
            <a:avLst/>
          </a:prstGeom>
          <a:solidFill>
            <a:srgbClr val="37547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5" name="Oval 74">
            <a:extLst>
              <a:ext uri="{FF2B5EF4-FFF2-40B4-BE49-F238E27FC236}">
                <a16:creationId xmlns:a16="http://schemas.microsoft.com/office/drawing/2014/main" id="{349C37E8-C820-4731-A198-1FC75F4DFC29}"/>
              </a:ext>
            </a:extLst>
          </p:cNvPr>
          <p:cNvSpPr/>
          <p:nvPr/>
        </p:nvSpPr>
        <p:spPr>
          <a:xfrm>
            <a:off x="3302000" y="3968750"/>
            <a:ext cx="185738" cy="184150"/>
          </a:xfrm>
          <a:prstGeom prst="ellipse">
            <a:avLst/>
          </a:prstGeom>
          <a:solidFill>
            <a:srgbClr val="37547C"/>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6" name="Arrow: Right 75">
            <a:extLst>
              <a:ext uri="{FF2B5EF4-FFF2-40B4-BE49-F238E27FC236}">
                <a16:creationId xmlns:a16="http://schemas.microsoft.com/office/drawing/2014/main" id="{673188DC-2B85-4D73-BD18-0F4DB6B3A19C}"/>
              </a:ext>
            </a:extLst>
          </p:cNvPr>
          <p:cNvSpPr/>
          <p:nvPr/>
        </p:nvSpPr>
        <p:spPr>
          <a:xfrm rot="4440122">
            <a:off x="4211638" y="2120900"/>
            <a:ext cx="147638" cy="134937"/>
          </a:xfrm>
          <a:prstGeom prst="rightArrow">
            <a:avLst/>
          </a:prstGeom>
          <a:solidFill>
            <a:srgbClr val="37547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7" name="Oval 76">
            <a:extLst>
              <a:ext uri="{FF2B5EF4-FFF2-40B4-BE49-F238E27FC236}">
                <a16:creationId xmlns:a16="http://schemas.microsoft.com/office/drawing/2014/main" id="{976FDEC1-45FA-4A95-9F0E-8BB742B0198B}"/>
              </a:ext>
            </a:extLst>
          </p:cNvPr>
          <p:cNvSpPr/>
          <p:nvPr/>
        </p:nvSpPr>
        <p:spPr>
          <a:xfrm>
            <a:off x="4237038" y="2270125"/>
            <a:ext cx="185737" cy="182563"/>
          </a:xfrm>
          <a:prstGeom prst="ellipse">
            <a:avLst/>
          </a:prstGeom>
          <a:solidFill>
            <a:srgbClr val="37547C"/>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7884" name="Graphic 82" descr="Ambulance">
            <a:extLst>
              <a:ext uri="{FF2B5EF4-FFF2-40B4-BE49-F238E27FC236}">
                <a16:creationId xmlns:a16="http://schemas.microsoft.com/office/drawing/2014/main" id="{602F58DD-AF9C-4630-A7EB-92C9802ED7CE}"/>
              </a:ext>
            </a:extLst>
          </p:cNvPr>
          <p:cNvPicPr>
            <a:picLocks noChangeAspect="1" noChangeArrowheads="1"/>
          </p:cNvPicPr>
          <p:nvPr/>
        </p:nvPicPr>
        <p:blipFill>
          <a:blip r:embed="rId18" cstate="email">
            <a:extLst>
              <a:ext uri="{28A0092B-C50C-407E-A947-70E740481C1C}">
                <a14:useLocalDpi xmlns:a14="http://schemas.microsoft.com/office/drawing/2010/main" val="0"/>
              </a:ext>
            </a:extLst>
          </a:blip>
          <a:srcRect/>
          <a:stretch>
            <a:fillRect/>
          </a:stretch>
        </p:blipFill>
        <p:spPr bwMode="auto">
          <a:xfrm>
            <a:off x="6362700" y="2959100"/>
            <a:ext cx="454025"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86" name="Graphic 90" descr="Employee badge">
            <a:extLst>
              <a:ext uri="{FF2B5EF4-FFF2-40B4-BE49-F238E27FC236}">
                <a16:creationId xmlns:a16="http://schemas.microsoft.com/office/drawing/2014/main" id="{2B6D80C7-82BE-4229-9D52-72308A095855}"/>
              </a:ext>
            </a:extLst>
          </p:cNvPr>
          <p:cNvPicPr>
            <a:picLocks noChangeAspect="1" noChangeArrowheads="1"/>
          </p:cNvPicPr>
          <p:nvPr/>
        </p:nvPicPr>
        <p:blipFill>
          <a:blip r:embed="rId19" cstate="email">
            <a:extLst>
              <a:ext uri="{28A0092B-C50C-407E-A947-70E740481C1C}">
                <a14:useLocalDpi xmlns:a14="http://schemas.microsoft.com/office/drawing/2010/main" val="0"/>
              </a:ext>
            </a:extLst>
          </a:blip>
          <a:srcRect/>
          <a:stretch>
            <a:fillRect/>
          </a:stretch>
        </p:blipFill>
        <p:spPr bwMode="auto">
          <a:xfrm>
            <a:off x="5848350" y="4816475"/>
            <a:ext cx="4857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87" name="Graphic 92" descr="Cheers">
            <a:extLst>
              <a:ext uri="{FF2B5EF4-FFF2-40B4-BE49-F238E27FC236}">
                <a16:creationId xmlns:a16="http://schemas.microsoft.com/office/drawing/2014/main" id="{3F87A27E-12D9-48DA-AF32-07D23090F3F1}"/>
              </a:ext>
            </a:extLst>
          </p:cNvPr>
          <p:cNvPicPr>
            <a:picLocks noChangeAspect="1" noChangeArrowheads="1"/>
          </p:cNvPicPr>
          <p:nvPr/>
        </p:nvPicPr>
        <p:blipFill>
          <a:blip r:embed="rId20" cstate="email">
            <a:extLst>
              <a:ext uri="{28A0092B-C50C-407E-A947-70E740481C1C}">
                <a14:useLocalDpi xmlns:a14="http://schemas.microsoft.com/office/drawing/2010/main" val="0"/>
              </a:ext>
            </a:extLst>
          </a:blip>
          <a:srcRect/>
          <a:stretch>
            <a:fillRect/>
          </a:stretch>
        </p:blipFill>
        <p:spPr bwMode="auto">
          <a:xfrm>
            <a:off x="6375400" y="3981450"/>
            <a:ext cx="492125" cy="49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89" name="Picture 100" descr="A close up of a necklace&#10;&#10;Description automatically generated">
            <a:extLst>
              <a:ext uri="{FF2B5EF4-FFF2-40B4-BE49-F238E27FC236}">
                <a16:creationId xmlns:a16="http://schemas.microsoft.com/office/drawing/2014/main" id="{4397FB68-B155-4A67-A66A-7276511D570C}"/>
              </a:ext>
            </a:extLst>
          </p:cNvPr>
          <p:cNvPicPr>
            <a:picLocks noChangeAspect="1" noChangeArrowheads="1"/>
          </p:cNvPicPr>
          <p:nvPr/>
        </p:nvPicPr>
        <p:blipFill>
          <a:blip r:embed="rId21" cstate="email">
            <a:extLst>
              <a:ext uri="{28A0092B-C50C-407E-A947-70E740481C1C}">
                <a14:useLocalDpi xmlns:a14="http://schemas.microsoft.com/office/drawing/2010/main" val="0"/>
              </a:ext>
            </a:extLst>
          </a:blip>
          <a:srcRect r="63167"/>
          <a:stretch>
            <a:fillRect/>
          </a:stretch>
        </p:blipFill>
        <p:spPr bwMode="auto">
          <a:xfrm rot="-1367520">
            <a:off x="5372100" y="4765675"/>
            <a:ext cx="466725"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03" name="Straight Connector 102">
            <a:extLst>
              <a:ext uri="{FF2B5EF4-FFF2-40B4-BE49-F238E27FC236}">
                <a16:creationId xmlns:a16="http://schemas.microsoft.com/office/drawing/2014/main" id="{3BBEEC81-6E87-4EB7-8AFE-D1058D43B69E}"/>
              </a:ext>
            </a:extLst>
          </p:cNvPr>
          <p:cNvCxnSpPr/>
          <p:nvPr/>
        </p:nvCxnSpPr>
        <p:spPr>
          <a:xfrm>
            <a:off x="6035675" y="5965825"/>
            <a:ext cx="3017838" cy="0"/>
          </a:xfrm>
          <a:prstGeom prst="line">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77891" name="Picture 103" descr="A close up of a necklace&#10;&#10;Description automatically generated">
            <a:extLst>
              <a:ext uri="{FF2B5EF4-FFF2-40B4-BE49-F238E27FC236}">
                <a16:creationId xmlns:a16="http://schemas.microsoft.com/office/drawing/2014/main" id="{375841FA-0297-42D8-91BF-2DF8C3A47ED1}"/>
              </a:ext>
            </a:extLst>
          </p:cNvPr>
          <p:cNvPicPr>
            <a:picLocks noChangeAspect="1" noChangeArrowheads="1"/>
          </p:cNvPicPr>
          <p:nvPr/>
        </p:nvPicPr>
        <p:blipFill>
          <a:blip r:embed="rId21" cstate="email">
            <a:extLst>
              <a:ext uri="{28A0092B-C50C-407E-A947-70E740481C1C}">
                <a14:useLocalDpi xmlns:a14="http://schemas.microsoft.com/office/drawing/2010/main" val="0"/>
              </a:ext>
            </a:extLst>
          </a:blip>
          <a:srcRect l="-2" r="62862"/>
          <a:stretch>
            <a:fillRect/>
          </a:stretch>
        </p:blipFill>
        <p:spPr bwMode="auto">
          <a:xfrm rot="981873" flipH="1">
            <a:off x="3614738" y="4733925"/>
            <a:ext cx="455612" cy="1379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05" name="Straight Connector 104">
            <a:extLst>
              <a:ext uri="{FF2B5EF4-FFF2-40B4-BE49-F238E27FC236}">
                <a16:creationId xmlns:a16="http://schemas.microsoft.com/office/drawing/2014/main" id="{BD94646E-FD14-4FCE-869B-1B4FAEE234A5}"/>
              </a:ext>
            </a:extLst>
          </p:cNvPr>
          <p:cNvCxnSpPr>
            <a:cxnSpLocks/>
          </p:cNvCxnSpPr>
          <p:nvPr/>
        </p:nvCxnSpPr>
        <p:spPr>
          <a:xfrm flipH="1">
            <a:off x="246063" y="5976938"/>
            <a:ext cx="3200400" cy="0"/>
          </a:xfrm>
          <a:prstGeom prst="line">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59" name="Oval 58">
            <a:extLst>
              <a:ext uri="{FF2B5EF4-FFF2-40B4-BE49-F238E27FC236}">
                <a16:creationId xmlns:a16="http://schemas.microsoft.com/office/drawing/2014/main" id="{CDF5E073-5BE5-420E-91BA-33F4D790FAC8}"/>
              </a:ext>
            </a:extLst>
          </p:cNvPr>
          <p:cNvSpPr/>
          <p:nvPr/>
        </p:nvSpPr>
        <p:spPr>
          <a:xfrm>
            <a:off x="3652838" y="4606925"/>
            <a:ext cx="185737" cy="182563"/>
          </a:xfrm>
          <a:prstGeom prst="ellipse">
            <a:avLst/>
          </a:prstGeom>
          <a:solidFill>
            <a:srgbClr val="91993C"/>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5" name="Oval 64">
            <a:extLst>
              <a:ext uri="{FF2B5EF4-FFF2-40B4-BE49-F238E27FC236}">
                <a16:creationId xmlns:a16="http://schemas.microsoft.com/office/drawing/2014/main" id="{8EFB162B-98F3-452B-AF99-7D2907BC7DAA}"/>
              </a:ext>
            </a:extLst>
          </p:cNvPr>
          <p:cNvSpPr/>
          <p:nvPr/>
        </p:nvSpPr>
        <p:spPr>
          <a:xfrm>
            <a:off x="5529263" y="4606925"/>
            <a:ext cx="185737" cy="182563"/>
          </a:xfrm>
          <a:prstGeom prst="ellipse">
            <a:avLst/>
          </a:prstGeom>
          <a:solidFill>
            <a:srgbClr val="91993C"/>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7895" name="Graphic 15" descr="Arrow Straight">
            <a:extLst>
              <a:ext uri="{FF2B5EF4-FFF2-40B4-BE49-F238E27FC236}">
                <a16:creationId xmlns:a16="http://schemas.microsoft.com/office/drawing/2014/main" id="{F1D05D29-C04A-48E6-9DB4-CC417DE77141}"/>
              </a:ext>
            </a:extLst>
          </p:cNvPr>
          <p:cNvPicPr>
            <a:picLocks noChangeAspect="1" noChangeArrowheads="1"/>
          </p:cNvPicPr>
          <p:nvPr/>
        </p:nvPicPr>
        <p:blipFill>
          <a:blip r:embed="rId22" cstate="email">
            <a:extLst>
              <a:ext uri="{28A0092B-C50C-407E-A947-70E740481C1C}">
                <a14:useLocalDpi xmlns:a14="http://schemas.microsoft.com/office/drawing/2010/main" val="0"/>
              </a:ext>
            </a:extLst>
          </a:blip>
          <a:srcRect/>
          <a:stretch>
            <a:fillRect/>
          </a:stretch>
        </p:blipFill>
        <p:spPr bwMode="auto">
          <a:xfrm>
            <a:off x="4232275" y="4524375"/>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96" name="TextBox 16">
            <a:extLst>
              <a:ext uri="{FF2B5EF4-FFF2-40B4-BE49-F238E27FC236}">
                <a16:creationId xmlns:a16="http://schemas.microsoft.com/office/drawing/2014/main" id="{EA1A7D3A-AC2D-4C26-A0AE-E2ECF0997801}"/>
              </a:ext>
            </a:extLst>
          </p:cNvPr>
          <p:cNvSpPr txBox="1">
            <a:spLocks noChangeArrowheads="1"/>
          </p:cNvSpPr>
          <p:nvPr/>
        </p:nvSpPr>
        <p:spPr bwMode="auto">
          <a:xfrm>
            <a:off x="2911475" y="6184900"/>
            <a:ext cx="37179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23466B"/>
                </a:solidFill>
                <a:effectLst/>
                <a:uLnTx/>
                <a:uFillTx/>
                <a:latin typeface="Calibri" panose="020F0502020204030204" pitchFamily="34" charset="0"/>
                <a:ea typeface="+mn-ea"/>
                <a:cs typeface="Arial" panose="020B0604020202020204" pitchFamily="34" charset="0"/>
              </a:rPr>
              <a:t>EMPOWERMENT and RESILIENCE</a:t>
            </a:r>
          </a:p>
        </p:txBody>
      </p:sp>
      <p:pic>
        <p:nvPicPr>
          <p:cNvPr id="77897" name="Graphic 36" descr="Target Audience">
            <a:extLst>
              <a:ext uri="{FF2B5EF4-FFF2-40B4-BE49-F238E27FC236}">
                <a16:creationId xmlns:a16="http://schemas.microsoft.com/office/drawing/2014/main" id="{46A2A2D6-0262-4B9F-8C4D-F87482991A39}"/>
              </a:ext>
            </a:extLst>
          </p:cNvPr>
          <p:cNvPicPr>
            <a:picLocks noChangeAspect="1" noChangeArrowheads="1"/>
          </p:cNvPicPr>
          <p:nvPr/>
        </p:nvPicPr>
        <p:blipFill>
          <a:blip r:embed="rId23" cstate="email">
            <a:extLst>
              <a:ext uri="{28A0092B-C50C-407E-A947-70E740481C1C}">
                <a14:useLocalDpi xmlns:a14="http://schemas.microsoft.com/office/drawing/2010/main" val="0"/>
              </a:ext>
            </a:extLst>
          </a:blip>
          <a:srcRect/>
          <a:stretch>
            <a:fillRect/>
          </a:stretch>
        </p:blipFill>
        <p:spPr bwMode="auto">
          <a:xfrm>
            <a:off x="4506913" y="4005263"/>
            <a:ext cx="430212"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2" name="Straight Connector 81">
            <a:extLst>
              <a:ext uri="{FF2B5EF4-FFF2-40B4-BE49-F238E27FC236}">
                <a16:creationId xmlns:a16="http://schemas.microsoft.com/office/drawing/2014/main" id="{13379F92-96B6-411F-AB41-CC4579FE552A}"/>
              </a:ext>
            </a:extLst>
          </p:cNvPr>
          <p:cNvCxnSpPr/>
          <p:nvPr/>
        </p:nvCxnSpPr>
        <p:spPr>
          <a:xfrm flipV="1">
            <a:off x="4994275" y="3867150"/>
            <a:ext cx="0" cy="404813"/>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3" name="Graphic 2" descr="Tools">
            <a:extLst>
              <a:ext uri="{FF2B5EF4-FFF2-40B4-BE49-F238E27FC236}">
                <a16:creationId xmlns:a16="http://schemas.microsoft.com/office/drawing/2014/main" id="{4903E9BF-8EE5-4FCF-9A85-0C05147DA425}"/>
              </a:ext>
            </a:extLst>
          </p:cNvPr>
          <p:cNvPicPr>
            <a:picLocks noChangeAspect="1"/>
          </p:cNvPicPr>
          <p:nvPr/>
        </p:nvPicPr>
        <p:blipFill>
          <a:blip r:embed="rId24" cstate="email">
            <a:extLst>
              <a:ext uri="{28A0092B-C50C-407E-A947-70E740481C1C}">
                <a14:useLocalDpi xmlns:a14="http://schemas.microsoft.com/office/drawing/2010/main" val="0"/>
              </a:ext>
            </a:extLst>
          </a:blip>
          <a:stretch>
            <a:fillRect/>
          </a:stretch>
        </p:blipFill>
        <p:spPr>
          <a:xfrm>
            <a:off x="4397375" y="5527675"/>
            <a:ext cx="566738" cy="566738"/>
          </a:xfrm>
          <a:prstGeom prst="rect">
            <a:avLst/>
          </a:prstGeom>
          <a:effectLst>
            <a:outerShdw blurRad="50800" dist="38100" dir="2700000" algn="tl" rotWithShape="0">
              <a:prstClr val="black">
                <a:alpha val="40000"/>
              </a:prstClr>
            </a:outerShdw>
          </a:effectLst>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descr="The three components of stigma.">
            <a:extLst>
              <a:ext uri="{FF2B5EF4-FFF2-40B4-BE49-F238E27FC236}">
                <a16:creationId xmlns:a16="http://schemas.microsoft.com/office/drawing/2014/main" id="{6D82EC00-3677-4184-BE4E-30E0B9089C64}"/>
              </a:ext>
            </a:extLst>
          </p:cNvPr>
          <p:cNvGraphicFramePr/>
          <p:nvPr/>
        </p:nvGraphicFramePr>
        <p:xfrm>
          <a:off x="254577" y="1356208"/>
          <a:ext cx="8794420" cy="503396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5059" name="Slide Number Placeholder 3">
            <a:extLst>
              <a:ext uri="{FF2B5EF4-FFF2-40B4-BE49-F238E27FC236}">
                <a16:creationId xmlns:a16="http://schemas.microsoft.com/office/drawing/2014/main" id="{E7671C98-950F-4DD5-AEFC-2F526AC1A340}"/>
              </a:ext>
            </a:extLst>
          </p:cNvPr>
          <p:cNvSpPr>
            <a:spLocks noGrp="1"/>
          </p:cNvSpPr>
          <p:nvPr>
            <p:ph type="sldNum" sz="quarter" idx="12"/>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fld id="{DC709894-AE81-4CDD-96FC-B8446265CA9F}" type="slidenum">
              <a:rPr kumimoji="0" lang="en-US" altLang="en-US" sz="1100" b="0"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l" defTabSz="457200" rtl="0" eaLnBrk="0" fontAlgn="base" latinLnBrk="0" hangingPunct="0">
                <a:lnSpc>
                  <a:spcPct val="100000"/>
                </a:lnSpc>
                <a:spcBef>
                  <a:spcPct val="0"/>
                </a:spcBef>
                <a:spcAft>
                  <a:spcPct val="0"/>
                </a:spcAft>
                <a:buClrTx/>
                <a:buSzTx/>
                <a:buFontTx/>
                <a:buNone/>
                <a:tabLst/>
                <a:defRPr/>
              </a:pPr>
              <a:t>6</a:t>
            </a:fld>
            <a:endParaRPr kumimoji="0" lang="en-US" altLang="en-US" sz="11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45063" name="Title 4">
            <a:extLst>
              <a:ext uri="{FF2B5EF4-FFF2-40B4-BE49-F238E27FC236}">
                <a16:creationId xmlns:a16="http://schemas.microsoft.com/office/drawing/2014/main" id="{6F86E783-0197-4E26-9A90-2C762AABECE0}"/>
              </a:ext>
            </a:extLst>
          </p:cNvPr>
          <p:cNvSpPr>
            <a:spLocks noGrp="1" noChangeArrowheads="1"/>
          </p:cNvSpPr>
          <p:nvPr>
            <p:ph type="title" idx="4294967295"/>
          </p:nvPr>
        </p:nvSpPr>
        <p:spPr>
          <a:xfrm>
            <a:off x="254576" y="365125"/>
            <a:ext cx="8260774" cy="990600"/>
          </a:xfrm>
        </p:spPr>
        <p:txBody>
          <a:bodyPr/>
          <a:lstStyle/>
          <a:p>
            <a:pPr algn="ctr" eaLnBrk="1" hangingPunct="1"/>
            <a:r>
              <a:rPr lang="en-US" altLang="en-US" sz="3600" dirty="0"/>
              <a:t>A Look at the Components of Stigma</a:t>
            </a:r>
          </a:p>
        </p:txBody>
      </p:sp>
    </p:spTree>
  </p:cSld>
  <p:clrMapOvr>
    <a:masterClrMapping/>
  </p:clrMapOvr>
  <p:transition spd="med" advClick="0">
    <p:pull/>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Title 1">
            <a:extLst>
              <a:ext uri="{FF2B5EF4-FFF2-40B4-BE49-F238E27FC236}">
                <a16:creationId xmlns:a16="http://schemas.microsoft.com/office/drawing/2014/main" id="{5D34B815-F3B7-43B1-8BA3-21947C13B739}"/>
              </a:ext>
            </a:extLst>
          </p:cNvPr>
          <p:cNvSpPr>
            <a:spLocks noGrp="1" noChangeArrowheads="1"/>
          </p:cNvSpPr>
          <p:nvPr>
            <p:ph type="ctrTitle"/>
          </p:nvPr>
        </p:nvSpPr>
        <p:spPr>
          <a:xfrm>
            <a:off x="1075208" y="0"/>
            <a:ext cx="7489606" cy="5076825"/>
          </a:xfrm>
        </p:spPr>
        <p:txBody>
          <a:bodyPr rtlCol="0">
            <a:normAutofit fontScale="90000"/>
          </a:bodyPr>
          <a:lstStyle/>
          <a:p>
            <a:pPr algn="l" eaLnBrk="1" fontAlgn="auto" hangingPunct="1">
              <a:lnSpc>
                <a:spcPct val="100000"/>
              </a:lnSpc>
              <a:spcAft>
                <a:spcPts val="0"/>
              </a:spcAft>
              <a:defRPr/>
            </a:pPr>
            <a:br>
              <a:rPr lang="en-US" altLang="en-US" sz="3100" b="1" dirty="0">
                <a:latin typeface="Arial" panose="020B0604020202020204" pitchFamily="34" charset="0"/>
                <a:cs typeface="Arial" panose="020B0604020202020204" pitchFamily="34" charset="0"/>
              </a:rPr>
            </a:br>
            <a:br>
              <a:rPr lang="en-US" altLang="en-US" sz="3100" b="1" dirty="0">
                <a:latin typeface="Arial" panose="020B0604020202020204" pitchFamily="34" charset="0"/>
                <a:cs typeface="Arial" panose="020B0604020202020204" pitchFamily="34" charset="0"/>
              </a:rPr>
            </a:br>
            <a:br>
              <a:rPr lang="en-US" altLang="en-US" sz="3100" b="1" dirty="0">
                <a:latin typeface="Arial" panose="020B0604020202020204" pitchFamily="34" charset="0"/>
                <a:cs typeface="Arial" panose="020B0604020202020204" pitchFamily="34" charset="0"/>
              </a:rPr>
            </a:br>
            <a:br>
              <a:rPr lang="en-US" altLang="en-US" sz="3100" b="1" dirty="0">
                <a:latin typeface="Arial" panose="020B0604020202020204" pitchFamily="34" charset="0"/>
                <a:cs typeface="Arial" panose="020B0604020202020204" pitchFamily="34" charset="0"/>
              </a:rPr>
            </a:br>
            <a:br>
              <a:rPr lang="en-US" altLang="en-US" sz="3100" b="1" dirty="0">
                <a:latin typeface="Arial" panose="020B0604020202020204" pitchFamily="34" charset="0"/>
                <a:cs typeface="Arial" panose="020B0604020202020204" pitchFamily="34" charset="0"/>
              </a:rPr>
            </a:br>
            <a:r>
              <a:rPr lang="en-US" altLang="en-US" sz="4000" dirty="0">
                <a:latin typeface="Arial" panose="020B0604020202020204" pitchFamily="34" charset="0"/>
                <a:cs typeface="Arial" panose="020B0604020202020204" pitchFamily="34" charset="0"/>
              </a:rPr>
              <a:t>Preventing and Reducing Stigma:                Evidence-based Practices</a:t>
            </a:r>
            <a:br>
              <a:rPr lang="en-US" altLang="en-US" sz="3100" dirty="0">
                <a:latin typeface="Arial" panose="020B0604020202020204" pitchFamily="34" charset="0"/>
                <a:cs typeface="Arial" panose="020B0604020202020204" pitchFamily="34" charset="0"/>
              </a:rPr>
            </a:br>
            <a:r>
              <a:rPr lang="en-US" altLang="en-US" sz="3100" dirty="0">
                <a:highlight>
                  <a:srgbClr val="E6E6E6"/>
                </a:highlight>
                <a:latin typeface="Arial" panose="020B0604020202020204" pitchFamily="34" charset="0"/>
                <a:cs typeface="Arial" panose="020B0604020202020204" pitchFamily="34" charset="0"/>
              </a:rPr>
              <a:t>My Town, USA</a:t>
            </a:r>
            <a:br>
              <a:rPr lang="en-US" altLang="en-US" sz="3100" dirty="0">
                <a:highlight>
                  <a:srgbClr val="E6E6E6"/>
                </a:highlight>
                <a:latin typeface="Arial" panose="020B0604020202020204" pitchFamily="34" charset="0"/>
                <a:cs typeface="Arial" panose="020B0604020202020204" pitchFamily="34" charset="0"/>
              </a:rPr>
            </a:br>
            <a:br>
              <a:rPr lang="en-US" altLang="en-US" sz="3100" dirty="0">
                <a:highlight>
                  <a:srgbClr val="E6E6E6"/>
                </a:highlight>
                <a:latin typeface="Arial" panose="020B0604020202020204" pitchFamily="34" charset="0"/>
                <a:cs typeface="Arial" panose="020B0604020202020204" pitchFamily="34" charset="0"/>
              </a:rPr>
            </a:br>
            <a:br>
              <a:rPr lang="en-US" altLang="en-US" sz="4400" dirty="0">
                <a:latin typeface="Arial" panose="020B0604020202020204" pitchFamily="34" charset="0"/>
                <a:cs typeface="Arial" panose="020B0604020202020204" pitchFamily="34" charset="0"/>
              </a:rPr>
            </a:br>
            <a:endParaRPr lang="en-US" altLang="en-US" sz="1800" dirty="0"/>
          </a:p>
        </p:txBody>
      </p:sp>
      <p:sp>
        <p:nvSpPr>
          <p:cNvPr id="39939" name="TextBox 1">
            <a:extLst>
              <a:ext uri="{FF2B5EF4-FFF2-40B4-BE49-F238E27FC236}">
                <a16:creationId xmlns:a16="http://schemas.microsoft.com/office/drawing/2014/main" id="{949F99C9-25A9-4409-A0B3-3866E6A03D7F}"/>
              </a:ext>
            </a:extLst>
          </p:cNvPr>
          <p:cNvSpPr txBox="1">
            <a:spLocks noChangeArrowheads="1"/>
          </p:cNvSpPr>
          <p:nvPr/>
        </p:nvSpPr>
        <p:spPr bwMode="auto">
          <a:xfrm>
            <a:off x="1059968" y="4227830"/>
            <a:ext cx="6398830" cy="1200329"/>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prstClr val="black"/>
                </a:solidFill>
                <a:effectLst/>
                <a:highlight>
                  <a:srgbClr val="E6E6E6"/>
                </a:highlight>
                <a:uLnTx/>
                <a:uFillTx/>
                <a:latin typeface="Arial" panose="020B0604020202020204" pitchFamily="34" charset="0"/>
                <a:ea typeface="+mn-ea"/>
                <a:cs typeface="Arial" panose="020B0604020202020204" pitchFamily="34" charset="0"/>
              </a:rPr>
              <a:t>Presenter</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prstClr val="black"/>
                </a:solidFill>
                <a:effectLst/>
                <a:highlight>
                  <a:srgbClr val="E6E6E6"/>
                </a:highlight>
                <a:uLnTx/>
                <a:uFillTx/>
                <a:latin typeface="Arial" panose="020B0604020202020204" pitchFamily="34" charset="0"/>
                <a:ea typeface="+mn-ea"/>
                <a:cs typeface="Arial" panose="020B0604020202020204" pitchFamily="34" charset="0"/>
              </a:rPr>
              <a:t>Organization</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prstClr val="black"/>
                </a:solidFill>
                <a:effectLst/>
                <a:highlight>
                  <a:srgbClr val="E6E6E6"/>
                </a:highlight>
                <a:uLnTx/>
                <a:uFillTx/>
                <a:latin typeface="Arial" panose="020B0604020202020204" pitchFamily="34" charset="0"/>
                <a:ea typeface="+mn-ea"/>
                <a:cs typeface="Arial" panose="020B0604020202020204" pitchFamily="34" charset="0"/>
              </a:rPr>
              <a:t>Date</a:t>
            </a:r>
          </a:p>
        </p:txBody>
      </p:sp>
      <p:pic>
        <p:nvPicPr>
          <p:cNvPr id="38916" name="Picture 3" descr="Great Lakes PTTC logo.">
            <a:extLst>
              <a:ext uri="{FF2B5EF4-FFF2-40B4-BE49-F238E27FC236}">
                <a16:creationId xmlns:a16="http://schemas.microsoft.com/office/drawing/2014/main" id="{906BB860-25F0-4BEB-B550-DFDDC9BCFEFC}"/>
              </a:ext>
            </a:extLst>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169863" y="104775"/>
            <a:ext cx="8974137" cy="1344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7" name="Slide Number Placeholder 1">
            <a:extLst>
              <a:ext uri="{FF2B5EF4-FFF2-40B4-BE49-F238E27FC236}">
                <a16:creationId xmlns:a16="http://schemas.microsoft.com/office/drawing/2014/main" id="{823F7878-3673-4584-8F76-F198F5DDE551}"/>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44D5EE1E-AF2E-4656-BD7A-532AFC415322}" type="slidenum">
              <a:rPr kumimoji="0" lang="en-US" altLang="en-US" sz="1200" b="0" i="0" u="none" strike="noStrike" kern="1200" cap="none" spc="0" normalizeH="0" baseline="0" noProof="0" smtClean="0">
                <a:ln>
                  <a:noFill/>
                </a:ln>
                <a:solidFill>
                  <a:srgbClr val="898989"/>
                </a:solidFill>
                <a:effectLst/>
                <a:uLnTx/>
                <a:uFillTx/>
                <a:latin typeface="Calibri" panose="020F0502020204030204" pitchFamily="34" charset="0"/>
                <a:ea typeface="+mn-ea"/>
                <a:cs typeface="+mn-cs"/>
              </a:rPr>
              <a:pPr marL="0" marR="0" lvl="0" indent="0" algn="r" defTabSz="457200" rtl="0" eaLnBrk="1" fontAlgn="base" latinLnBrk="0" hangingPunct="1">
                <a:lnSpc>
                  <a:spcPct val="100000"/>
                </a:lnSpc>
                <a:spcBef>
                  <a:spcPct val="0"/>
                </a:spcBef>
                <a:spcAft>
                  <a:spcPct val="0"/>
                </a:spcAft>
                <a:buClrTx/>
                <a:buSzTx/>
                <a:buFontTx/>
                <a:buNone/>
                <a:tabLst/>
                <a:defRPr/>
              </a:pPr>
              <a:t>60</a:t>
            </a:fld>
            <a:endPar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endParaRPr>
          </a:p>
        </p:txBody>
      </p:sp>
      <p:pic>
        <p:nvPicPr>
          <p:cNvPr id="3" name="Picture 2" descr="A picture containing text&#10;&#10;Description automatically generated">
            <a:extLst>
              <a:ext uri="{FF2B5EF4-FFF2-40B4-BE49-F238E27FC236}">
                <a16:creationId xmlns:a16="http://schemas.microsoft.com/office/drawing/2014/main" id="{A3B90EAD-5A5C-4264-9BDE-7675D326120C}"/>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4962088" y="5186002"/>
            <a:ext cx="3600175" cy="1100815"/>
          </a:xfrm>
          <a:prstGeom prst="rect">
            <a:avLst/>
          </a:prstGeom>
        </p:spPr>
      </p:pic>
    </p:spTree>
    <p:custDataLst>
      <p:tags r:id="rId1"/>
    </p:custDataLst>
    <p:extLst>
      <p:ext uri="{BB962C8B-B14F-4D97-AF65-F5344CB8AC3E}">
        <p14:creationId xmlns:p14="http://schemas.microsoft.com/office/powerpoint/2010/main" val="10413288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a:extLst>
              <a:ext uri="{FF2B5EF4-FFF2-40B4-BE49-F238E27FC236}">
                <a16:creationId xmlns:a16="http://schemas.microsoft.com/office/drawing/2014/main" id="{B0481666-42C5-41F1-905F-75E4A5C1E5AD}"/>
              </a:ext>
            </a:extLst>
          </p:cNvPr>
          <p:cNvSpPr>
            <a:spLocks noGrp="1" noChangeArrowheads="1"/>
          </p:cNvSpPr>
          <p:nvPr>
            <p:ph type="title" idx="4294967295"/>
          </p:nvPr>
        </p:nvSpPr>
        <p:spPr>
          <a:xfrm>
            <a:off x="0" y="349250"/>
            <a:ext cx="7886700" cy="571500"/>
          </a:xfrm>
        </p:spPr>
        <p:txBody>
          <a:bodyPr/>
          <a:lstStyle/>
          <a:p>
            <a:pPr algn="ctr" eaLnBrk="1" hangingPunct="1"/>
            <a:r>
              <a:rPr lang="en-US" altLang="en-US" sz="3600"/>
              <a:t>Stigma on Three Levels</a:t>
            </a:r>
          </a:p>
        </p:txBody>
      </p:sp>
      <p:sp>
        <p:nvSpPr>
          <p:cNvPr id="47107" name="Content Placeholder 2">
            <a:extLst>
              <a:ext uri="{FF2B5EF4-FFF2-40B4-BE49-F238E27FC236}">
                <a16:creationId xmlns:a16="http://schemas.microsoft.com/office/drawing/2014/main" id="{0F32C4B0-3F10-4193-BC80-7AF1C1E766AA}"/>
              </a:ext>
            </a:extLst>
          </p:cNvPr>
          <p:cNvSpPr>
            <a:spLocks noGrp="1" noChangeArrowheads="1"/>
          </p:cNvSpPr>
          <p:nvPr>
            <p:ph sz="half" idx="4294967295"/>
          </p:nvPr>
        </p:nvSpPr>
        <p:spPr>
          <a:xfrm>
            <a:off x="5200650" y="1582738"/>
            <a:ext cx="3943350" cy="4219575"/>
          </a:xfrm>
        </p:spPr>
        <p:txBody>
          <a:bodyPr/>
          <a:lstStyle/>
          <a:p>
            <a:pPr marL="0" indent="0" eaLnBrk="1" hangingPunct="1">
              <a:buFont typeface="Arial" panose="020B0604020202020204" pitchFamily="34" charset="0"/>
              <a:buNone/>
            </a:pPr>
            <a:r>
              <a:rPr lang="en-US" altLang="en-US" sz="2400"/>
              <a:t>Stigma is a dynamic multidimensional, multilevel phenomenon that occurs at three levels of society—</a:t>
            </a:r>
            <a:r>
              <a:rPr lang="en-US" altLang="en-US" sz="2400">
                <a:solidFill>
                  <a:srgbClr val="CD4828"/>
                </a:solidFill>
              </a:rPr>
              <a:t>structural</a:t>
            </a:r>
            <a:r>
              <a:rPr lang="en-US" altLang="en-US" sz="2400"/>
              <a:t> (laws, regulations, policies),  </a:t>
            </a:r>
            <a:r>
              <a:rPr lang="en-US" altLang="en-US" sz="2400">
                <a:solidFill>
                  <a:srgbClr val="91993C"/>
                </a:solidFill>
              </a:rPr>
              <a:t>public</a:t>
            </a:r>
            <a:r>
              <a:rPr lang="en-US" altLang="en-US" sz="2400"/>
              <a:t> (attitudes, beliefs, and behaviors of individuals and groups), and </a:t>
            </a:r>
            <a:r>
              <a:rPr lang="en-US" altLang="en-US" sz="2400">
                <a:solidFill>
                  <a:srgbClr val="35567D"/>
                </a:solidFill>
              </a:rPr>
              <a:t>self-stigma </a:t>
            </a:r>
            <a:r>
              <a:rPr lang="en-US" altLang="en-US" sz="2400"/>
              <a:t>(internalized negative stereotypes). </a:t>
            </a:r>
          </a:p>
        </p:txBody>
      </p:sp>
      <p:pic>
        <p:nvPicPr>
          <p:cNvPr id="4" name="Picture 3" descr="The three levels of stigma.">
            <a:extLst>
              <a:ext uri="{FF2B5EF4-FFF2-40B4-BE49-F238E27FC236}">
                <a16:creationId xmlns:a16="http://schemas.microsoft.com/office/drawing/2014/main" id="{FC2E7C31-AF4D-4976-B1C6-20C6724E9407}"/>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66688" y="1695450"/>
            <a:ext cx="5195888" cy="3676650"/>
          </a:xfrm>
          <a:prstGeom prst="rect">
            <a:avLst/>
          </a:prstGeom>
          <a:effectLst>
            <a:outerShdw blurRad="50800" dist="38100" dir="2700000" algn="tl" rotWithShape="0">
              <a:prstClr val="black">
                <a:alpha val="40000"/>
              </a:prstClr>
            </a:outerShdw>
          </a:effectLst>
        </p:spPr>
      </p:pic>
      <p:sp>
        <p:nvSpPr>
          <p:cNvPr id="10" name="TextBox 9">
            <a:extLst>
              <a:ext uri="{FF2B5EF4-FFF2-40B4-BE49-F238E27FC236}">
                <a16:creationId xmlns:a16="http://schemas.microsoft.com/office/drawing/2014/main" id="{04EEDE25-1DD2-4B2F-BF49-DF305FD74AC1}"/>
              </a:ext>
            </a:extLst>
          </p:cNvPr>
          <p:cNvSpPr txBox="1"/>
          <p:nvPr/>
        </p:nvSpPr>
        <p:spPr>
          <a:xfrm>
            <a:off x="4651375" y="5911850"/>
            <a:ext cx="4098925" cy="400050"/>
          </a:xfrm>
          <a:prstGeom prst="rect">
            <a:avLst/>
          </a:prstGeom>
          <a:noFill/>
        </p:spPr>
        <p:txBody>
          <a:bodyPr>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white">
                    <a:lumMod val="50000"/>
                  </a:prstClr>
                </a:solidFill>
                <a:effectLst/>
                <a:uLnTx/>
                <a:uFillTx/>
                <a:latin typeface="Palatino "/>
                <a:ea typeface="+mn-ea"/>
                <a:cs typeface="+mn-cs"/>
              </a:rPr>
              <a:t>(National Academies Press, 2016) </a:t>
            </a:r>
            <a:endParaRPr kumimoji="0" lang="en-US" sz="2000" b="0" i="0" u="none" strike="noStrike" kern="1200" cap="none" spc="0" normalizeH="0" baseline="0" noProof="0" dirty="0">
              <a:ln>
                <a:noFill/>
              </a:ln>
              <a:solidFill>
                <a:prstClr val="black"/>
              </a:solidFill>
              <a:effectLst/>
              <a:uLnTx/>
              <a:uFillTx/>
              <a:latin typeface="Palatino "/>
              <a:ea typeface="+mn-ea"/>
              <a:cs typeface="+mn-cs"/>
            </a:endParaRPr>
          </a:p>
        </p:txBody>
      </p:sp>
    </p:spTree>
  </p:cSld>
  <p:clrMapOvr>
    <a:masterClrMapping/>
  </p:clrMapOvr>
  <p:transition spd="slow">
    <p:cove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extBox 4">
            <a:extLst>
              <a:ext uri="{FF2B5EF4-FFF2-40B4-BE49-F238E27FC236}">
                <a16:creationId xmlns:a16="http://schemas.microsoft.com/office/drawing/2014/main" id="{1D4D4D52-0686-4161-AF84-0CA4DAF9D0AA}"/>
              </a:ext>
            </a:extLst>
          </p:cNvPr>
          <p:cNvSpPr txBox="1">
            <a:spLocks noChangeArrowheads="1"/>
          </p:cNvSpPr>
          <p:nvPr/>
        </p:nvSpPr>
        <p:spPr bwMode="auto">
          <a:xfrm>
            <a:off x="4630738" y="1960563"/>
            <a:ext cx="395605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en-US" sz="2000" b="0" i="1" u="none" strike="noStrike" kern="1200" cap="none" spc="0" normalizeH="0" baseline="0" noProof="0" dirty="0">
                <a:ln>
                  <a:noFill/>
                </a:ln>
                <a:solidFill>
                  <a:srgbClr val="CB4928"/>
                </a:solidFill>
                <a:effectLst/>
                <a:uLnTx/>
                <a:uFillTx/>
                <a:latin typeface="Arial" panose="020B0604020202020204" pitchFamily="34" charset="0"/>
                <a:ea typeface="+mn-ea"/>
                <a:cs typeface="Arial" panose="020B0604020202020204" pitchFamily="34" charset="0"/>
              </a:rPr>
              <a:t>State health agency boards who make decisions, with no representation of individuals with lived experience</a:t>
            </a:r>
          </a:p>
        </p:txBody>
      </p:sp>
      <p:sp>
        <p:nvSpPr>
          <p:cNvPr id="53252" name="TextBox 5">
            <a:extLst>
              <a:ext uri="{FF2B5EF4-FFF2-40B4-BE49-F238E27FC236}">
                <a16:creationId xmlns:a16="http://schemas.microsoft.com/office/drawing/2014/main" id="{AD2311A2-49D8-4647-8617-0A87608B4393}"/>
              </a:ext>
            </a:extLst>
          </p:cNvPr>
          <p:cNvSpPr txBox="1">
            <a:spLocks noChangeArrowheads="1"/>
          </p:cNvSpPr>
          <p:nvPr/>
        </p:nvSpPr>
        <p:spPr bwMode="auto">
          <a:xfrm>
            <a:off x="4616450" y="1231900"/>
            <a:ext cx="2397125" cy="460375"/>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anose="020B0604020202020204" pitchFamily="34" charset="0"/>
              </a:rPr>
              <a:t>Examples: </a:t>
            </a:r>
          </a:p>
        </p:txBody>
      </p:sp>
      <p:sp>
        <p:nvSpPr>
          <p:cNvPr id="49156" name="TextBox 6">
            <a:extLst>
              <a:ext uri="{FF2B5EF4-FFF2-40B4-BE49-F238E27FC236}">
                <a16:creationId xmlns:a16="http://schemas.microsoft.com/office/drawing/2014/main" id="{D392AB8E-F3EE-4E4A-A3C9-66A41114AA42}"/>
              </a:ext>
            </a:extLst>
          </p:cNvPr>
          <p:cNvSpPr txBox="1">
            <a:spLocks noChangeArrowheads="1"/>
          </p:cNvSpPr>
          <p:nvPr/>
        </p:nvSpPr>
        <p:spPr bwMode="auto">
          <a:xfrm>
            <a:off x="4630738" y="3484563"/>
            <a:ext cx="410845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en-US" sz="2000" b="0" i="1" u="none" strike="noStrike" kern="1200" cap="none" spc="0" normalizeH="0" baseline="0" noProof="0">
                <a:ln>
                  <a:noFill/>
                </a:ln>
                <a:solidFill>
                  <a:srgbClr val="909A3A"/>
                </a:solidFill>
                <a:effectLst/>
                <a:uLnTx/>
                <a:uFillTx/>
                <a:latin typeface="Arial" panose="020B0604020202020204" pitchFamily="34" charset="0"/>
                <a:ea typeface="+mn-ea"/>
                <a:cs typeface="Arial" panose="020B0604020202020204" pitchFamily="34" charset="0"/>
              </a:rPr>
              <a:t>Neighborhood perspectives regarding the presence of drug activity </a:t>
            </a:r>
          </a:p>
        </p:txBody>
      </p:sp>
      <p:sp>
        <p:nvSpPr>
          <p:cNvPr id="49157" name="TextBox 7">
            <a:extLst>
              <a:ext uri="{FF2B5EF4-FFF2-40B4-BE49-F238E27FC236}">
                <a16:creationId xmlns:a16="http://schemas.microsoft.com/office/drawing/2014/main" id="{82C04FAB-F948-4770-8BF7-8C8F37863755}"/>
              </a:ext>
            </a:extLst>
          </p:cNvPr>
          <p:cNvSpPr txBox="1">
            <a:spLocks noChangeArrowheads="1"/>
          </p:cNvSpPr>
          <p:nvPr/>
        </p:nvSpPr>
        <p:spPr bwMode="auto">
          <a:xfrm>
            <a:off x="4630738" y="4554538"/>
            <a:ext cx="36766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en-US" sz="2000" b="0" i="1" u="none" strike="noStrike" kern="1200" cap="none" spc="0" normalizeH="0" baseline="0" noProof="0">
                <a:ln>
                  <a:noFill/>
                </a:ln>
                <a:solidFill>
                  <a:srgbClr val="35567D"/>
                </a:solidFill>
                <a:effectLst/>
                <a:uLnTx/>
                <a:uFillTx/>
                <a:latin typeface="Arial" panose="020B0604020202020204" pitchFamily="34" charset="0"/>
                <a:ea typeface="+mn-ea"/>
                <a:cs typeface="Arial" panose="020B0604020202020204" pitchFamily="34" charset="0"/>
              </a:rPr>
              <a:t>Believing that you’re not worth treatment </a:t>
            </a:r>
          </a:p>
        </p:txBody>
      </p:sp>
      <p:pic>
        <p:nvPicPr>
          <p:cNvPr id="3" name="Picture 2" descr="The three levels of stigma.">
            <a:extLst>
              <a:ext uri="{FF2B5EF4-FFF2-40B4-BE49-F238E27FC236}">
                <a16:creationId xmlns:a16="http://schemas.microsoft.com/office/drawing/2014/main" id="{6DCBC0DE-75CE-4BE0-9967-689DE58EDFA9}"/>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66688" y="1695450"/>
            <a:ext cx="5195888" cy="3676650"/>
          </a:xfrm>
          <a:prstGeom prst="rect">
            <a:avLst/>
          </a:prstGeom>
          <a:effectLst>
            <a:outerShdw blurRad="50800" dist="38100" dir="2700000" algn="tl" rotWithShape="0">
              <a:prstClr val="black">
                <a:alpha val="40000"/>
              </a:prstClr>
            </a:outerShdw>
          </a:effectLst>
        </p:spPr>
      </p:pic>
      <p:sp>
        <p:nvSpPr>
          <p:cNvPr id="49159" name="Title 3">
            <a:extLst>
              <a:ext uri="{FF2B5EF4-FFF2-40B4-BE49-F238E27FC236}">
                <a16:creationId xmlns:a16="http://schemas.microsoft.com/office/drawing/2014/main" id="{BCD26AF7-C5C9-4EB4-B2DB-27D7B4D99807}"/>
              </a:ext>
            </a:extLst>
          </p:cNvPr>
          <p:cNvSpPr>
            <a:spLocks noGrp="1" noChangeArrowheads="1"/>
          </p:cNvSpPr>
          <p:nvPr>
            <p:ph type="title" idx="4294967295"/>
          </p:nvPr>
        </p:nvSpPr>
        <p:spPr>
          <a:xfrm>
            <a:off x="0" y="317500"/>
            <a:ext cx="7886700" cy="631825"/>
          </a:xfrm>
        </p:spPr>
        <p:txBody>
          <a:bodyPr/>
          <a:lstStyle/>
          <a:p>
            <a:pPr algn="ctr" eaLnBrk="1" hangingPunct="1"/>
            <a:r>
              <a:rPr lang="en-US" altLang="en-US" sz="3200"/>
              <a:t>Stigma on Three Levels</a:t>
            </a:r>
          </a:p>
        </p:txBody>
      </p:sp>
      <p:sp>
        <p:nvSpPr>
          <p:cNvPr id="5" name="TextBox 4">
            <a:extLst>
              <a:ext uri="{FF2B5EF4-FFF2-40B4-BE49-F238E27FC236}">
                <a16:creationId xmlns:a16="http://schemas.microsoft.com/office/drawing/2014/main" id="{86AC4B82-53E6-4C22-A94C-A482A8C4A130}"/>
              </a:ext>
            </a:extLst>
          </p:cNvPr>
          <p:cNvSpPr txBox="1"/>
          <p:nvPr/>
        </p:nvSpPr>
        <p:spPr>
          <a:xfrm>
            <a:off x="4651375" y="5911850"/>
            <a:ext cx="4098925" cy="400050"/>
          </a:xfrm>
          <a:prstGeom prst="rect">
            <a:avLst/>
          </a:prstGeom>
          <a:noFill/>
        </p:spPr>
        <p:txBody>
          <a:bodyPr>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white">
                    <a:lumMod val="50000"/>
                  </a:prstClr>
                </a:solidFill>
                <a:effectLst/>
                <a:uLnTx/>
                <a:uFillTx/>
                <a:latin typeface="Palatino "/>
                <a:ea typeface="+mn-ea"/>
                <a:cs typeface="+mn-cs"/>
              </a:rPr>
              <a:t>(National Academies Press, 2016) </a:t>
            </a:r>
            <a:endParaRPr kumimoji="0" lang="en-US" sz="2000" b="0" i="0" u="none" strike="noStrike" kern="1200" cap="none" spc="0" normalizeH="0" baseline="0" noProof="0" dirty="0">
              <a:ln>
                <a:noFill/>
              </a:ln>
              <a:solidFill>
                <a:prstClr val="black"/>
              </a:solidFill>
              <a:effectLst/>
              <a:uLnTx/>
              <a:uFillTx/>
              <a:latin typeface="Palatino "/>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Listen, Informal Meeting, Chatting">
            <a:extLst>
              <a:ext uri="{FF2B5EF4-FFF2-40B4-BE49-F238E27FC236}">
                <a16:creationId xmlns:a16="http://schemas.microsoft.com/office/drawing/2014/main" id="{353ED90E-2E09-411A-A3EB-3EADE7ED3F0F}"/>
              </a:ext>
            </a:extLst>
          </p:cNvPr>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r="-2"/>
          <a:stretch/>
        </p:blipFill>
        <p:spPr bwMode="auto">
          <a:xfrm>
            <a:off x="3662268" y="10"/>
            <a:ext cx="5481732" cy="3364982"/>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a:noFill/>
          <a:extLst>
            <a:ext uri="{909E8E84-426E-40DD-AFC4-6F175D3DCCD1}">
              <a14:hiddenFill xmlns:a14="http://schemas.microsoft.com/office/drawing/2010/main">
                <a:solidFill>
                  <a:srgbClr val="FFFFFF"/>
                </a:solidFill>
              </a14:hiddenFill>
            </a:ext>
          </a:extLst>
        </p:spPr>
      </p:pic>
      <p:pic>
        <p:nvPicPr>
          <p:cNvPr id="5" name="Picture 2" descr="people, talk, conversation, meeting, chat, discussion, business, talking,  communication, restaurant, man | Pikist">
            <a:extLst>
              <a:ext uri="{FF2B5EF4-FFF2-40B4-BE49-F238E27FC236}">
                <a16:creationId xmlns:a16="http://schemas.microsoft.com/office/drawing/2014/main" id="{439508DC-45C9-49E2-A78E-91B8E7934067}"/>
              </a:ext>
            </a:extLst>
          </p:cNvPr>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r="-2"/>
          <a:stretch/>
        </p:blipFill>
        <p:spPr bwMode="auto">
          <a:xfrm>
            <a:off x="3662268" y="3493008"/>
            <a:ext cx="5481732" cy="3364992"/>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C99C36B8-D78D-4A27-91A7-669E6BFCC85A}"/>
              </a:ext>
            </a:extLst>
          </p:cNvPr>
          <p:cNvSpPr>
            <a:spLocks noGrp="1"/>
          </p:cNvSpPr>
          <p:nvPr>
            <p:ph type="title"/>
          </p:nvPr>
        </p:nvSpPr>
        <p:spPr>
          <a:xfrm>
            <a:off x="336042" y="859536"/>
            <a:ext cx="3624601" cy="1243584"/>
          </a:xfrm>
        </p:spPr>
        <p:txBody>
          <a:bodyPr vert="horz" lIns="91440" tIns="45720" rIns="91440" bIns="45720" rtlCol="0" anchor="ctr">
            <a:normAutofit/>
          </a:bodyPr>
          <a:lstStyle/>
          <a:p>
            <a:pPr eaLnBrk="1" hangingPunct="1"/>
            <a:r>
              <a:rPr lang="en-US" sz="3200" b="1" kern="1200" dirty="0"/>
              <a:t>Stigma Can</a:t>
            </a:r>
            <a:br>
              <a:rPr lang="en-US" sz="3200" b="1" i="1" kern="1200" dirty="0">
                <a:solidFill>
                  <a:srgbClr val="CC4927"/>
                </a:solidFill>
                <a:latin typeface="Palatino "/>
              </a:rPr>
            </a:br>
            <a:r>
              <a:rPr lang="en-US" sz="3200" b="1" i="1" kern="1200" dirty="0">
                <a:solidFill>
                  <a:srgbClr val="CC4927"/>
                </a:solidFill>
                <a:latin typeface="Palatino "/>
              </a:rPr>
              <a:t>Impact Recovery</a:t>
            </a:r>
          </a:p>
        </p:txBody>
      </p:sp>
      <p:sp>
        <p:nvSpPr>
          <p:cNvPr id="3" name="Content Placeholder 2">
            <a:extLst>
              <a:ext uri="{FF2B5EF4-FFF2-40B4-BE49-F238E27FC236}">
                <a16:creationId xmlns:a16="http://schemas.microsoft.com/office/drawing/2014/main" id="{6FB05032-9DB3-402A-8990-1981DA426942}"/>
              </a:ext>
            </a:extLst>
          </p:cNvPr>
          <p:cNvSpPr>
            <a:spLocks noGrp="1"/>
          </p:cNvSpPr>
          <p:nvPr>
            <p:ph sz="half" idx="2"/>
          </p:nvPr>
        </p:nvSpPr>
        <p:spPr>
          <a:xfrm>
            <a:off x="336042" y="2512611"/>
            <a:ext cx="3624602" cy="3664351"/>
          </a:xfrm>
        </p:spPr>
        <p:txBody>
          <a:bodyPr vert="horz" lIns="91440" tIns="45720" rIns="91440" bIns="45720" rtlCol="0">
            <a:normAutofit/>
          </a:bodyPr>
          <a:lstStyle/>
          <a:p>
            <a:pPr marL="0" indent="0">
              <a:spcBef>
                <a:spcPts val="3000"/>
              </a:spcBef>
              <a:buFont typeface="Arial" panose="020B0604020202020204" pitchFamily="34" charset="0"/>
              <a:buNone/>
              <a:defRPr/>
            </a:pPr>
            <a:r>
              <a:rPr lang="en-US" altLang="en-US" sz="2400" b="1" dirty="0"/>
              <a:t>Reduce</a:t>
            </a:r>
            <a:r>
              <a:rPr lang="en-US" altLang="en-US" sz="2400" dirty="0"/>
              <a:t> willingness to seek professional help</a:t>
            </a:r>
          </a:p>
          <a:p>
            <a:pPr marL="0" indent="0">
              <a:spcBef>
                <a:spcPts val="1800"/>
              </a:spcBef>
              <a:buFont typeface="Arial" panose="020B0604020202020204" pitchFamily="34" charset="0"/>
              <a:buNone/>
              <a:defRPr/>
            </a:pPr>
            <a:r>
              <a:rPr lang="en-US" altLang="en-US" sz="2400" b="1" dirty="0"/>
              <a:t>Cause</a:t>
            </a:r>
            <a:r>
              <a:rPr lang="en-US" altLang="en-US" sz="2400" dirty="0"/>
              <a:t> reluctance to attend treatment</a:t>
            </a:r>
          </a:p>
          <a:p>
            <a:pPr marL="0" indent="0">
              <a:spcBef>
                <a:spcPts val="1800"/>
              </a:spcBef>
              <a:buFont typeface="Arial" panose="020B0604020202020204" pitchFamily="34" charset="0"/>
              <a:buNone/>
              <a:defRPr/>
            </a:pPr>
            <a:r>
              <a:rPr lang="en-US" altLang="en-US" sz="2400" b="1" dirty="0"/>
              <a:t>Limit</a:t>
            </a:r>
            <a:r>
              <a:rPr lang="en-US" altLang="en-US" sz="2400" dirty="0"/>
              <a:t> access to healthcare, housing, and employment</a:t>
            </a:r>
          </a:p>
          <a:p>
            <a:pPr marL="0" indent="0" eaLnBrk="1" hangingPunct="1">
              <a:buNone/>
            </a:pPr>
            <a:endParaRPr lang="en-US" sz="1700" dirty="0">
              <a:latin typeface="+mn-lt"/>
              <a:cs typeface="+mn-cs"/>
            </a:endParaRPr>
          </a:p>
        </p:txBody>
      </p:sp>
      <p:pic>
        <p:nvPicPr>
          <p:cNvPr id="8" name="Graphic 7" descr="Mandala">
            <a:extLst>
              <a:ext uri="{FF2B5EF4-FFF2-40B4-BE49-F238E27FC236}">
                <a16:creationId xmlns:a16="http://schemas.microsoft.com/office/drawing/2014/main" id="{43641993-8C52-483D-869C-420F092F690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400919" y="5673315"/>
            <a:ext cx="914400" cy="914400"/>
          </a:xfrm>
          <a:prstGeom prst="rect">
            <a:avLst/>
          </a:prstGeom>
        </p:spPr>
      </p:pic>
    </p:spTree>
    <p:extLst>
      <p:ext uri="{BB962C8B-B14F-4D97-AF65-F5344CB8AC3E}">
        <p14:creationId xmlns:p14="http://schemas.microsoft.com/office/powerpoint/2010/main" val="371292168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60"/>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Custom 14">
      <a:dk1>
        <a:srgbClr val="000000"/>
      </a:dk1>
      <a:lt1>
        <a:srgbClr val="FFFFFF"/>
      </a:lt1>
      <a:dk2>
        <a:srgbClr val="44546A"/>
      </a:dk2>
      <a:lt2>
        <a:srgbClr val="E7E6E6"/>
      </a:lt2>
      <a:accent1>
        <a:srgbClr val="5B9BD5"/>
      </a:accent1>
      <a:accent2>
        <a:srgbClr val="CC4927"/>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Custom 14">
      <a:dk1>
        <a:srgbClr val="000000"/>
      </a:dk1>
      <a:lt1>
        <a:srgbClr val="FFFFFF"/>
      </a:lt1>
      <a:dk2>
        <a:srgbClr val="44546A"/>
      </a:dk2>
      <a:lt2>
        <a:srgbClr val="E7E6E6"/>
      </a:lt2>
      <a:accent1>
        <a:srgbClr val="5B9BD5"/>
      </a:accent1>
      <a:accent2>
        <a:srgbClr val="CC4927"/>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Custom 14">
      <a:dk1>
        <a:srgbClr val="000000"/>
      </a:dk1>
      <a:lt1>
        <a:srgbClr val="FFFFFF"/>
      </a:lt1>
      <a:dk2>
        <a:srgbClr val="44546A"/>
      </a:dk2>
      <a:lt2>
        <a:srgbClr val="E7E6E6"/>
      </a:lt2>
      <a:accent1>
        <a:srgbClr val="5B9BD5"/>
      </a:accent1>
      <a:accent2>
        <a:srgbClr val="CC4927"/>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h5ow xmlns="db305959-021d-4137-b5e4-b6f2f3f55e19"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E7C248CD6D2A784180F451DA62DB7739" ma:contentTypeVersion="11" ma:contentTypeDescription="Create a new document." ma:contentTypeScope="" ma:versionID="9de1213f8962512c41fa50d5ab435698">
  <xsd:schema xmlns:xsd="http://www.w3.org/2001/XMLSchema" xmlns:xs="http://www.w3.org/2001/XMLSchema" xmlns:p="http://schemas.microsoft.com/office/2006/metadata/properties" xmlns:ns2="db305959-021d-4137-b5e4-b6f2f3f55e19" xmlns:ns3="b8f1b9cd-84b4-4df3-bfad-244361c29a8e" targetNamespace="http://schemas.microsoft.com/office/2006/metadata/properties" ma:root="true" ma:fieldsID="97077604842c3d05372216392eef3248" ns2:_="" ns3:_="">
    <xsd:import namespace="db305959-021d-4137-b5e4-b6f2f3f55e19"/>
    <xsd:import namespace="b8f1b9cd-84b4-4df3-bfad-244361c29a8e"/>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h5ow" minOccurs="0"/>
                <xsd:element ref="ns2:MediaServiceDateTaken" minOccurs="0"/>
                <xsd:element ref="ns2:MediaServiceAutoTags"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b305959-021d-4137-b5e4-b6f2f3f55e1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h5ow" ma:index="14" nillable="true" ma:displayName="Number" ma:internalName="h5ow">
      <xsd:simpleType>
        <xsd:restriction base="dms:Number"/>
      </xsd:simpleType>
    </xsd:element>
    <xsd:element name="MediaServiceDateTaken" ma:index="15" nillable="true" ma:displayName="MediaServiceDateTaken" ma:hidden="true" ma:internalName="MediaServiceDateTaken" ma:readOnly="true">
      <xsd:simpleType>
        <xsd:restriction base="dms:Text"/>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8f1b9cd-84b4-4df3-bfad-244361c29a8e"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80EE648-68CE-46C1-9413-54C253CC3C53}">
  <ds:schemaRefs>
    <ds:schemaRef ds:uri="http://schemas.microsoft.com/sharepoint/v3/contenttype/forms"/>
  </ds:schemaRefs>
</ds:datastoreItem>
</file>

<file path=customXml/itemProps2.xml><?xml version="1.0" encoding="utf-8"?>
<ds:datastoreItem xmlns:ds="http://schemas.openxmlformats.org/officeDocument/2006/customXml" ds:itemID="{503AA79F-DEDB-4C2D-9539-752FB31D249C}">
  <ds:schemaRefs>
    <ds:schemaRef ds:uri="http://schemas.microsoft.com/office/2006/metadata/properties"/>
    <ds:schemaRef ds:uri="b8f1b9cd-84b4-4df3-bfad-244361c29a8e"/>
    <ds:schemaRef ds:uri="http://schemas.microsoft.com/office/2006/documentManagement/types"/>
    <ds:schemaRef ds:uri="http://schemas.openxmlformats.org/package/2006/metadata/core-properties"/>
    <ds:schemaRef ds:uri="http://purl.org/dc/dcmitype/"/>
    <ds:schemaRef ds:uri="http://schemas.microsoft.com/office/infopath/2007/PartnerControls"/>
    <ds:schemaRef ds:uri="http://purl.org/dc/elements/1.1/"/>
    <ds:schemaRef ds:uri="db305959-021d-4137-b5e4-b6f2f3f55e19"/>
    <ds:schemaRef ds:uri="http://www.w3.org/XML/1998/namespace"/>
    <ds:schemaRef ds:uri="http://purl.org/dc/terms/"/>
  </ds:schemaRefs>
</ds:datastoreItem>
</file>

<file path=customXml/itemProps3.xml><?xml version="1.0" encoding="utf-8"?>
<ds:datastoreItem xmlns:ds="http://schemas.openxmlformats.org/officeDocument/2006/customXml" ds:itemID="{8564948E-C680-48A7-99C6-3E4AC1749BE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b305959-021d-4137-b5e4-b6f2f3f55e19"/>
    <ds:schemaRef ds:uri="b8f1b9cd-84b4-4df3-bfad-244361c29a8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191</TotalTime>
  <Words>8338</Words>
  <Application>Microsoft Office PowerPoint</Application>
  <PresentationFormat>On-screen Show (4:3)</PresentationFormat>
  <Paragraphs>738</Paragraphs>
  <Slides>60</Slides>
  <Notes>44</Notes>
  <HiddenSlides>0</HiddenSlides>
  <MMClips>0</MMClips>
  <ScaleCrop>false</ScaleCrop>
  <HeadingPairs>
    <vt:vector size="6" baseType="variant">
      <vt:variant>
        <vt:lpstr>Fonts Used</vt:lpstr>
      </vt:variant>
      <vt:variant>
        <vt:i4>23</vt:i4>
      </vt:variant>
      <vt:variant>
        <vt:lpstr>Theme</vt:lpstr>
      </vt:variant>
      <vt:variant>
        <vt:i4>3</vt:i4>
      </vt:variant>
      <vt:variant>
        <vt:lpstr>Slide Titles</vt:lpstr>
      </vt:variant>
      <vt:variant>
        <vt:i4>60</vt:i4>
      </vt:variant>
    </vt:vector>
  </HeadingPairs>
  <TitlesOfParts>
    <vt:vector size="86" baseType="lpstr">
      <vt:lpstr>&amp;quot</vt:lpstr>
      <vt:lpstr>Arial</vt:lpstr>
      <vt:lpstr>Arial</vt:lpstr>
      <vt:lpstr>Arial Black</vt:lpstr>
      <vt:lpstr>avenir-lt-w01_35-light1475496</vt:lpstr>
      <vt:lpstr>Calibri</vt:lpstr>
      <vt:lpstr>Calibri Light</vt:lpstr>
      <vt:lpstr>Dinamit</vt:lpstr>
      <vt:lpstr>inherit</vt:lpstr>
      <vt:lpstr>InterFace</vt:lpstr>
      <vt:lpstr>MuseoSans-300</vt:lpstr>
      <vt:lpstr>Myriad Roman</vt:lpstr>
      <vt:lpstr>Open Sans</vt:lpstr>
      <vt:lpstr>Open Sans</vt:lpstr>
      <vt:lpstr>Palatino </vt:lpstr>
      <vt:lpstr>Roboto</vt:lpstr>
      <vt:lpstr>Roboto Condensed</vt:lpstr>
      <vt:lpstr>Segoe UI</vt:lpstr>
      <vt:lpstr>Soleil Regular</vt:lpstr>
      <vt:lpstr>Symbol</vt:lpstr>
      <vt:lpstr>Times New Roman</vt:lpstr>
      <vt:lpstr>Wingdings</vt:lpstr>
      <vt:lpstr>WordVisiCarriageReturn_MSFontService</vt:lpstr>
      <vt:lpstr>Office Theme</vt:lpstr>
      <vt:lpstr>2_Office Theme</vt:lpstr>
      <vt:lpstr>3_Office Theme</vt:lpstr>
      <vt:lpstr>Evidence-based Strategies  Preventing and Reducing Stigma</vt:lpstr>
      <vt:lpstr>Which Pictures Depict Your Work Currently? Write the number(s) in the chat </vt:lpstr>
      <vt:lpstr>Learning Objectives</vt:lpstr>
      <vt:lpstr>Agenda</vt:lpstr>
      <vt:lpstr>A Basic Definition </vt:lpstr>
      <vt:lpstr>A Look at the Components of Stigma</vt:lpstr>
      <vt:lpstr>Stigma on Three Levels</vt:lpstr>
      <vt:lpstr>Stigma on Three Levels</vt:lpstr>
      <vt:lpstr>Stigma Can Impact Recovery</vt:lpstr>
      <vt:lpstr>Impacts on Stigmatized Populations …</vt:lpstr>
      <vt:lpstr>A Statement on Language</vt:lpstr>
      <vt:lpstr>Affirming Language</vt:lpstr>
      <vt:lpstr>Commonly              Studied Dimensions of Stigma</vt:lpstr>
      <vt:lpstr>What We Are Learning</vt:lpstr>
      <vt:lpstr>Language Matters</vt:lpstr>
      <vt:lpstr>Findings</vt:lpstr>
      <vt:lpstr>Significance of Descriptive Labels</vt:lpstr>
      <vt:lpstr>Language and Stigmatized Conditions</vt:lpstr>
      <vt:lpstr>Language Matters</vt:lpstr>
      <vt:lpstr>‘ADDICION-ARY’ ADVICE</vt:lpstr>
      <vt:lpstr>PowerPoint Presentation</vt:lpstr>
      <vt:lpstr>Poll</vt:lpstr>
      <vt:lpstr>Cross-cutting Practices</vt:lpstr>
      <vt:lpstr>Cross-Cutting Practices to Address Stigma</vt:lpstr>
      <vt:lpstr>Cross-cutting Practices</vt:lpstr>
      <vt:lpstr>More Cross-Cutting Practices</vt:lpstr>
      <vt:lpstr>What Works Structural Stigma</vt:lpstr>
      <vt:lpstr>What Works Public Stigma</vt:lpstr>
      <vt:lpstr>What Works Self-Stigma</vt:lpstr>
      <vt:lpstr>PowerPoint Presentation</vt:lpstr>
      <vt:lpstr>Breakout Session 1 Reporting Out  How was the Conversation ?  People connected to what about stigma…  Examples of Stigma in Indiana communities …  Goals or actions people want to take…  </vt:lpstr>
      <vt:lpstr>A Role for Everyone </vt:lpstr>
      <vt:lpstr>ACTIVITY: Identify Community Sectors Use “annotate” to place a checkmark next to key sectors you want top engage. </vt:lpstr>
      <vt:lpstr>Poll</vt:lpstr>
      <vt:lpstr>The Role for Prevention </vt:lpstr>
      <vt:lpstr>Prevention  Why it Matters</vt:lpstr>
      <vt:lpstr>Poll</vt:lpstr>
      <vt:lpstr>Why It Matters</vt:lpstr>
      <vt:lpstr>Prevention  What’s the Impact </vt:lpstr>
      <vt:lpstr>What’s the Impact</vt:lpstr>
      <vt:lpstr>Prevention  What Can Be Done</vt:lpstr>
      <vt:lpstr>What Can Be Done</vt:lpstr>
      <vt:lpstr>Prevention Can…</vt:lpstr>
      <vt:lpstr>Resources on the PTTC Site</vt:lpstr>
      <vt:lpstr>Poll</vt:lpstr>
      <vt:lpstr>PowerPoint Presentation</vt:lpstr>
      <vt:lpstr>Breakout Session 2  Reporting Out  What segment did you talk about  ?  How was the conversation ?  What do people want to do?  Anticipated barriers to getting started?</vt:lpstr>
      <vt:lpstr>Creating a Local Plan for Preventing and Reducing Stigma</vt:lpstr>
      <vt:lpstr>Plan Your Stigma Prevention  Journey</vt:lpstr>
      <vt:lpstr>Assessing the Landscape</vt:lpstr>
      <vt:lpstr>Poll</vt:lpstr>
      <vt:lpstr>Indiana Campaign</vt:lpstr>
      <vt:lpstr>Plan Your Stigma Prevention  Journey</vt:lpstr>
      <vt:lpstr>Elements of your Plan</vt:lpstr>
      <vt:lpstr>A Virtual Tour</vt:lpstr>
      <vt:lpstr>Questions?</vt:lpstr>
      <vt:lpstr>Contact:  Chuck Klevgaard, Prevention Manager Great lakes PTTC </vt:lpstr>
      <vt:lpstr>References</vt:lpstr>
      <vt:lpstr>A Role for Every Sector</vt:lpstr>
      <vt:lpstr>     Preventing and Reducing Stigma:                Evidence-based Practices My Town, USA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Klevgaard, Chuck</dc:creator>
  <cp:lastModifiedBy>Frederick, Amy Louise</cp:lastModifiedBy>
  <cp:revision>30</cp:revision>
  <dcterms:created xsi:type="dcterms:W3CDTF">2020-12-01T15:35:26Z</dcterms:created>
  <dcterms:modified xsi:type="dcterms:W3CDTF">2021-08-18T12:26:23Z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DEEAC7BC-2B3A-451C-8338-2752E8F0BE2E</vt:lpwstr>
  </property>
  <property fmtid="{D5CDD505-2E9C-101B-9397-08002B2CF9AE}" pid="3" name="ArticulatePath">
    <vt:lpwstr>Indiana Stigma 8.18 Customized for IN</vt:lpwstr>
  </property>
</Properties>
</file>