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1" r:id="rId1"/>
  </p:sldMasterIdLst>
  <p:notesMasterIdLst>
    <p:notesMasterId r:id="rId18"/>
  </p:notesMasterIdLst>
  <p:handoutMasterIdLst>
    <p:handoutMasterId r:id="rId19"/>
  </p:handoutMasterIdLst>
  <p:sldIdLst>
    <p:sldId id="303" r:id="rId2"/>
    <p:sldId id="273" r:id="rId3"/>
    <p:sldId id="271" r:id="rId4"/>
    <p:sldId id="257" r:id="rId5"/>
    <p:sldId id="591" r:id="rId6"/>
    <p:sldId id="336" r:id="rId7"/>
    <p:sldId id="455" r:id="rId8"/>
    <p:sldId id="458" r:id="rId9"/>
    <p:sldId id="593" r:id="rId10"/>
    <p:sldId id="594" r:id="rId11"/>
    <p:sldId id="595" r:id="rId12"/>
    <p:sldId id="596" r:id="rId13"/>
    <p:sldId id="597" r:id="rId14"/>
    <p:sldId id="598" r:id="rId15"/>
    <p:sldId id="308" r:id="rId16"/>
    <p:sldId id="599" r:id="rId17"/>
  </p:sldIdLst>
  <p:sldSz cx="9144000" cy="6858000" type="screen4x3"/>
  <p:notesSz cx="7077075" cy="9077325"/>
  <p:custDataLst>
    <p:tags r:id="rId20"/>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80" userDrawn="1">
          <p15:clr>
            <a:srgbClr val="A4A3A4"/>
          </p15:clr>
        </p15:guide>
        <p15:guide id="2" pos="568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rker, Kendra L" initials="BKL" lastIdx="1" clrIdx="0"/>
  <p:cmAuthor id="2" name="Klevgaard, Chuck" initials="KC" lastIdx="1" clrIdx="1">
    <p:extLst>
      <p:ext uri="{19B8F6BF-5375-455C-9EA6-DF929625EA0E}">
        <p15:presenceInfo xmlns:p15="http://schemas.microsoft.com/office/powerpoint/2012/main" userId="S::cklevgaard@edc.org::d8fce81f-4555-471f-a4fb-1a9f35999c3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4A545"/>
    <a:srgbClr val="00467F"/>
    <a:srgbClr val="CC4927"/>
    <a:srgbClr val="CD4828"/>
    <a:srgbClr val="ED7D31"/>
    <a:srgbClr val="7F7F7F"/>
    <a:srgbClr val="BF9000"/>
    <a:srgbClr val="4C89C0"/>
    <a:srgbClr val="ADB9CA"/>
    <a:srgbClr val="2E75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890" autoAdjust="0"/>
    <p:restoredTop sz="71293" autoAdjust="0"/>
  </p:normalViewPr>
  <p:slideViewPr>
    <p:cSldViewPr snapToGrid="0">
      <p:cViewPr varScale="1">
        <p:scale>
          <a:sx n="44" d="100"/>
          <a:sy n="44" d="100"/>
        </p:scale>
        <p:origin x="1496" y="40"/>
      </p:cViewPr>
      <p:guideLst>
        <p:guide orient="horz" pos="2280"/>
        <p:guide pos="5688"/>
      </p:guideLst>
    </p:cSldViewPr>
  </p:slideViewPr>
  <p:outlineViewPr>
    <p:cViewPr>
      <p:scale>
        <a:sx n="33" d="100"/>
        <a:sy n="33" d="100"/>
      </p:scale>
      <p:origin x="0" y="-496"/>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62" d="100"/>
          <a:sy n="62" d="100"/>
        </p:scale>
        <p:origin x="3336"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56FBF7F-327B-45FE-8537-933AE5693E67}"/>
              </a:ext>
            </a:extLst>
          </p:cNvPr>
          <p:cNvSpPr>
            <a:spLocks noGrp="1"/>
          </p:cNvSpPr>
          <p:nvPr>
            <p:ph type="hdr" sz="quarter"/>
          </p:nvPr>
        </p:nvSpPr>
        <p:spPr>
          <a:xfrm>
            <a:off x="0" y="1"/>
            <a:ext cx="3067040" cy="454767"/>
          </a:xfrm>
          <a:prstGeom prst="rect">
            <a:avLst/>
          </a:prstGeom>
        </p:spPr>
        <p:txBody>
          <a:bodyPr vert="horz" lIns="87316" tIns="43658" rIns="87316" bIns="43658" rtlCol="0"/>
          <a:lstStyle>
            <a:lvl1pPr algn="l">
              <a:defRPr sz="1100"/>
            </a:lvl1pPr>
          </a:lstStyle>
          <a:p>
            <a:r>
              <a:rPr lang="en-US" dirty="0"/>
              <a:t>The Strategic Use of Media Advocacy</a:t>
            </a:r>
          </a:p>
        </p:txBody>
      </p:sp>
      <p:sp>
        <p:nvSpPr>
          <p:cNvPr id="4" name="Footer Placeholder 3">
            <a:extLst>
              <a:ext uri="{FF2B5EF4-FFF2-40B4-BE49-F238E27FC236}">
                <a16:creationId xmlns:a16="http://schemas.microsoft.com/office/drawing/2014/main" id="{19F69901-E779-4CB8-B0C3-F3E050A2E83F}"/>
              </a:ext>
            </a:extLst>
          </p:cNvPr>
          <p:cNvSpPr>
            <a:spLocks noGrp="1"/>
          </p:cNvSpPr>
          <p:nvPr>
            <p:ph type="ftr" sz="quarter" idx="2"/>
          </p:nvPr>
        </p:nvSpPr>
        <p:spPr>
          <a:xfrm>
            <a:off x="0" y="8622559"/>
            <a:ext cx="3067040" cy="454766"/>
          </a:xfrm>
          <a:prstGeom prst="rect">
            <a:avLst/>
          </a:prstGeom>
        </p:spPr>
        <p:txBody>
          <a:bodyPr vert="horz" lIns="87316" tIns="43658" rIns="87316" bIns="43658" rtlCol="0" anchor="b"/>
          <a:lstStyle>
            <a:lvl1pPr algn="l">
              <a:defRPr sz="1100"/>
            </a:lvl1pPr>
          </a:lstStyle>
          <a:p>
            <a:r>
              <a:rPr lang="en-US" dirty="0"/>
              <a:t>Chuck Klevgaard</a:t>
            </a:r>
          </a:p>
        </p:txBody>
      </p:sp>
      <p:sp>
        <p:nvSpPr>
          <p:cNvPr id="5" name="Slide Number Placeholder 4">
            <a:extLst>
              <a:ext uri="{FF2B5EF4-FFF2-40B4-BE49-F238E27FC236}">
                <a16:creationId xmlns:a16="http://schemas.microsoft.com/office/drawing/2014/main" id="{361450E1-A75E-4937-81B8-68EE3CF95B6A}"/>
              </a:ext>
            </a:extLst>
          </p:cNvPr>
          <p:cNvSpPr>
            <a:spLocks noGrp="1"/>
          </p:cNvSpPr>
          <p:nvPr>
            <p:ph type="sldNum" sz="quarter" idx="3"/>
          </p:nvPr>
        </p:nvSpPr>
        <p:spPr>
          <a:xfrm>
            <a:off x="4008500" y="8622559"/>
            <a:ext cx="3067040" cy="454766"/>
          </a:xfrm>
          <a:prstGeom prst="rect">
            <a:avLst/>
          </a:prstGeom>
        </p:spPr>
        <p:txBody>
          <a:bodyPr vert="horz" lIns="87316" tIns="43658" rIns="87316" bIns="43658" rtlCol="0" anchor="b"/>
          <a:lstStyle>
            <a:lvl1pPr algn="r">
              <a:defRPr sz="1100"/>
            </a:lvl1pPr>
          </a:lstStyle>
          <a:p>
            <a:fld id="{49D1E58C-E802-482B-929B-CE9B9A8BEA5A}" type="slidenum">
              <a:rPr lang="en-US" smtClean="0"/>
              <a:t>‹#›</a:t>
            </a:fld>
            <a:endParaRPr lang="en-US"/>
          </a:p>
        </p:txBody>
      </p:sp>
    </p:spTree>
    <p:extLst>
      <p:ext uri="{BB962C8B-B14F-4D97-AF65-F5344CB8AC3E}">
        <p14:creationId xmlns:p14="http://schemas.microsoft.com/office/powerpoint/2010/main" val="30581613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66733" cy="455442"/>
          </a:xfrm>
          <a:prstGeom prst="rect">
            <a:avLst/>
          </a:prstGeom>
        </p:spPr>
        <p:txBody>
          <a:bodyPr vert="horz" lIns="92302" tIns="46151" rIns="92302" bIns="46151" rtlCol="0"/>
          <a:lstStyle>
            <a:lvl1pPr algn="l">
              <a:defRPr sz="1200"/>
            </a:lvl1pPr>
          </a:lstStyle>
          <a:p>
            <a:endParaRPr lang="en-US" dirty="0"/>
          </a:p>
        </p:txBody>
      </p:sp>
      <p:sp>
        <p:nvSpPr>
          <p:cNvPr id="3" name="Date Placeholder 2"/>
          <p:cNvSpPr>
            <a:spLocks noGrp="1"/>
          </p:cNvSpPr>
          <p:nvPr>
            <p:ph type="dt" idx="1"/>
          </p:nvPr>
        </p:nvSpPr>
        <p:spPr>
          <a:xfrm>
            <a:off x="4008704" y="1"/>
            <a:ext cx="3066733" cy="455442"/>
          </a:xfrm>
          <a:prstGeom prst="rect">
            <a:avLst/>
          </a:prstGeom>
        </p:spPr>
        <p:txBody>
          <a:bodyPr vert="horz" lIns="92302" tIns="46151" rIns="92302" bIns="46151" rtlCol="0"/>
          <a:lstStyle>
            <a:lvl1pPr algn="r">
              <a:defRPr sz="1200"/>
            </a:lvl1pPr>
          </a:lstStyle>
          <a:p>
            <a:fld id="{D9EDB2F0-809C-134C-925F-566299F81A41}" type="datetimeFigureOut">
              <a:rPr lang="en-US" smtClean="0"/>
              <a:t>5/14/2021</a:t>
            </a:fld>
            <a:endParaRPr lang="en-US" dirty="0"/>
          </a:p>
        </p:txBody>
      </p:sp>
      <p:sp>
        <p:nvSpPr>
          <p:cNvPr id="4" name="Slide Image Placeholder 3"/>
          <p:cNvSpPr>
            <a:spLocks noGrp="1" noRot="1" noChangeAspect="1"/>
          </p:cNvSpPr>
          <p:nvPr>
            <p:ph type="sldImg" idx="2"/>
          </p:nvPr>
        </p:nvSpPr>
        <p:spPr>
          <a:xfrm>
            <a:off x="1497013" y="1135063"/>
            <a:ext cx="4083050" cy="3062287"/>
          </a:xfrm>
          <a:prstGeom prst="rect">
            <a:avLst/>
          </a:prstGeom>
          <a:noFill/>
          <a:ln w="12700">
            <a:solidFill>
              <a:prstClr val="black"/>
            </a:solidFill>
          </a:ln>
        </p:spPr>
        <p:txBody>
          <a:bodyPr vert="horz" lIns="92302" tIns="46151" rIns="92302" bIns="46151" rtlCol="0" anchor="ctr"/>
          <a:lstStyle/>
          <a:p>
            <a:endParaRPr lang="en-US" dirty="0"/>
          </a:p>
        </p:txBody>
      </p:sp>
      <p:sp>
        <p:nvSpPr>
          <p:cNvPr id="5" name="Notes Placeholder 4"/>
          <p:cNvSpPr>
            <a:spLocks noGrp="1"/>
          </p:cNvSpPr>
          <p:nvPr>
            <p:ph type="body" sz="quarter" idx="3"/>
          </p:nvPr>
        </p:nvSpPr>
        <p:spPr>
          <a:xfrm>
            <a:off x="707708" y="4368463"/>
            <a:ext cx="5661660" cy="3574197"/>
          </a:xfrm>
          <a:prstGeom prst="rect">
            <a:avLst/>
          </a:prstGeom>
        </p:spPr>
        <p:txBody>
          <a:bodyPr vert="horz" lIns="92302" tIns="46151" rIns="92302" bIns="4615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21884"/>
            <a:ext cx="3066733" cy="455441"/>
          </a:xfrm>
          <a:prstGeom prst="rect">
            <a:avLst/>
          </a:prstGeom>
        </p:spPr>
        <p:txBody>
          <a:bodyPr vert="horz" lIns="92302" tIns="46151" rIns="92302" bIns="46151"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08704" y="8621884"/>
            <a:ext cx="3066733" cy="455441"/>
          </a:xfrm>
          <a:prstGeom prst="rect">
            <a:avLst/>
          </a:prstGeom>
        </p:spPr>
        <p:txBody>
          <a:bodyPr vert="horz" lIns="92302" tIns="46151" rIns="92302" bIns="46151" rtlCol="0" anchor="b"/>
          <a:lstStyle>
            <a:lvl1pPr algn="r">
              <a:defRPr sz="1200"/>
            </a:lvl1pPr>
          </a:lstStyle>
          <a:p>
            <a:fld id="{75407F5E-1248-0D41-AA81-B50EA45314DF}" type="slidenum">
              <a:rPr lang="en-US" smtClean="0"/>
              <a:t>‹#›</a:t>
            </a:fld>
            <a:endParaRPr lang="en-US" dirty="0"/>
          </a:p>
        </p:txBody>
      </p:sp>
    </p:spTree>
    <p:extLst>
      <p:ext uri="{BB962C8B-B14F-4D97-AF65-F5344CB8AC3E}">
        <p14:creationId xmlns:p14="http://schemas.microsoft.com/office/powerpoint/2010/main" val="8959655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DA85EC71-52D1-43BA-84E0-4C0CA7F9BC3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a:extLst>
              <a:ext uri="{FF2B5EF4-FFF2-40B4-BE49-F238E27FC236}">
                <a16:creationId xmlns:a16="http://schemas.microsoft.com/office/drawing/2014/main" id="{6A041C35-1724-4094-B56B-939EE0BFD87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110000"/>
              </a:lnSpc>
              <a:spcBef>
                <a:spcPct val="0"/>
              </a:spcBef>
            </a:pPr>
            <a:r>
              <a:rPr lang="en-US" altLang="en-US" sz="1400" b="1" dirty="0">
                <a:latin typeface="Arial" panose="020B0604020202020204" pitchFamily="34" charset="0"/>
                <a:cs typeface="Arial" panose="020B0604020202020204" pitchFamily="34" charset="0"/>
              </a:rPr>
              <a:t>This slide serves as a placeholder for you to insert basic information on </a:t>
            </a:r>
            <a:r>
              <a:rPr lang="en-US" altLang="en-US" sz="1400" b="1">
                <a:latin typeface="Arial" panose="020B0604020202020204" pitchFamily="34" charset="0"/>
                <a:cs typeface="Arial" panose="020B0604020202020204" pitchFamily="34" charset="0"/>
              </a:rPr>
              <a:t>stigma from </a:t>
            </a:r>
            <a:r>
              <a:rPr lang="en-US" altLang="en-US" sz="1400" b="1" dirty="0">
                <a:latin typeface="Arial" panose="020B0604020202020204" pitchFamily="34" charset="0"/>
                <a:cs typeface="Arial" panose="020B0604020202020204" pitchFamily="34" charset="0"/>
              </a:rPr>
              <a:t>the “Stigma basics slide deck” </a:t>
            </a:r>
          </a:p>
          <a:p>
            <a:pPr eaLnBrk="1" hangingPunct="1">
              <a:spcBef>
                <a:spcPct val="0"/>
              </a:spcBef>
            </a:pPr>
            <a:endParaRPr lang="en-US" altLang="en-US" dirty="0"/>
          </a:p>
        </p:txBody>
      </p:sp>
      <p:sp>
        <p:nvSpPr>
          <p:cNvPr id="37892" name="Slide Number Placeholder 3">
            <a:extLst>
              <a:ext uri="{FF2B5EF4-FFF2-40B4-BE49-F238E27FC236}">
                <a16:creationId xmlns:a16="http://schemas.microsoft.com/office/drawing/2014/main" id="{38A63DF9-8BC5-4A0A-AA4C-135F2E08C9B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55650" indent="-290513">
              <a:defRPr>
                <a:solidFill>
                  <a:schemeClr val="tx1"/>
                </a:solidFill>
                <a:latin typeface="Calibri" panose="020F0502020204030204" pitchFamily="34" charset="0"/>
              </a:defRPr>
            </a:lvl2pPr>
            <a:lvl3pPr marL="1163638" indent="-231775">
              <a:defRPr>
                <a:solidFill>
                  <a:schemeClr val="tx1"/>
                </a:solidFill>
                <a:latin typeface="Calibri" panose="020F0502020204030204" pitchFamily="34" charset="0"/>
              </a:defRPr>
            </a:lvl3pPr>
            <a:lvl4pPr marL="1630363" indent="-231775">
              <a:defRPr>
                <a:solidFill>
                  <a:schemeClr val="tx1"/>
                </a:solidFill>
                <a:latin typeface="Calibri" panose="020F0502020204030204" pitchFamily="34" charset="0"/>
              </a:defRPr>
            </a:lvl4pPr>
            <a:lvl5pPr marL="2095500" indent="-231775">
              <a:defRPr>
                <a:solidFill>
                  <a:schemeClr val="tx1"/>
                </a:solidFill>
                <a:latin typeface="Calibri" panose="020F0502020204030204" pitchFamily="34" charset="0"/>
              </a:defRPr>
            </a:lvl5pPr>
            <a:lvl6pPr marL="2552700" indent="-231775" defTabSz="457200" eaLnBrk="0" fontAlgn="base" hangingPunct="0">
              <a:spcBef>
                <a:spcPct val="0"/>
              </a:spcBef>
              <a:spcAft>
                <a:spcPct val="0"/>
              </a:spcAft>
              <a:defRPr>
                <a:solidFill>
                  <a:schemeClr val="tx1"/>
                </a:solidFill>
                <a:latin typeface="Calibri" panose="020F0502020204030204" pitchFamily="34" charset="0"/>
              </a:defRPr>
            </a:lvl6pPr>
            <a:lvl7pPr marL="3009900" indent="-231775" defTabSz="457200" eaLnBrk="0" fontAlgn="base" hangingPunct="0">
              <a:spcBef>
                <a:spcPct val="0"/>
              </a:spcBef>
              <a:spcAft>
                <a:spcPct val="0"/>
              </a:spcAft>
              <a:defRPr>
                <a:solidFill>
                  <a:schemeClr val="tx1"/>
                </a:solidFill>
                <a:latin typeface="Calibri" panose="020F0502020204030204" pitchFamily="34" charset="0"/>
              </a:defRPr>
            </a:lvl7pPr>
            <a:lvl8pPr marL="3467100" indent="-231775" defTabSz="457200" eaLnBrk="0" fontAlgn="base" hangingPunct="0">
              <a:spcBef>
                <a:spcPct val="0"/>
              </a:spcBef>
              <a:spcAft>
                <a:spcPct val="0"/>
              </a:spcAft>
              <a:defRPr>
                <a:solidFill>
                  <a:schemeClr val="tx1"/>
                </a:solidFill>
                <a:latin typeface="Calibri" panose="020F0502020204030204" pitchFamily="34" charset="0"/>
              </a:defRPr>
            </a:lvl8pPr>
            <a:lvl9pPr marL="3924300" indent="-231775" defTabSz="457200" eaLnBrk="0" fontAlgn="base" hangingPunct="0">
              <a:spcBef>
                <a:spcPct val="0"/>
              </a:spcBef>
              <a:spcAft>
                <a:spcPct val="0"/>
              </a:spcAft>
              <a:defRPr>
                <a:solidFill>
                  <a:schemeClr val="tx1"/>
                </a:solidFill>
                <a:latin typeface="Calibri" panose="020F0502020204030204" pitchFamily="34" charset="0"/>
              </a:defRPr>
            </a:lvl9pPr>
          </a:lstStyle>
          <a:p>
            <a:fld id="{8378B1E9-5338-4C48-9FCB-F7C1A84DCABB}" type="slidenum">
              <a:rPr lang="en-US" altLang="en-US" smtClean="0"/>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endParaRPr lang="en-US" b="0" i="0" dirty="0">
              <a:solidFill>
                <a:srgbClr val="575B64"/>
              </a:solidFill>
              <a:effectLst/>
              <a:latin typeface="InterFace"/>
            </a:endParaRPr>
          </a:p>
          <a:p>
            <a:pPr marL="228600" indent="-228600">
              <a:buFont typeface="+mj-lt"/>
              <a:buAutoNum type="arabicPeriod"/>
            </a:pPr>
            <a:r>
              <a:rPr lang="en-US" b="0" i="0" dirty="0">
                <a:solidFill>
                  <a:srgbClr val="575B64"/>
                </a:solidFill>
                <a:effectLst/>
                <a:latin typeface="InterFace"/>
              </a:rPr>
              <a:t>Behavioral health professionals can help people with mental illness and SUDs achieve their treatment goals successfully. Although these professionals may be knowledgeable about many mental health conditions, they might not be fully aware of how their actions, language, treatment of the client, or lack of knowledge about behavioral health stigma affects their clients. Examples include negative emotional reactions to people with mental illness, endorsement of stereotypes about SUD and mental illness, restrictions that affect quality of life, and unwillingness to interact with people with behavioral health disorders in daily settings. The inadvertent use of stigmatizing language (“junkie,” “crazy,”) increases stigmatizing attitudes. Although most behavioral health professionals exhibit positive attitudes towards people with mental illness and SUD, negative attitudes may increase if a patient has a recurrent or long-term condition.   </a:t>
            </a:r>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10</a:t>
            </a:fld>
            <a:endParaRPr lang="en-US" dirty="0"/>
          </a:p>
        </p:txBody>
      </p:sp>
    </p:spTree>
    <p:extLst>
      <p:ext uri="{BB962C8B-B14F-4D97-AF65-F5344CB8AC3E}">
        <p14:creationId xmlns:p14="http://schemas.microsoft.com/office/powerpoint/2010/main" val="33916969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lgn="l">
              <a:buFont typeface="+mj-lt"/>
              <a:buAutoNum type="arabicPeriod"/>
            </a:pPr>
            <a:r>
              <a:rPr lang="en-US" b="0" i="0" dirty="0">
                <a:solidFill>
                  <a:srgbClr val="575B64"/>
                </a:solidFill>
                <a:effectLst/>
                <a:latin typeface="InterFace"/>
              </a:rPr>
              <a:t>Stigmatizing labels and language such as “junkie,” “dirty,” “clean," "drunk," "addict" convey judgment or disapproval of people with SUD and mental illness. Use of this language harms social and professional relationships. </a:t>
            </a:r>
          </a:p>
          <a:p>
            <a:pPr marL="228600" indent="-228600" algn="l">
              <a:buFont typeface="+mj-lt"/>
              <a:buAutoNum type="arabicPeriod"/>
            </a:pPr>
            <a:r>
              <a:rPr lang="en-US" b="0" i="0" dirty="0">
                <a:solidFill>
                  <a:srgbClr val="575B64"/>
                </a:solidFill>
                <a:effectLst/>
                <a:latin typeface="InterFace"/>
              </a:rPr>
              <a:t>Anticipated stigma from healthcare professionals may prevent individuals from seeking behavioral health treatment.   </a:t>
            </a:r>
          </a:p>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11</a:t>
            </a:fld>
            <a:endParaRPr lang="en-US" dirty="0"/>
          </a:p>
        </p:txBody>
      </p:sp>
    </p:spTree>
    <p:extLst>
      <p:ext uri="{BB962C8B-B14F-4D97-AF65-F5344CB8AC3E}">
        <p14:creationId xmlns:p14="http://schemas.microsoft.com/office/powerpoint/2010/main" val="6279760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lgn="l">
              <a:buFont typeface="+mj-lt"/>
              <a:buAutoNum type="arabicPeriod"/>
            </a:pPr>
            <a:r>
              <a:rPr lang="en-US" b="0" i="0" dirty="0">
                <a:solidFill>
                  <a:srgbClr val="575B64"/>
                </a:solidFill>
                <a:effectLst/>
                <a:latin typeface="InterFace"/>
              </a:rPr>
              <a:t>High burnout rates among behavioral health professionals are associated with negative attitudes and increased stigma towards clients and patients with certain types of mental illness and SUD.   </a:t>
            </a:r>
          </a:p>
          <a:p>
            <a:pPr marL="228600" indent="-228600" algn="l">
              <a:buFont typeface="+mj-lt"/>
              <a:buAutoNum type="arabicPeriod"/>
            </a:pPr>
            <a:r>
              <a:rPr lang="en-US" b="0" i="0" dirty="0">
                <a:solidFill>
                  <a:srgbClr val="575B64"/>
                </a:solidFill>
                <a:effectLst/>
                <a:latin typeface="InterFace"/>
              </a:rPr>
              <a:t>Providers misjudge how behavioral health disorders impact a patient's overall health and fail to refer them to more specialized care for serious underlying medical conditions.   </a:t>
            </a:r>
          </a:p>
          <a:p>
            <a:pPr marL="228600" indent="-228600" algn="l">
              <a:buFont typeface="+mj-lt"/>
              <a:buAutoNum type="arabicPeriod"/>
            </a:pPr>
            <a:r>
              <a:rPr lang="en-US" b="0" i="0" dirty="0">
                <a:solidFill>
                  <a:srgbClr val="575B64"/>
                </a:solidFill>
                <a:effectLst/>
                <a:latin typeface="InterFace"/>
              </a:rPr>
              <a:t>The stereotype that people with mental illness or SUDs will be aggressive and non-compliant to the treatment process contributes to decreased quality of behavioral health care. </a:t>
            </a:r>
          </a:p>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12</a:t>
            </a:fld>
            <a:endParaRPr lang="en-US" dirty="0"/>
          </a:p>
        </p:txBody>
      </p:sp>
    </p:spTree>
    <p:extLst>
      <p:ext uri="{BB962C8B-B14F-4D97-AF65-F5344CB8AC3E}">
        <p14:creationId xmlns:p14="http://schemas.microsoft.com/office/powerpoint/2010/main" val="34208929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lgn="l">
              <a:buFont typeface="+mj-lt"/>
              <a:buAutoNum type="arabicPeriod"/>
            </a:pPr>
            <a:r>
              <a:rPr lang="en-US" b="0" i="0" dirty="0">
                <a:solidFill>
                  <a:srgbClr val="575B64"/>
                </a:solidFill>
                <a:effectLst/>
                <a:latin typeface="InterFace"/>
              </a:rPr>
              <a:t>Address stereotypes and stigma among behavioral health professionals and within the multidisciplinary team to better serve clients and patients.   </a:t>
            </a:r>
          </a:p>
          <a:p>
            <a:pPr marL="228600" indent="-228600" algn="l">
              <a:buFont typeface="+mj-lt"/>
              <a:buAutoNum type="arabicPeriod"/>
            </a:pPr>
            <a:r>
              <a:rPr lang="en-US" b="0" i="0" dirty="0">
                <a:solidFill>
                  <a:srgbClr val="575B64"/>
                </a:solidFill>
                <a:effectLst/>
                <a:latin typeface="InterFace"/>
              </a:rPr>
              <a:t>Provide a mix of educational opportunities to professionals working in long-term care facilities where patients have reoccurring and long-term mental health conditions.     </a:t>
            </a:r>
          </a:p>
          <a:p>
            <a:pPr marL="228600" indent="-228600" algn="l">
              <a:buFont typeface="+mj-lt"/>
              <a:buAutoNum type="arabicPeriod"/>
            </a:pPr>
            <a:r>
              <a:rPr lang="en-US" b="0" i="0" dirty="0">
                <a:solidFill>
                  <a:srgbClr val="575B64"/>
                </a:solidFill>
                <a:effectLst/>
                <a:latin typeface="InterFace"/>
              </a:rPr>
              <a:t>Support self-care and behavioral health staff to prevent burnout and the negative attitudes that increase stigma toward patients with mental illness and SUDs.    </a:t>
            </a:r>
          </a:p>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13</a:t>
            </a:fld>
            <a:endParaRPr lang="en-US" dirty="0"/>
          </a:p>
        </p:txBody>
      </p:sp>
    </p:spTree>
    <p:extLst>
      <p:ext uri="{BB962C8B-B14F-4D97-AF65-F5344CB8AC3E}">
        <p14:creationId xmlns:p14="http://schemas.microsoft.com/office/powerpoint/2010/main" val="17381233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lgn="l">
              <a:buFont typeface="+mj-lt"/>
              <a:buAutoNum type="arabicPeriod"/>
            </a:pPr>
            <a:r>
              <a:rPr lang="en-US" b="0" i="0" dirty="0">
                <a:solidFill>
                  <a:srgbClr val="575B64"/>
                </a:solidFill>
                <a:effectLst/>
                <a:latin typeface="InterFace"/>
              </a:rPr>
              <a:t>Raise awareness that behavioral health is essential to overall health in social and behavioral health professional settings with clients, patients, and caregivers.</a:t>
            </a:r>
          </a:p>
          <a:p>
            <a:pPr marL="228600" indent="-228600" algn="l">
              <a:buFont typeface="+mj-lt"/>
              <a:buAutoNum type="arabicPeriod"/>
            </a:pPr>
            <a:r>
              <a:rPr lang="en-US" b="0" i="0" dirty="0">
                <a:solidFill>
                  <a:srgbClr val="575B64"/>
                </a:solidFill>
                <a:effectLst/>
                <a:latin typeface="InterFace"/>
              </a:rPr>
              <a:t>Promote the use of non-stigmatizing, neutral, and clinically accurate language:</a:t>
            </a:r>
          </a:p>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14</a:t>
            </a:fld>
            <a:endParaRPr lang="en-US" dirty="0"/>
          </a:p>
        </p:txBody>
      </p:sp>
    </p:spTree>
    <p:extLst>
      <p:ext uri="{BB962C8B-B14F-4D97-AF65-F5344CB8AC3E}">
        <p14:creationId xmlns:p14="http://schemas.microsoft.com/office/powerpoint/2010/main" val="19805027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15</a:t>
            </a:fld>
            <a:endParaRPr lang="en-US" dirty="0"/>
          </a:p>
        </p:txBody>
      </p:sp>
    </p:spTree>
    <p:extLst>
      <p:ext uri="{BB962C8B-B14F-4D97-AF65-F5344CB8AC3E}">
        <p14:creationId xmlns:p14="http://schemas.microsoft.com/office/powerpoint/2010/main" val="11896005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would like to know more about what we are doing or information on upcoming events, please see our social media pages</a:t>
            </a:r>
          </a:p>
        </p:txBody>
      </p:sp>
      <p:sp>
        <p:nvSpPr>
          <p:cNvPr id="4" name="Slide Number Placeholder 3"/>
          <p:cNvSpPr>
            <a:spLocks noGrp="1"/>
          </p:cNvSpPr>
          <p:nvPr>
            <p:ph type="sldNum" sz="quarter" idx="5"/>
          </p:nvPr>
        </p:nvSpPr>
        <p:spPr/>
        <p:txBody>
          <a:bodyPr/>
          <a:lstStyle/>
          <a:p>
            <a:fld id="{75407F5E-1248-0D41-AA81-B50EA45314DF}" type="slidenum">
              <a:rPr lang="en-US" smtClean="0"/>
              <a:pPr/>
              <a:t>16</a:t>
            </a:fld>
            <a:endParaRPr lang="en-US" dirty="0"/>
          </a:p>
        </p:txBody>
      </p:sp>
    </p:spTree>
    <p:extLst>
      <p:ext uri="{BB962C8B-B14F-4D97-AF65-F5344CB8AC3E}">
        <p14:creationId xmlns:p14="http://schemas.microsoft.com/office/powerpoint/2010/main" val="23075738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pPr/>
              <a:t>2</a:t>
            </a:fld>
            <a:endParaRPr lang="en-US" dirty="0"/>
          </a:p>
        </p:txBody>
      </p:sp>
    </p:spTree>
    <p:extLst>
      <p:ext uri="{BB962C8B-B14F-4D97-AF65-F5344CB8AC3E}">
        <p14:creationId xmlns:p14="http://schemas.microsoft.com/office/powerpoint/2010/main" val="36317499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This presentation was prepared for the Great Lakes PTTC under a cooperative agreement from the Substance Abuse and Mental Health Services Administration (SAMHSA).  </a:t>
            </a:r>
          </a:p>
          <a:p>
            <a:endParaRPr lang="en-US" sz="1200" dirty="0"/>
          </a:p>
          <a:p>
            <a:r>
              <a:rPr lang="en-US" sz="1200" dirty="0"/>
              <a:t>The opinions expressed in this webinar are the views of the speakers and do not reflect the official position of the Department of Health and Human Services (DHHS), SAMHSA. </a:t>
            </a:r>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pPr/>
              <a:t>3</a:t>
            </a:fld>
            <a:endParaRPr lang="en-US" dirty="0"/>
          </a:p>
        </p:txBody>
      </p:sp>
    </p:spTree>
    <p:extLst>
      <p:ext uri="{BB962C8B-B14F-4D97-AF65-F5344CB8AC3E}">
        <p14:creationId xmlns:p14="http://schemas.microsoft.com/office/powerpoint/2010/main" val="26176239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t>Read</a:t>
            </a:r>
            <a:r>
              <a:rPr lang="en-US" sz="1200" b="0" baseline="0" dirty="0"/>
              <a:t> the slide text and ask participants to reflect on and apply this to the dialogue.</a:t>
            </a:r>
            <a:endParaRPr lang="en-US" sz="1200" b="0" dirty="0"/>
          </a:p>
          <a:p>
            <a:endParaRPr lang="en-US" sz="1200" b="1" u="sng" dirty="0"/>
          </a:p>
        </p:txBody>
      </p:sp>
      <p:sp>
        <p:nvSpPr>
          <p:cNvPr id="4" name="Slide Number Placeholder 3"/>
          <p:cNvSpPr>
            <a:spLocks noGrp="1"/>
          </p:cNvSpPr>
          <p:nvPr>
            <p:ph type="sldNum" sz="quarter" idx="10"/>
          </p:nvPr>
        </p:nvSpPr>
        <p:spPr/>
        <p:txBody>
          <a:bodyPr/>
          <a:lstStyle/>
          <a:p>
            <a:fld id="{60B8AABF-EA60-436A-A286-C5E91E316DF5}" type="slidenum">
              <a:rPr lang="en-US" smtClean="0"/>
              <a:t>4</a:t>
            </a:fld>
            <a:endParaRPr lang="en-US" dirty="0"/>
          </a:p>
        </p:txBody>
      </p:sp>
    </p:spTree>
    <p:extLst>
      <p:ext uri="{BB962C8B-B14F-4D97-AF65-F5344CB8AC3E}">
        <p14:creationId xmlns:p14="http://schemas.microsoft.com/office/powerpoint/2010/main" val="25745601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DD0EC7E3-19BE-4490-ACE7-9759EDC9D58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5E4314F6-4C0D-49A0-A14C-170BAEA40D48}"/>
              </a:ext>
            </a:extLst>
          </p:cNvPr>
          <p:cNvSpPr>
            <a:spLocks noGrp="1"/>
          </p:cNvSpPr>
          <p:nvPr>
            <p:ph type="body" idx="1"/>
          </p:nvPr>
        </p:nvSpPr>
        <p:spPr/>
        <p:txBody>
          <a:bodyPr/>
          <a:lstStyle/>
          <a:p>
            <a:pPr marL="228600" indent="-228600">
              <a:buFont typeface="+mj-lt"/>
              <a:buAutoNum type="arabicPeriod"/>
              <a:defRPr/>
            </a:pPr>
            <a:r>
              <a:rPr lang="en-US" dirty="0"/>
              <a:t>Introduce Yourself</a:t>
            </a:r>
          </a:p>
          <a:p>
            <a:pPr marL="228600" indent="-228600">
              <a:buFont typeface="+mj-lt"/>
              <a:buAutoNum type="arabicPeriod"/>
              <a:defRPr/>
            </a:pPr>
            <a:endParaRPr lang="en-US" dirty="0"/>
          </a:p>
          <a:p>
            <a:pPr marL="228600" indent="-228600">
              <a:buFont typeface="+mj-lt"/>
              <a:buAutoNum type="arabicPeriod"/>
              <a:defRPr/>
            </a:pPr>
            <a:r>
              <a:rPr lang="en-US" dirty="0"/>
              <a:t>Welcome participants to the Webinar, Training, Learning Opportunity</a:t>
            </a:r>
          </a:p>
          <a:p>
            <a:pPr marL="228600" indent="-228600">
              <a:buFont typeface="+mj-lt"/>
              <a:buAutoNum type="arabicPeriod"/>
              <a:defRPr/>
            </a:pPr>
            <a:endParaRPr lang="en-US" b="1" dirty="0">
              <a:solidFill>
                <a:srgbClr val="CC4927"/>
              </a:solidFill>
            </a:endParaRPr>
          </a:p>
          <a:p>
            <a:pPr marL="171450" indent="-171450">
              <a:buFont typeface="Wingdings" panose="05000000000000000000" pitchFamily="2" charset="2"/>
              <a:buChar char="ü"/>
              <a:defRPr/>
            </a:pPr>
            <a:r>
              <a:rPr lang="en-US" b="1" i="1" dirty="0">
                <a:solidFill>
                  <a:srgbClr val="CC4927"/>
                </a:solidFill>
              </a:rPr>
              <a:t>Say something about what addressing stigma means to you or Why you believe its important to have this dialogue</a:t>
            </a:r>
          </a:p>
        </p:txBody>
      </p:sp>
      <p:sp>
        <p:nvSpPr>
          <p:cNvPr id="39940" name="Slide Number Placeholder 3">
            <a:extLst>
              <a:ext uri="{FF2B5EF4-FFF2-40B4-BE49-F238E27FC236}">
                <a16:creationId xmlns:a16="http://schemas.microsoft.com/office/drawing/2014/main" id="{E97791F9-8A3D-4501-9509-D035817E495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A68B029B-D4B7-45A1-BD4B-841A7BA8C807}" type="slidenum">
              <a:rPr lang="en-US" altLang="en-US" smtClean="0"/>
              <a:pPr/>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CA0A693B-C639-4BBB-8EE5-38501F54F91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a:extLst>
              <a:ext uri="{FF2B5EF4-FFF2-40B4-BE49-F238E27FC236}">
                <a16:creationId xmlns:a16="http://schemas.microsoft.com/office/drawing/2014/main" id="{A3108C80-E4E0-4DC1-87C4-AE31114A51B7}"/>
              </a:ext>
            </a:extLst>
          </p:cNvPr>
          <p:cNvSpPr>
            <a:spLocks noGrp="1" noChangeArrowheads="1"/>
          </p:cNvSpPr>
          <p:nvPr>
            <p:ph type="body" idx="1"/>
          </p:nvPr>
        </p:nvSpPr>
        <p:spPr bwMode="auto"/>
        <p:txBody>
          <a:bodyPr wrap="square" numCol="1" anchor="t" anchorCtr="0" compatLnSpc="1">
            <a:prstTxWarp prst="textNoShape">
              <a:avLst/>
            </a:prstTxWarp>
          </a:bodyPr>
          <a:lstStyle/>
          <a:p>
            <a:pPr marL="228600" indent="-228600">
              <a:buFont typeface="+mj-lt"/>
              <a:buAutoNum type="arabicPeriod"/>
              <a:defRPr/>
            </a:pPr>
            <a:r>
              <a:rPr lang="en-US" altLang="en-US" b="1" dirty="0"/>
              <a:t>Quickly Review the Objectives for Today</a:t>
            </a:r>
          </a:p>
          <a:p>
            <a:pPr>
              <a:defRPr/>
            </a:pPr>
            <a:endParaRPr lang="en-US" altLang="en-US" dirty="0"/>
          </a:p>
          <a:p>
            <a:pPr marL="457200" indent="-457200" eaLnBrk="1" hangingPunct="1">
              <a:buFont typeface="Wingdings" panose="05000000000000000000" pitchFamily="2" charset="2"/>
              <a:buChar char="§"/>
              <a:defRPr/>
            </a:pPr>
            <a:r>
              <a:rPr lang="en-US" altLang="en-US" sz="1200" dirty="0"/>
              <a:t>Describe why addressing stigma with behavior health is important </a:t>
            </a:r>
          </a:p>
          <a:p>
            <a:pPr marL="457200" indent="-457200" eaLnBrk="1" hangingPunct="1">
              <a:buFont typeface="Wingdings" panose="05000000000000000000" pitchFamily="2" charset="2"/>
              <a:buChar char="§"/>
              <a:defRPr/>
            </a:pPr>
            <a:r>
              <a:rPr lang="en-US" altLang="en-US" sz="1200" dirty="0"/>
              <a:t>List the potential impact of stigma and the role that behavioral health professionals can play</a:t>
            </a:r>
          </a:p>
          <a:p>
            <a:pPr marL="457200" indent="-457200" eaLnBrk="1" hangingPunct="1">
              <a:buFont typeface="Wingdings" panose="05000000000000000000" pitchFamily="2" charset="2"/>
              <a:buChar char="§"/>
              <a:defRPr/>
            </a:pPr>
            <a:r>
              <a:rPr lang="en-US" altLang="en-US" sz="1200" dirty="0"/>
              <a:t>List strategies for engaging behavioral health clinicians in the prevention and reduction of stigma</a:t>
            </a:r>
          </a:p>
          <a:p>
            <a:pPr>
              <a:defRPr/>
            </a:pPr>
            <a:endParaRPr lang="en-US" altLang="en-US" dirty="0"/>
          </a:p>
        </p:txBody>
      </p:sp>
      <p:sp>
        <p:nvSpPr>
          <p:cNvPr id="41988" name="Slide Number Placeholder 3">
            <a:extLst>
              <a:ext uri="{FF2B5EF4-FFF2-40B4-BE49-F238E27FC236}">
                <a16:creationId xmlns:a16="http://schemas.microsoft.com/office/drawing/2014/main" id="{BA513122-175E-4D56-BA5F-CDE39A3EFFC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D7927642-BA0A-440F-8A2F-FFA48B4D6B42}" type="slidenum">
              <a:rPr lang="en-US" altLang="en-US" smtClean="0"/>
              <a:pPr/>
              <a:t>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44AEA9E5-973A-4E94-BE23-27A7559DA2A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a:extLst>
              <a:ext uri="{FF2B5EF4-FFF2-40B4-BE49-F238E27FC236}">
                <a16:creationId xmlns:a16="http://schemas.microsoft.com/office/drawing/2014/main" id="{C520BEEA-90E5-4506-B236-EC24E6ECEF6F}"/>
              </a:ext>
            </a:extLst>
          </p:cNvPr>
          <p:cNvSpPr>
            <a:spLocks noGrp="1" noChangeArrowheads="1"/>
          </p:cNvSpPr>
          <p:nvPr>
            <p:ph type="body" idx="1"/>
          </p:nvPr>
        </p:nvSpPr>
        <p:spPr bwMode="auto"/>
        <p:txBody>
          <a:bodyPr wrap="square" numCol="1" anchor="t" anchorCtr="0" compatLnSpc="1">
            <a:prstTxWarp prst="textNoShape">
              <a:avLst/>
            </a:prstTxWarp>
          </a:bodyPr>
          <a:lstStyle/>
          <a:p>
            <a:pPr marL="228600" indent="-228600">
              <a:buFont typeface="+mj-lt"/>
              <a:buAutoNum type="arabicPeriod"/>
              <a:defRPr/>
            </a:pPr>
            <a:r>
              <a:rPr lang="en-US" altLang="en-US" dirty="0"/>
              <a:t>Make the Point that Behavioral Health workers have not been singled out as the cause or the only solution to addressing stigma.</a:t>
            </a:r>
          </a:p>
          <a:p>
            <a:pPr marL="228600" indent="-228600">
              <a:buFont typeface="+mj-lt"/>
              <a:buAutoNum type="arabicPeriod"/>
              <a:defRPr/>
            </a:pPr>
            <a:r>
              <a:rPr lang="en-US" altLang="en-US" dirty="0"/>
              <a:t>The purpose of todays discussion is to identify opportunities rather than blame.</a:t>
            </a:r>
          </a:p>
          <a:p>
            <a:pPr>
              <a:defRPr/>
            </a:pPr>
            <a:endParaRPr lang="en-US" altLang="en-US" dirty="0"/>
          </a:p>
          <a:p>
            <a:pPr>
              <a:defRPr/>
            </a:pPr>
            <a:r>
              <a:rPr lang="en-US" altLang="en-US" b="1" i="1" dirty="0"/>
              <a:t>Encourage the leaders or faith partners to listen and share what they are thinking, learning and doing including</a:t>
            </a:r>
          </a:p>
          <a:p>
            <a:pPr>
              <a:defRPr/>
            </a:pPr>
            <a:r>
              <a:rPr lang="en-US" altLang="en-US" b="1" i="1" dirty="0"/>
              <a:t>Invite them to share what segments that have seen addressing stigma in a positive way </a:t>
            </a:r>
          </a:p>
          <a:p>
            <a:pPr>
              <a:defRPr/>
            </a:pPr>
            <a:endParaRPr lang="en-US" altLang="en-US" dirty="0"/>
          </a:p>
          <a:p>
            <a:pPr>
              <a:defRPr/>
            </a:pPr>
            <a:endParaRPr lang="en-US" altLang="en-US" dirty="0"/>
          </a:p>
        </p:txBody>
      </p:sp>
      <p:sp>
        <p:nvSpPr>
          <p:cNvPr id="44036" name="Slide Number Placeholder 3">
            <a:extLst>
              <a:ext uri="{FF2B5EF4-FFF2-40B4-BE49-F238E27FC236}">
                <a16:creationId xmlns:a16="http://schemas.microsoft.com/office/drawing/2014/main" id="{47011577-0DA6-4494-AA7A-8FBB10BD7CE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DA9FE5CE-7A23-4A2B-ABBB-B0B7C5387E70}" type="slidenum">
              <a:rPr lang="en-US" altLang="en-US" smtClean="0"/>
              <a:pPr/>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EB1E38F9-90BD-4BCA-A3CC-3A80D8D7FFA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7405AA6E-9144-46E0-A67A-6FA1698A8102}"/>
              </a:ext>
            </a:extLst>
          </p:cNvPr>
          <p:cNvSpPr>
            <a:spLocks noGrp="1"/>
          </p:cNvSpPr>
          <p:nvPr>
            <p:ph type="body" idx="1"/>
          </p:nvPr>
        </p:nvSpPr>
        <p:spPr/>
        <p:txBody>
          <a:bodyPr/>
          <a:lstStyle/>
          <a:p>
            <a:pPr marL="228600" indent="-228600">
              <a:buFont typeface="+mj-lt"/>
              <a:buAutoNum type="arabicPeriod"/>
              <a:defRPr/>
            </a:pPr>
            <a:r>
              <a:rPr lang="en-US" b="1" dirty="0"/>
              <a:t>Present the importance of cross cutting principles as we approach this work and the potential specifically for clinicians</a:t>
            </a:r>
          </a:p>
          <a:p>
            <a:pPr marL="0" indent="0" eaLnBrk="1" hangingPunct="1">
              <a:lnSpc>
                <a:spcPct val="110000"/>
              </a:lnSpc>
              <a:buFont typeface="Arial" panose="020B0604020202020204" pitchFamily="34" charset="0"/>
              <a:buNone/>
            </a:pPr>
            <a:r>
              <a:rPr lang="en-US" altLang="en-US" sz="1200" dirty="0">
                <a:solidFill>
                  <a:srgbClr val="575B64"/>
                </a:solidFill>
              </a:rPr>
              <a:t>Stigma disproportionately influences health outcomes and mental well-being for individuals with mental health or substance use disorder (SUD).  Fear of being judged and/or discriminated against can prevent people from getting the help they need. Stigma is complex due to various societal and research definitions, including it comes in many different forms. </a:t>
            </a:r>
          </a:p>
          <a:p>
            <a:pPr marL="0" indent="0" eaLnBrk="1" hangingPunct="1">
              <a:lnSpc>
                <a:spcPct val="110000"/>
              </a:lnSpc>
              <a:buFont typeface="Arial" panose="020B0604020202020204" pitchFamily="34" charset="0"/>
              <a:buNone/>
            </a:pPr>
            <a:endParaRPr lang="en-US" altLang="en-US" sz="1200" dirty="0">
              <a:solidFill>
                <a:srgbClr val="575B64"/>
              </a:solidFill>
            </a:endParaRPr>
          </a:p>
          <a:p>
            <a:pPr marL="0" indent="0" eaLnBrk="1" hangingPunct="1">
              <a:buFont typeface="Arial" panose="020B0604020202020204" pitchFamily="34" charset="0"/>
              <a:buNone/>
            </a:pPr>
            <a:r>
              <a:rPr lang="en-US" altLang="en-US" sz="1400" b="1" i="1" dirty="0">
                <a:solidFill>
                  <a:srgbClr val="CD4828"/>
                </a:solidFill>
                <a:latin typeface="Palatino "/>
              </a:rPr>
              <a:t>2. Stigma is not limited to one setting or condition, rather it is cross-cutting in all communities and populations.</a:t>
            </a:r>
          </a:p>
          <a:p>
            <a:pPr marL="0" indent="0">
              <a:buFont typeface="+mj-lt"/>
              <a:buNone/>
              <a:defRPr/>
            </a:pPr>
            <a:endParaRPr lang="en-US" b="1" dirty="0"/>
          </a:p>
          <a:p>
            <a:pPr marL="0" indent="0">
              <a:buFont typeface="+mj-lt"/>
              <a:buNone/>
              <a:defRPr/>
            </a:pPr>
            <a:r>
              <a:rPr lang="en-US" b="1" dirty="0">
                <a:solidFill>
                  <a:schemeClr val="tx1"/>
                </a:solidFill>
                <a:latin typeface="+mn-lt"/>
              </a:rPr>
              <a:t>3. </a:t>
            </a:r>
            <a:r>
              <a:rPr lang="en-US" b="1" dirty="0">
                <a:solidFill>
                  <a:srgbClr val="575B64"/>
                </a:solidFill>
                <a:latin typeface="InterFace"/>
              </a:rPr>
              <a:t>The best approach to stop or prevent stigma is through cross-cutting practices such as: </a:t>
            </a:r>
          </a:p>
          <a:p>
            <a:pPr>
              <a:buFont typeface="Arial" panose="020B0604020202020204" pitchFamily="34" charset="0"/>
              <a:buChar char="•"/>
              <a:defRPr/>
            </a:pPr>
            <a:endParaRPr lang="en-US" dirty="0">
              <a:solidFill>
                <a:srgbClr val="575B64"/>
              </a:solidFill>
              <a:latin typeface="InterFace"/>
            </a:endParaRPr>
          </a:p>
          <a:p>
            <a:pPr marL="171450" indent="-171450">
              <a:buFont typeface="Wingdings" panose="05000000000000000000" pitchFamily="2" charset="2"/>
              <a:buChar char="ü"/>
              <a:defRPr/>
            </a:pPr>
            <a:r>
              <a:rPr lang="en-US" dirty="0">
                <a:solidFill>
                  <a:srgbClr val="575B64"/>
                </a:solidFill>
                <a:latin typeface="InterFace"/>
              </a:rPr>
              <a:t>Increase awareness and knowledge about SUD and mental health </a:t>
            </a:r>
          </a:p>
          <a:p>
            <a:pPr marL="171450" indent="-171450">
              <a:buFont typeface="Wingdings" panose="05000000000000000000" pitchFamily="2" charset="2"/>
              <a:buChar char="ü"/>
              <a:defRPr/>
            </a:pPr>
            <a:r>
              <a:rPr lang="en-US" dirty="0">
                <a:solidFill>
                  <a:srgbClr val="575B64"/>
                </a:solidFill>
                <a:latin typeface="InterFace"/>
              </a:rPr>
              <a:t>Educate about stigmatizing language and its impact on population health </a:t>
            </a:r>
          </a:p>
          <a:p>
            <a:pPr marL="171450" indent="-171450">
              <a:buFont typeface="Wingdings" panose="05000000000000000000" pitchFamily="2" charset="2"/>
              <a:buChar char="ü"/>
              <a:defRPr/>
            </a:pPr>
            <a:r>
              <a:rPr lang="en-US" dirty="0">
                <a:solidFill>
                  <a:srgbClr val="575B64"/>
                </a:solidFill>
                <a:latin typeface="InterFace"/>
              </a:rPr>
              <a:t>Enhance support and resources to entities who are working with SUD and mental health populations </a:t>
            </a:r>
          </a:p>
          <a:p>
            <a:pPr marL="171450" indent="-171450">
              <a:buFont typeface="Wingdings" panose="05000000000000000000" pitchFamily="2" charset="2"/>
              <a:buChar char="ü"/>
              <a:defRPr/>
            </a:pPr>
            <a:r>
              <a:rPr lang="en-US" dirty="0">
                <a:solidFill>
                  <a:srgbClr val="575B64"/>
                </a:solidFill>
                <a:latin typeface="InterFace"/>
              </a:rPr>
              <a:t>Engage various community partners and stakeholders in conversations about SUD and mental health </a:t>
            </a:r>
          </a:p>
          <a:p>
            <a:pPr marL="171450" indent="-171450">
              <a:buFont typeface="Wingdings" panose="05000000000000000000" pitchFamily="2" charset="2"/>
              <a:buChar char="ü"/>
              <a:defRPr/>
            </a:pPr>
            <a:r>
              <a:rPr lang="en-US" dirty="0">
                <a:solidFill>
                  <a:srgbClr val="575B64"/>
                </a:solidFill>
                <a:latin typeface="InterFace"/>
              </a:rPr>
              <a:t>Provide opportunities to interact with people with substance use or mental health disorders (contact-based education programs)</a:t>
            </a:r>
          </a:p>
          <a:p>
            <a:pPr marL="171450" indent="-171450">
              <a:buFont typeface="Wingdings" panose="05000000000000000000" pitchFamily="2" charset="2"/>
              <a:buChar char="ü"/>
              <a:defRPr/>
            </a:pPr>
            <a:r>
              <a:rPr lang="en-US" dirty="0">
                <a:solidFill>
                  <a:srgbClr val="575B64"/>
                </a:solidFill>
                <a:latin typeface="InterFace"/>
              </a:rPr>
              <a:t>Promote peer programs in which people who have disclosed their conditions offer their experience and expertise to individuals and families, programs that range from informal peer-led programs to peer specialized services in health services systems." (National Academies Press, 2016) </a:t>
            </a:r>
          </a:p>
          <a:p>
            <a:pPr>
              <a:defRPr/>
            </a:pPr>
            <a:endParaRPr lang="en-US" dirty="0"/>
          </a:p>
        </p:txBody>
      </p:sp>
      <p:sp>
        <p:nvSpPr>
          <p:cNvPr id="46084" name="Slide Number Placeholder 3">
            <a:extLst>
              <a:ext uri="{FF2B5EF4-FFF2-40B4-BE49-F238E27FC236}">
                <a16:creationId xmlns:a16="http://schemas.microsoft.com/office/drawing/2014/main" id="{57B1A471-2027-4FF2-8AD3-AC6BAE1005F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5AC58FC3-E26B-4E92-9650-BF26B27E8A6C}" type="slidenum">
              <a:rPr lang="en-US" altLang="en-US" smtClean="0"/>
              <a:pPr/>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b="0" i="0" dirty="0">
                <a:solidFill>
                  <a:srgbClr val="575B64"/>
                </a:solidFill>
                <a:effectLst/>
                <a:latin typeface="InterFace"/>
              </a:rPr>
              <a:t>Mental health and substance use disorders (SUD) are among the most common chronic health conditions in the United States. The National Survey on Drug Use and Health reports that 61.2 million American adults—almost one in five—experienced either an SUD or any mental illness in 2019. Despite the prevalence of these conditions, the stigma associated with substance use or mental health disorders presents a barrier to treatment.</a:t>
            </a:r>
          </a:p>
          <a:p>
            <a:pPr marL="228600" indent="-228600">
              <a:buFont typeface="+mj-lt"/>
              <a:buAutoNum type="arabicPeriod"/>
            </a:pPr>
            <a:endParaRPr lang="en-US" b="0" i="0" dirty="0">
              <a:solidFill>
                <a:srgbClr val="575B64"/>
              </a:solidFill>
              <a:effectLst/>
              <a:latin typeface="InterFace"/>
            </a:endParaRPr>
          </a:p>
          <a:p>
            <a:pPr marL="228600" indent="-228600">
              <a:buFont typeface="+mj-lt"/>
              <a:buAutoNum type="arabicPeriod"/>
            </a:pPr>
            <a:r>
              <a:rPr lang="en-US" b="0" i="0" dirty="0">
                <a:solidFill>
                  <a:srgbClr val="575B64"/>
                </a:solidFill>
                <a:effectLst/>
                <a:latin typeface="InterFace"/>
              </a:rPr>
              <a:t>Behavioral health professionals can help people with mental illness and SUDs achieve their treatment goals successfully. Although these professionals may be knowledgeable about many mental health conditions, they might not be fully aware of how their actions, language, treatment of the client, or lack of knowledge about behavioral health stigma affects their clients. Examples include negative emotional reactions to people with mental illness, endorsement of stereotypes about SUD and mental illness, restrictions that affect quality of life, and unwillingness to interact with people with behavioral health disorders in daily settings. The inadvertent use of stigmatizing language (“junkie,” “crazy,”) increases stigmatizing attitudes. Although most behavioral health professionals exhibit positive attitudes towards people with mental illness and SUD, negative attitudes may increase if a patient has a recurrent or long-term condition.   </a:t>
            </a:r>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9</a:t>
            </a:fld>
            <a:endParaRPr lang="en-US" dirty="0"/>
          </a:p>
        </p:txBody>
      </p:sp>
    </p:spTree>
    <p:extLst>
      <p:ext uri="{BB962C8B-B14F-4D97-AF65-F5344CB8AC3E}">
        <p14:creationId xmlns:p14="http://schemas.microsoft.com/office/powerpoint/2010/main" val="770937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43000" y="2601119"/>
            <a:ext cx="6858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7" name="Picture 6">
            <a:extLst>
              <a:ext uri="{FF2B5EF4-FFF2-40B4-BE49-F238E27FC236}">
                <a16:creationId xmlns:a16="http://schemas.microsoft.com/office/drawing/2014/main" id="{BF66F426-52A0-2B49-BE22-440D523AEB3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flipV="1">
            <a:off x="-3337356" y="3337357"/>
            <a:ext cx="6858000" cy="183287"/>
          </a:xfrm>
          <a:prstGeom prst="rect">
            <a:avLst/>
          </a:prstGeom>
        </p:spPr>
      </p:pic>
      <p:sp>
        <p:nvSpPr>
          <p:cNvPr id="8" name="Rectangle 7">
            <a:extLst>
              <a:ext uri="{FF2B5EF4-FFF2-40B4-BE49-F238E27FC236}">
                <a16:creationId xmlns:a16="http://schemas.microsoft.com/office/drawing/2014/main" id="{0FF5406E-B8C1-4040-993A-BC0B09586385}"/>
              </a:ext>
            </a:extLst>
          </p:cNvPr>
          <p:cNvSpPr/>
          <p:nvPr userDrawn="1"/>
        </p:nvSpPr>
        <p:spPr>
          <a:xfrm>
            <a:off x="233916" y="0"/>
            <a:ext cx="8910083" cy="2275367"/>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14916" y="180752"/>
            <a:ext cx="7772400" cy="1913861"/>
          </a:xfrm>
        </p:spPr>
        <p:txBody>
          <a:bodyPr anchor="b"/>
          <a:lstStyle>
            <a:lvl1pPr algn="ctr">
              <a:defRPr sz="600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361976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400568"/>
            <a:ext cx="7886700" cy="1325563"/>
          </a:xfr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hasCustomPrompt="1"/>
          </p:nvPr>
        </p:nvSpPr>
        <p:spPr>
          <a:xfrm>
            <a:off x="628650" y="4791740"/>
            <a:ext cx="7886700" cy="1555344"/>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p:txBody>
      </p:sp>
      <p:pic>
        <p:nvPicPr>
          <p:cNvPr id="7" name="Picture 6">
            <a:extLst>
              <a:ext uri="{FF2B5EF4-FFF2-40B4-BE49-F238E27FC236}">
                <a16:creationId xmlns:a16="http://schemas.microsoft.com/office/drawing/2014/main" id="{8C0C4172-21AF-ED49-A9D1-16722572B1D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flipV="1">
            <a:off x="-3337356" y="3337357"/>
            <a:ext cx="6858000" cy="183287"/>
          </a:xfrm>
          <a:prstGeom prst="rect">
            <a:avLst/>
          </a:prstGeom>
        </p:spPr>
      </p:pic>
      <p:sp>
        <p:nvSpPr>
          <p:cNvPr id="8" name="Rectangle 7">
            <a:extLst>
              <a:ext uri="{FF2B5EF4-FFF2-40B4-BE49-F238E27FC236}">
                <a16:creationId xmlns:a16="http://schemas.microsoft.com/office/drawing/2014/main" id="{9F93BA47-03B2-C149-9981-7F0E5366A475}"/>
              </a:ext>
            </a:extLst>
          </p:cNvPr>
          <p:cNvSpPr/>
          <p:nvPr userDrawn="1"/>
        </p:nvSpPr>
        <p:spPr>
          <a:xfrm>
            <a:off x="233916" y="2291316"/>
            <a:ext cx="8910083" cy="2275367"/>
          </a:xfrm>
          <a:prstGeom prst="rect">
            <a:avLst/>
          </a:prstGeom>
          <a:solidFill>
            <a:srgbClr val="CC49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256617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400568"/>
            <a:ext cx="7886700" cy="1325563"/>
          </a:xfr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hasCustomPrompt="1"/>
          </p:nvPr>
        </p:nvSpPr>
        <p:spPr>
          <a:xfrm>
            <a:off x="628650" y="2607082"/>
            <a:ext cx="7886700" cy="1555344"/>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p:txBody>
      </p:sp>
      <p:pic>
        <p:nvPicPr>
          <p:cNvPr id="7" name="Picture 6">
            <a:extLst>
              <a:ext uri="{FF2B5EF4-FFF2-40B4-BE49-F238E27FC236}">
                <a16:creationId xmlns:a16="http://schemas.microsoft.com/office/drawing/2014/main" id="{8C0C4172-21AF-ED49-A9D1-16722572B1D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flipV="1">
            <a:off x="-3337356" y="3337357"/>
            <a:ext cx="6858000" cy="183287"/>
          </a:xfrm>
          <a:prstGeom prst="rect">
            <a:avLst/>
          </a:prstGeom>
        </p:spPr>
      </p:pic>
      <p:sp>
        <p:nvSpPr>
          <p:cNvPr id="8" name="Rectangle 7">
            <a:extLst>
              <a:ext uri="{FF2B5EF4-FFF2-40B4-BE49-F238E27FC236}">
                <a16:creationId xmlns:a16="http://schemas.microsoft.com/office/drawing/2014/main" id="{9F93BA47-03B2-C149-9981-7F0E5366A475}"/>
              </a:ext>
            </a:extLst>
          </p:cNvPr>
          <p:cNvSpPr/>
          <p:nvPr userDrawn="1"/>
        </p:nvSpPr>
        <p:spPr>
          <a:xfrm>
            <a:off x="233917" y="4582634"/>
            <a:ext cx="8910083" cy="2275367"/>
          </a:xfrm>
          <a:prstGeom prst="rect">
            <a:avLst/>
          </a:prstGeom>
          <a:solidFill>
            <a:srgbClr val="94A5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679299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pic>
        <p:nvPicPr>
          <p:cNvPr id="7" name="Picture 6">
            <a:extLst>
              <a:ext uri="{FF2B5EF4-FFF2-40B4-BE49-F238E27FC236}">
                <a16:creationId xmlns:a16="http://schemas.microsoft.com/office/drawing/2014/main" id="{81219C43-5E02-6044-9418-B0EB02ABBFB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flipV="1">
            <a:off x="-3337356" y="3337357"/>
            <a:ext cx="6858000" cy="183287"/>
          </a:xfrm>
          <a:prstGeom prst="rect">
            <a:avLst/>
          </a:prstGeom>
        </p:spPr>
      </p:pic>
    </p:spTree>
    <p:extLst>
      <p:ext uri="{BB962C8B-B14F-4D97-AF65-F5344CB8AC3E}">
        <p14:creationId xmlns:p14="http://schemas.microsoft.com/office/powerpoint/2010/main" val="4643526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hasCustomPrompt="1"/>
          </p:nvPr>
        </p:nvSpPr>
        <p:spPr>
          <a:xfrm>
            <a:off x="628650" y="1825625"/>
            <a:ext cx="3886200" cy="4351338"/>
          </a:xfrm>
        </p:spPr>
        <p:txBody>
          <a:bodyPr/>
          <a:lstStyle/>
          <a:p>
            <a:pPr lvl="0"/>
            <a:r>
              <a:rPr lang="en-US" dirty="0"/>
              <a:t>Edit Master text styles</a:t>
            </a:r>
          </a:p>
          <a:p>
            <a:pPr lvl="1"/>
            <a:r>
              <a:rPr lang="en-US" dirty="0"/>
              <a:t>Second level</a:t>
            </a:r>
          </a:p>
        </p:txBody>
      </p:sp>
      <p:sp>
        <p:nvSpPr>
          <p:cNvPr id="4" name="Content Placeholder 3"/>
          <p:cNvSpPr>
            <a:spLocks noGrp="1"/>
          </p:cNvSpPr>
          <p:nvPr>
            <p:ph sz="half" idx="2" hasCustomPrompt="1"/>
          </p:nvPr>
        </p:nvSpPr>
        <p:spPr>
          <a:xfrm>
            <a:off x="4629150" y="1825625"/>
            <a:ext cx="3886200" cy="4351338"/>
          </a:xfrm>
        </p:spPr>
        <p:txBody>
          <a:bodyPr/>
          <a:lstStyle/>
          <a:p>
            <a:pPr lvl="0"/>
            <a:r>
              <a:rPr lang="en-US" dirty="0"/>
              <a:t>Edit Master text styles</a:t>
            </a:r>
          </a:p>
          <a:p>
            <a:pPr lvl="1"/>
            <a:r>
              <a:rPr lang="en-US" dirty="0"/>
              <a:t>Second level</a:t>
            </a:r>
          </a:p>
        </p:txBody>
      </p:sp>
      <p:pic>
        <p:nvPicPr>
          <p:cNvPr id="8" name="Picture 7">
            <a:extLst>
              <a:ext uri="{FF2B5EF4-FFF2-40B4-BE49-F238E27FC236}">
                <a16:creationId xmlns:a16="http://schemas.microsoft.com/office/drawing/2014/main" id="{5F0E848A-F81C-D246-9AB3-6DBBE7C3ED3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flipV="1">
            <a:off x="-3337356" y="3337357"/>
            <a:ext cx="6858000" cy="183287"/>
          </a:xfrm>
          <a:prstGeom prst="rect">
            <a:avLst/>
          </a:prstGeom>
        </p:spPr>
      </p:pic>
    </p:spTree>
    <p:extLst>
      <p:ext uri="{BB962C8B-B14F-4D97-AF65-F5344CB8AC3E}">
        <p14:creationId xmlns:p14="http://schemas.microsoft.com/office/powerpoint/2010/main" val="36832037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Content Placeholder 3"/>
          <p:cNvSpPr>
            <a:spLocks noGrp="1"/>
          </p:cNvSpPr>
          <p:nvPr>
            <p:ph sz="half" idx="2" hasCustomPrompt="1"/>
          </p:nvPr>
        </p:nvSpPr>
        <p:spPr>
          <a:xfrm>
            <a:off x="628650" y="1825625"/>
            <a:ext cx="7886700" cy="4351338"/>
          </a:xfrm>
        </p:spPr>
        <p:txBody>
          <a:bodyPr/>
          <a:lstStyle/>
          <a:p>
            <a:pPr lvl="0"/>
            <a:r>
              <a:rPr lang="en-US" dirty="0"/>
              <a:t>Edit Master text styles</a:t>
            </a:r>
          </a:p>
          <a:p>
            <a:pPr lvl="1"/>
            <a:r>
              <a:rPr lang="en-US" dirty="0"/>
              <a:t>Second level</a:t>
            </a:r>
          </a:p>
        </p:txBody>
      </p:sp>
      <p:pic>
        <p:nvPicPr>
          <p:cNvPr id="8" name="Picture 7">
            <a:extLst>
              <a:ext uri="{FF2B5EF4-FFF2-40B4-BE49-F238E27FC236}">
                <a16:creationId xmlns:a16="http://schemas.microsoft.com/office/drawing/2014/main" id="{5F0E848A-F81C-D246-9AB3-6DBBE7C3ED3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flipV="1">
            <a:off x="-3337356" y="3337357"/>
            <a:ext cx="6858000" cy="183287"/>
          </a:xfrm>
          <a:prstGeom prst="rect">
            <a:avLst/>
          </a:prstGeom>
        </p:spPr>
      </p:pic>
    </p:spTree>
    <p:extLst>
      <p:ext uri="{BB962C8B-B14F-4D97-AF65-F5344CB8AC3E}">
        <p14:creationId xmlns:p14="http://schemas.microsoft.com/office/powerpoint/2010/main" val="34055782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hasCustomPrompt="1"/>
          </p:nvPr>
        </p:nvSpPr>
        <p:spPr>
          <a:xfrm>
            <a:off x="629842" y="2505075"/>
            <a:ext cx="3868340" cy="3684588"/>
          </a:xfrm>
        </p:spPr>
        <p:txBody>
          <a:bodyPr/>
          <a:lstStyle/>
          <a:p>
            <a:pPr lvl="0"/>
            <a:r>
              <a:rPr lang="en-US" dirty="0"/>
              <a:t>Edit Master text styles</a:t>
            </a:r>
          </a:p>
          <a:p>
            <a:pPr lvl="1"/>
            <a:r>
              <a:rPr lang="en-US" dirty="0"/>
              <a:t>Second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hasCustomPrompt="1"/>
          </p:nvPr>
        </p:nvSpPr>
        <p:spPr>
          <a:xfrm>
            <a:off x="4629150" y="2505075"/>
            <a:ext cx="3887391" cy="3684588"/>
          </a:xfrm>
        </p:spPr>
        <p:txBody>
          <a:bodyPr/>
          <a:lstStyle/>
          <a:p>
            <a:pPr lvl="0"/>
            <a:r>
              <a:rPr lang="en-US" dirty="0"/>
              <a:t>Edit Master text styles</a:t>
            </a:r>
          </a:p>
          <a:p>
            <a:pPr lvl="1"/>
            <a:r>
              <a:rPr lang="en-US" dirty="0"/>
              <a:t>Second level</a:t>
            </a:r>
          </a:p>
        </p:txBody>
      </p:sp>
      <p:sp>
        <p:nvSpPr>
          <p:cNvPr id="7" name="Date Placeholder 6"/>
          <p:cNvSpPr>
            <a:spLocks noGrp="1"/>
          </p:cNvSpPr>
          <p:nvPr>
            <p:ph type="dt" sz="half" idx="10"/>
          </p:nvPr>
        </p:nvSpPr>
        <p:spPr/>
        <p:txBody>
          <a:bodyPr/>
          <a:lstStyle/>
          <a:p>
            <a:fld id="{C764DE79-268F-4C1A-8933-263129D2AF90}" type="datetimeFigureOut">
              <a:rPr lang="en-US" smtClean="0"/>
              <a:t>5/14/2021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pic>
        <p:nvPicPr>
          <p:cNvPr id="10" name="Picture 9">
            <a:extLst>
              <a:ext uri="{FF2B5EF4-FFF2-40B4-BE49-F238E27FC236}">
                <a16:creationId xmlns:a16="http://schemas.microsoft.com/office/drawing/2014/main" id="{A4A31513-B406-9747-A795-32046017D7E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flipV="1">
            <a:off x="-3337356" y="3337357"/>
            <a:ext cx="6858000" cy="183287"/>
          </a:xfrm>
          <a:prstGeom prst="rect">
            <a:avLst/>
          </a:prstGeom>
        </p:spPr>
      </p:pic>
    </p:spTree>
    <p:extLst>
      <p:ext uri="{BB962C8B-B14F-4D97-AF65-F5344CB8AC3E}">
        <p14:creationId xmlns:p14="http://schemas.microsoft.com/office/powerpoint/2010/main" val="32389009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678228"/>
          </a:xfrm>
        </p:spPr>
        <p:txBody>
          <a:bodyPr>
            <a:normAutofit/>
          </a:bodyPr>
          <a:lstStyle>
            <a:lvl1pPr>
              <a:defRPr sz="2800"/>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5/14/2021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pic>
        <p:nvPicPr>
          <p:cNvPr id="6" name="Picture 5">
            <a:extLst>
              <a:ext uri="{FF2B5EF4-FFF2-40B4-BE49-F238E27FC236}">
                <a16:creationId xmlns:a16="http://schemas.microsoft.com/office/drawing/2014/main" id="{2B72CA59-033F-7842-94CD-CEE790F0569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flipV="1">
            <a:off x="-3337356" y="3337357"/>
            <a:ext cx="6858000" cy="183287"/>
          </a:xfrm>
          <a:prstGeom prst="rect">
            <a:avLst/>
          </a:prstGeom>
        </p:spPr>
      </p:pic>
    </p:spTree>
    <p:extLst>
      <p:ext uri="{BB962C8B-B14F-4D97-AF65-F5344CB8AC3E}">
        <p14:creationId xmlns:p14="http://schemas.microsoft.com/office/powerpoint/2010/main" val="35594444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5/14/2021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dirty="0"/>
          </a:p>
        </p:txBody>
      </p:sp>
      <p:pic>
        <p:nvPicPr>
          <p:cNvPr id="5" name="Picture 4">
            <a:extLst>
              <a:ext uri="{FF2B5EF4-FFF2-40B4-BE49-F238E27FC236}">
                <a16:creationId xmlns:a16="http://schemas.microsoft.com/office/drawing/2014/main" id="{CC0DE899-D318-9E4A-8314-D43374F4B86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flipV="1">
            <a:off x="-3337356" y="3337357"/>
            <a:ext cx="6858000" cy="183287"/>
          </a:xfrm>
          <a:prstGeom prst="rect">
            <a:avLst/>
          </a:prstGeom>
        </p:spPr>
      </p:pic>
    </p:spTree>
    <p:extLst>
      <p:ext uri="{BB962C8B-B14F-4D97-AF65-F5344CB8AC3E}">
        <p14:creationId xmlns:p14="http://schemas.microsoft.com/office/powerpoint/2010/main" val="19586234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smtClean="0"/>
              <a:t>5/14/2021</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4072955068"/>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95" r:id="rId3"/>
    <p:sldLayoutId id="2147483684" r:id="rId4"/>
    <p:sldLayoutId id="2147483685" r:id="rId5"/>
    <p:sldLayoutId id="2147483696" r:id="rId6"/>
    <p:sldLayoutId id="2147483686" r:id="rId7"/>
    <p:sldLayoutId id="2147483687" r:id="rId8"/>
    <p:sldLayoutId id="2147483688" r:id="rId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9.xml"/><Relationship Id="rId1" Type="http://schemas.openxmlformats.org/officeDocument/2006/relationships/tags" Target="../tags/tag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39.svg"/><Relationship Id="rId4" Type="http://schemas.openxmlformats.org/officeDocument/2006/relationships/image" Target="../media/image38.png"/></Relationships>
</file>

<file path=ppt/slides/_rels/slide1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42.svg"/><Relationship Id="rId5" Type="http://schemas.openxmlformats.org/officeDocument/2006/relationships/image" Target="../media/image41.png"/><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42.svg"/><Relationship Id="rId5" Type="http://schemas.openxmlformats.org/officeDocument/2006/relationships/image" Target="../media/image41.png"/><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44.jpeg"/></Relationships>
</file>

<file path=ppt/slides/_rels/slide1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31.png"/><Relationship Id="rId4" Type="http://schemas.openxmlformats.org/officeDocument/2006/relationships/image" Target="../media/image46.jpeg"/></Relationships>
</file>

<file path=ppt/slides/_rels/slide1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7.emf"/></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18" Type="http://schemas.openxmlformats.org/officeDocument/2006/relationships/image" Target="../media/image26.png"/><Relationship Id="rId3" Type="http://schemas.openxmlformats.org/officeDocument/2006/relationships/image" Target="../media/image11.png"/><Relationship Id="rId21" Type="http://schemas.openxmlformats.org/officeDocument/2006/relationships/image" Target="../media/image29.png"/><Relationship Id="rId7" Type="http://schemas.openxmlformats.org/officeDocument/2006/relationships/image" Target="../media/image15.png"/><Relationship Id="rId12" Type="http://schemas.openxmlformats.org/officeDocument/2006/relationships/image" Target="../media/image20.png"/><Relationship Id="rId17" Type="http://schemas.openxmlformats.org/officeDocument/2006/relationships/image" Target="../media/image25.png"/><Relationship Id="rId2" Type="http://schemas.openxmlformats.org/officeDocument/2006/relationships/notesSlide" Target="../notesSlides/notesSlide7.xml"/><Relationship Id="rId16" Type="http://schemas.openxmlformats.org/officeDocument/2006/relationships/image" Target="../media/image24.png"/><Relationship Id="rId20" Type="http://schemas.openxmlformats.org/officeDocument/2006/relationships/image" Target="../media/image28.png"/><Relationship Id="rId1" Type="http://schemas.openxmlformats.org/officeDocument/2006/relationships/slideLayout" Target="../slideLayouts/slideLayout9.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image" Target="../media/image23.png"/><Relationship Id="rId23" Type="http://schemas.openxmlformats.org/officeDocument/2006/relationships/image" Target="../media/image31.png"/><Relationship Id="rId10" Type="http://schemas.openxmlformats.org/officeDocument/2006/relationships/image" Target="../media/image18.png"/><Relationship Id="rId19" Type="http://schemas.openxmlformats.org/officeDocument/2006/relationships/image" Target="../media/image27.pn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2.png"/><Relationship Id="rId22" Type="http://schemas.openxmlformats.org/officeDocument/2006/relationships/image" Target="../media/image30.png"/></Relationships>
</file>

<file path=ppt/slides/_rels/slide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9" name="Slide Number Placeholder 1">
            <a:extLst>
              <a:ext uri="{FF2B5EF4-FFF2-40B4-BE49-F238E27FC236}">
                <a16:creationId xmlns:a16="http://schemas.microsoft.com/office/drawing/2014/main" id="{F8A8600E-B1CB-41D1-AED3-962BC727355E}"/>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r" defTabSz="457200" rtl="0" eaLnBrk="1" fontAlgn="base" hangingPunct="1">
              <a:spcBef>
                <a:spcPct val="0"/>
              </a:spcBef>
              <a:spcAft>
                <a:spcPct val="0"/>
              </a:spcAft>
              <a:defRPr sz="1200" kern="1200">
                <a:solidFill>
                  <a:srgbClr val="898989"/>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fld id="{9174808A-C7D1-4EBD-82AE-03FB5EB0610D}" type="slidenum">
              <a:rPr lang="en-US" altLang="en-US" smtClean="0"/>
              <a:pPr>
                <a:defRPr/>
              </a:pPr>
              <a:t>1</a:t>
            </a:fld>
            <a:endParaRPr lang="en-US" altLang="en-US">
              <a:solidFill>
                <a:srgbClr val="898989"/>
              </a:solidFill>
            </a:endParaRPr>
          </a:p>
        </p:txBody>
      </p:sp>
      <p:sp>
        <p:nvSpPr>
          <p:cNvPr id="8193" name="Title 1">
            <a:extLst>
              <a:ext uri="{FF2B5EF4-FFF2-40B4-BE49-F238E27FC236}">
                <a16:creationId xmlns:a16="http://schemas.microsoft.com/office/drawing/2014/main" id="{3E71D165-2B49-47F5-A9D0-2EFEA7745908}"/>
              </a:ext>
            </a:extLst>
          </p:cNvPr>
          <p:cNvSpPr>
            <a:spLocks noGrp="1" noChangeArrowheads="1"/>
          </p:cNvSpPr>
          <p:nvPr>
            <p:ph type="ctrTitle" idx="4294967295"/>
          </p:nvPr>
        </p:nvSpPr>
        <p:spPr>
          <a:xfrm>
            <a:off x="1166813" y="968375"/>
            <a:ext cx="7977187" cy="4213225"/>
          </a:xfrm>
        </p:spPr>
        <p:txBody>
          <a:bodyPr rtlCol="0">
            <a:normAutofit/>
          </a:bodyPr>
          <a:lstStyle/>
          <a:p>
            <a:pPr algn="l" eaLnBrk="1" fontAlgn="auto" hangingPunct="1">
              <a:lnSpc>
                <a:spcPct val="100000"/>
              </a:lnSpc>
              <a:spcAft>
                <a:spcPts val="0"/>
              </a:spcAft>
              <a:defRPr/>
            </a:pPr>
            <a:br>
              <a:rPr lang="en-US" altLang="en-US" sz="3100" b="1" dirty="0">
                <a:latin typeface="Arial" panose="020B0604020202020204" pitchFamily="34" charset="0"/>
                <a:cs typeface="Arial" panose="020B0604020202020204" pitchFamily="34" charset="0"/>
              </a:rPr>
            </a:br>
            <a:r>
              <a:rPr lang="en-US" altLang="en-US" sz="3100" dirty="0">
                <a:latin typeface="Arial" panose="020B0604020202020204" pitchFamily="34" charset="0"/>
                <a:cs typeface="Arial" panose="020B0604020202020204" pitchFamily="34" charset="0"/>
              </a:rPr>
              <a:t>Preventing and Reducing Stigma:                Evidence-based Practices Across                 Community Sectors Series</a:t>
            </a:r>
            <a:br>
              <a:rPr lang="en-US" altLang="en-US" sz="3100" dirty="0">
                <a:latin typeface="Arial" panose="020B0604020202020204" pitchFamily="34" charset="0"/>
                <a:cs typeface="Arial" panose="020B0604020202020204" pitchFamily="34" charset="0"/>
              </a:rPr>
            </a:br>
            <a:br>
              <a:rPr lang="en-US" altLang="en-US" sz="3100">
                <a:latin typeface="Arial" panose="020B0604020202020204" pitchFamily="34" charset="0"/>
                <a:cs typeface="Arial" panose="020B0604020202020204" pitchFamily="34" charset="0"/>
              </a:rPr>
            </a:br>
            <a:br>
              <a:rPr lang="en-US" altLang="en-US" sz="1800" dirty="0">
                <a:highlight>
                  <a:srgbClr val="C0C0C0"/>
                </a:highlight>
                <a:latin typeface="Arial" panose="020B0604020202020204" pitchFamily="34" charset="0"/>
                <a:cs typeface="Arial" panose="020B0604020202020204" pitchFamily="34" charset="0"/>
              </a:rPr>
            </a:br>
            <a:endParaRPr lang="en-US" altLang="en-US" sz="1800" dirty="0"/>
          </a:p>
        </p:txBody>
      </p:sp>
      <p:sp>
        <p:nvSpPr>
          <p:cNvPr id="39939" name="TextBox 1">
            <a:extLst>
              <a:ext uri="{FF2B5EF4-FFF2-40B4-BE49-F238E27FC236}">
                <a16:creationId xmlns:a16="http://schemas.microsoft.com/office/drawing/2014/main" id="{15B2A9B1-4EC9-47E8-AA69-FCA3A37C657F}"/>
              </a:ext>
            </a:extLst>
          </p:cNvPr>
          <p:cNvSpPr txBox="1">
            <a:spLocks noChangeArrowheads="1"/>
          </p:cNvSpPr>
          <p:nvPr/>
        </p:nvSpPr>
        <p:spPr bwMode="auto">
          <a:xfrm>
            <a:off x="1166648" y="5289648"/>
            <a:ext cx="6398830" cy="1200329"/>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2400" dirty="0">
                <a:highlight>
                  <a:srgbClr val="C0C0C0"/>
                </a:highlight>
                <a:latin typeface="Arial" panose="020B0604020202020204" pitchFamily="34" charset="0"/>
                <a:cs typeface="Arial" panose="020B0604020202020204" pitchFamily="34" charset="0"/>
              </a:rPr>
              <a:t>Presenter</a:t>
            </a:r>
          </a:p>
          <a:p>
            <a:pPr eaLnBrk="1" hangingPunct="1">
              <a:defRPr/>
            </a:pPr>
            <a:r>
              <a:rPr lang="en-US" altLang="en-US" sz="2400" dirty="0">
                <a:highlight>
                  <a:srgbClr val="C0C0C0"/>
                </a:highlight>
                <a:latin typeface="Arial" panose="020B0604020202020204" pitchFamily="34" charset="0"/>
                <a:cs typeface="Arial" panose="020B0604020202020204" pitchFamily="34" charset="0"/>
              </a:rPr>
              <a:t>Organization</a:t>
            </a:r>
          </a:p>
          <a:p>
            <a:pPr eaLnBrk="1" hangingPunct="1">
              <a:defRPr/>
            </a:pPr>
            <a:r>
              <a:rPr lang="en-US" altLang="en-US" sz="2400" dirty="0">
                <a:highlight>
                  <a:srgbClr val="C0C0C0"/>
                </a:highlight>
                <a:latin typeface="Arial" panose="020B0604020202020204" pitchFamily="34" charset="0"/>
                <a:cs typeface="Arial" panose="020B0604020202020204" pitchFamily="34" charset="0"/>
              </a:rPr>
              <a:t>Date</a:t>
            </a:r>
          </a:p>
        </p:txBody>
      </p:sp>
      <p:pic>
        <p:nvPicPr>
          <p:cNvPr id="3" name="Picture 2" descr="A picture containing text&#10;&#10;Description automatically generated">
            <a:extLst>
              <a:ext uri="{FF2B5EF4-FFF2-40B4-BE49-F238E27FC236}">
                <a16:creationId xmlns:a16="http://schemas.microsoft.com/office/drawing/2014/main" id="{7416884B-72A9-4E2E-BA71-548BC8F302E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62088" y="5186002"/>
            <a:ext cx="3600175" cy="1100815"/>
          </a:xfrm>
          <a:prstGeom prst="rect">
            <a:avLst/>
          </a:prstGeom>
        </p:spPr>
      </p:pic>
      <p:pic>
        <p:nvPicPr>
          <p:cNvPr id="4" name="Picture 3" descr="Graphical user interface, text&#10;&#10;Description automatically generated">
            <a:extLst>
              <a:ext uri="{FF2B5EF4-FFF2-40B4-BE49-F238E27FC236}">
                <a16:creationId xmlns:a16="http://schemas.microsoft.com/office/drawing/2014/main" id="{45C41B28-252F-0541-9320-6B0FE122DAF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66648" y="349201"/>
            <a:ext cx="7391400" cy="1130300"/>
          </a:xfrm>
          <a:prstGeom prst="rect">
            <a:avLst/>
          </a:prstGeom>
        </p:spPr>
      </p:pic>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F3E32-72EC-42EB-A6F4-E64DAB76B273}"/>
              </a:ext>
            </a:extLst>
          </p:cNvPr>
          <p:cNvSpPr>
            <a:spLocks noGrp="1"/>
          </p:cNvSpPr>
          <p:nvPr>
            <p:ph type="title"/>
          </p:nvPr>
        </p:nvSpPr>
        <p:spPr>
          <a:xfrm>
            <a:off x="491490" y="365125"/>
            <a:ext cx="3840085" cy="1692794"/>
          </a:xfrm>
        </p:spPr>
        <p:txBody>
          <a:bodyPr vert="horz" lIns="91440" tIns="45720" rIns="91440" bIns="45720" rtlCol="0" anchor="ctr">
            <a:normAutofit/>
          </a:bodyPr>
          <a:lstStyle/>
          <a:p>
            <a:r>
              <a:rPr lang="en-US" sz="3700" b="1" dirty="0"/>
              <a:t>Behavioral Health </a:t>
            </a:r>
            <a:br>
              <a:rPr lang="en-US" sz="3700" dirty="0">
                <a:latin typeface="+mj-lt"/>
                <a:cs typeface="+mj-cs"/>
              </a:rPr>
            </a:br>
            <a:r>
              <a:rPr lang="en-US" sz="3700" b="1" i="1" dirty="0">
                <a:solidFill>
                  <a:srgbClr val="94A545"/>
                </a:solidFill>
                <a:latin typeface="Palatino "/>
                <a:cs typeface="+mj-cs"/>
              </a:rPr>
              <a:t>Why It Matters:</a:t>
            </a:r>
          </a:p>
        </p:txBody>
      </p:sp>
      <p:cxnSp>
        <p:nvCxnSpPr>
          <p:cNvPr id="71" name="Straight Arrow Connector 70">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490" y="2316480"/>
            <a:ext cx="3429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86CF8432-23FF-4E93-9462-5742465D3441}"/>
              </a:ext>
            </a:extLst>
          </p:cNvPr>
          <p:cNvSpPr>
            <a:spLocks noGrp="1"/>
          </p:cNvSpPr>
          <p:nvPr>
            <p:ph sz="half" idx="2"/>
          </p:nvPr>
        </p:nvSpPr>
        <p:spPr>
          <a:xfrm>
            <a:off x="491490" y="2575033"/>
            <a:ext cx="3840085" cy="2596569"/>
          </a:xfrm>
        </p:spPr>
        <p:txBody>
          <a:bodyPr vert="horz" lIns="91440" tIns="45720" rIns="91440" bIns="45720" rtlCol="0">
            <a:normAutofit lnSpcReduction="10000"/>
          </a:bodyPr>
          <a:lstStyle/>
          <a:p>
            <a:pPr marL="0" indent="0">
              <a:lnSpc>
                <a:spcPct val="150000"/>
              </a:lnSpc>
              <a:buNone/>
            </a:pPr>
            <a:r>
              <a:rPr lang="en-US" sz="2400" dirty="0"/>
              <a:t>Behavioral health professionals </a:t>
            </a:r>
            <a:r>
              <a:rPr lang="en-US" sz="2400" b="1" i="1" dirty="0">
                <a:solidFill>
                  <a:srgbClr val="00467F"/>
                </a:solidFill>
                <a:effectLst/>
              </a:rPr>
              <a:t>might not be aware </a:t>
            </a:r>
            <a:r>
              <a:rPr lang="en-US" sz="2400" b="0" i="0" dirty="0">
                <a:effectLst/>
              </a:rPr>
              <a:t>of how their lack of knowledge about stigma affects their clients. </a:t>
            </a:r>
          </a:p>
        </p:txBody>
      </p:sp>
      <p:pic>
        <p:nvPicPr>
          <p:cNvPr id="2050" name="Picture 2" descr="Download People Talking To Each Other for free in 2020 | People talk, Talk,  People">
            <a:extLst>
              <a:ext uri="{FF2B5EF4-FFF2-40B4-BE49-F238E27FC236}">
                <a16:creationId xmlns:a16="http://schemas.microsoft.com/office/drawing/2014/main" id="{6D009049-DF16-436A-82B0-ABA547EE139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9115" r="24972"/>
          <a:stretch/>
        </p:blipFill>
        <p:spPr bwMode="auto">
          <a:xfrm>
            <a:off x="4409136" y="10"/>
            <a:ext cx="4734863" cy="6857987"/>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a:extLst>
            <a:ext uri="{909E8E84-426E-40DD-AFC4-6F175D3DCCD1}">
              <a14:hiddenFill xmlns:a14="http://schemas.microsoft.com/office/drawing/2010/main">
                <a:solidFill>
                  <a:srgbClr val="FFFFFF"/>
                </a:solidFill>
              </a14:hiddenFill>
            </a:ext>
          </a:extLst>
        </p:spPr>
      </p:pic>
      <p:pic>
        <p:nvPicPr>
          <p:cNvPr id="8" name="Graphic 7" descr="Boardroom">
            <a:extLst>
              <a:ext uri="{FF2B5EF4-FFF2-40B4-BE49-F238E27FC236}">
                <a16:creationId xmlns:a16="http://schemas.microsoft.com/office/drawing/2014/main" id="{226140E6-285A-CF40-AC6D-8C33F87B642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622073" y="5325043"/>
            <a:ext cx="1368000" cy="1368000"/>
          </a:xfrm>
          <a:prstGeom prst="rect">
            <a:avLst/>
          </a:prstGeom>
        </p:spPr>
      </p:pic>
    </p:spTree>
    <p:extLst>
      <p:ext uri="{BB962C8B-B14F-4D97-AF65-F5344CB8AC3E}">
        <p14:creationId xmlns:p14="http://schemas.microsoft.com/office/powerpoint/2010/main" val="36124327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6" name="Picture 4" descr="Two women talking in a coffee shop. ">
            <a:extLst>
              <a:ext uri="{FF2B5EF4-FFF2-40B4-BE49-F238E27FC236}">
                <a16:creationId xmlns:a16="http://schemas.microsoft.com/office/drawing/2014/main" id="{5C06405E-DC31-483C-B6B6-B84226AECD38}"/>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2" b="8035"/>
          <a:stretch/>
        </p:blipFill>
        <p:spPr bwMode="auto">
          <a:xfrm>
            <a:off x="3662268" y="10"/>
            <a:ext cx="5481732"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a:noFill/>
          <a:extLst>
            <a:ext uri="{909E8E84-426E-40DD-AFC4-6F175D3DCCD1}">
              <a14:hiddenFill xmlns:a14="http://schemas.microsoft.com/office/drawing/2010/main">
                <a:solidFill>
                  <a:srgbClr val="FFFFFF"/>
                </a:solidFill>
              </a14:hiddenFill>
            </a:ext>
          </a:extLst>
        </p:spPr>
      </p:pic>
      <p:pic>
        <p:nvPicPr>
          <p:cNvPr id="3074" name="Picture 2" descr="people, talk, conversation, meeting, chat, discussion, business, talking,  communication, restaurant, man | Pikist">
            <a:extLst>
              <a:ext uri="{FF2B5EF4-FFF2-40B4-BE49-F238E27FC236}">
                <a16:creationId xmlns:a16="http://schemas.microsoft.com/office/drawing/2014/main" id="{EA5B2A7A-734E-4927-80EE-24CDFEADD61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2" b="7689"/>
          <a:stretch/>
        </p:blipFill>
        <p:spPr bwMode="auto">
          <a:xfrm>
            <a:off x="3662268" y="3493008"/>
            <a:ext cx="5481732"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a:noFill/>
          <a:extLst>
            <a:ext uri="{909E8E84-426E-40DD-AFC4-6F175D3DCCD1}">
              <a14:hiddenFill xmlns:a14="http://schemas.microsoft.com/office/drawing/2010/main">
                <a:solidFill>
                  <a:srgbClr val="FFFFFF"/>
                </a:solidFill>
              </a14:hiddenFill>
            </a:ext>
          </a:extLst>
        </p:spPr>
      </p:pic>
      <p:sp useBgFill="1">
        <p:nvSpPr>
          <p:cNvPr id="75" name="Freeform: Shape 74">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77" name="Freeform: Shape 76">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5499"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58BF3E32-72EC-42EB-A6F4-E64DAB76B273}"/>
              </a:ext>
            </a:extLst>
          </p:cNvPr>
          <p:cNvSpPr>
            <a:spLocks noGrp="1"/>
          </p:cNvSpPr>
          <p:nvPr>
            <p:ph type="title"/>
          </p:nvPr>
        </p:nvSpPr>
        <p:spPr>
          <a:xfrm>
            <a:off x="336042" y="859536"/>
            <a:ext cx="3624601" cy="1243584"/>
          </a:xfrm>
        </p:spPr>
        <p:txBody>
          <a:bodyPr vert="horz" lIns="91440" tIns="45720" rIns="91440" bIns="45720" rtlCol="0" anchor="ctr">
            <a:normAutofit fontScale="90000"/>
          </a:bodyPr>
          <a:lstStyle/>
          <a:p>
            <a:r>
              <a:rPr lang="en-US" sz="3600" b="1" kern="1200" dirty="0">
                <a:solidFill>
                  <a:schemeClr val="tx1"/>
                </a:solidFill>
              </a:rPr>
              <a:t>Behavioral Health </a:t>
            </a:r>
            <a:br>
              <a:rPr lang="en-US" sz="3000" kern="1200" dirty="0">
                <a:solidFill>
                  <a:schemeClr val="tx1"/>
                </a:solidFill>
                <a:latin typeface="+mj-lt"/>
                <a:ea typeface="+mj-ea"/>
                <a:cs typeface="+mj-cs"/>
              </a:rPr>
            </a:br>
            <a:r>
              <a:rPr lang="en-US" sz="3300" b="1" i="1" kern="1200" dirty="0">
                <a:solidFill>
                  <a:srgbClr val="CC4927"/>
                </a:solidFill>
                <a:latin typeface="Palatino "/>
                <a:cs typeface="+mj-cs"/>
              </a:rPr>
              <a:t>What’s the Impact </a:t>
            </a:r>
          </a:p>
        </p:txBody>
      </p:sp>
      <p:sp>
        <p:nvSpPr>
          <p:cNvPr id="79" name="Rectangle 78">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96012"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81" name="Rectangle 80">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3" name="Rectangle 82">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86CF8432-23FF-4E93-9462-5742465D3441}"/>
              </a:ext>
            </a:extLst>
          </p:cNvPr>
          <p:cNvSpPr>
            <a:spLocks noGrp="1"/>
          </p:cNvSpPr>
          <p:nvPr>
            <p:ph sz="half" idx="2"/>
          </p:nvPr>
        </p:nvSpPr>
        <p:spPr>
          <a:xfrm>
            <a:off x="336042" y="2427946"/>
            <a:ext cx="3829558" cy="3664351"/>
          </a:xfrm>
        </p:spPr>
        <p:txBody>
          <a:bodyPr vert="horz" lIns="91440" tIns="45720" rIns="91440" bIns="45720" rtlCol="0">
            <a:normAutofit/>
          </a:bodyPr>
          <a:lstStyle/>
          <a:p>
            <a:pPr marL="0" indent="0">
              <a:buNone/>
            </a:pPr>
            <a:r>
              <a:rPr lang="en-US" sz="2400" dirty="0"/>
              <a:t>Stigmatizing labels and language convey judgment or disapproval of people with SUD and mental illness. </a:t>
            </a:r>
          </a:p>
          <a:p>
            <a:pPr marL="0" indent="0">
              <a:spcBef>
                <a:spcPts val="1800"/>
              </a:spcBef>
              <a:buNone/>
            </a:pPr>
            <a:r>
              <a:rPr lang="en-US" sz="2400" b="1" i="1" dirty="0">
                <a:solidFill>
                  <a:srgbClr val="00467F"/>
                </a:solidFill>
              </a:rPr>
              <a:t>Using stigmatizing language harms social and professional relationships</a:t>
            </a:r>
            <a:r>
              <a:rPr lang="en-US" sz="2400" b="1" i="1" dirty="0"/>
              <a:t>. </a:t>
            </a:r>
          </a:p>
          <a:p>
            <a:pPr marL="0"/>
            <a:endParaRPr lang="en-US" sz="1700" dirty="0">
              <a:latin typeface="+mn-lt"/>
              <a:cs typeface="+mn-cs"/>
            </a:endParaRPr>
          </a:p>
        </p:txBody>
      </p:sp>
      <p:pic>
        <p:nvPicPr>
          <p:cNvPr id="13" name="Graphic 12" descr="Boardroom">
            <a:extLst>
              <a:ext uri="{FF2B5EF4-FFF2-40B4-BE49-F238E27FC236}">
                <a16:creationId xmlns:a16="http://schemas.microsoft.com/office/drawing/2014/main" id="{5BD2E51E-B8D9-6B49-B691-0CF97E84D91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0800000" flipV="1">
            <a:off x="1114917" y="5711252"/>
            <a:ext cx="1340349" cy="1056325"/>
          </a:xfrm>
          <a:prstGeom prst="rect">
            <a:avLst/>
          </a:prstGeom>
        </p:spPr>
      </p:pic>
    </p:spTree>
    <p:extLst>
      <p:ext uri="{BB962C8B-B14F-4D97-AF65-F5344CB8AC3E}">
        <p14:creationId xmlns:p14="http://schemas.microsoft.com/office/powerpoint/2010/main" val="4901120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upset, overwhelmed, stress, tired, frustrated, stressed, person, work,  young, business, frustration | Pikist">
            <a:extLst>
              <a:ext uri="{FF2B5EF4-FFF2-40B4-BE49-F238E27FC236}">
                <a16:creationId xmlns:a16="http://schemas.microsoft.com/office/drawing/2014/main" id="{5DC95DF1-E414-4747-AEE4-5C97CA1F235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 b="8035"/>
          <a:stretch/>
        </p:blipFill>
        <p:spPr bwMode="auto">
          <a:xfrm>
            <a:off x="3662268" y="10"/>
            <a:ext cx="5481732"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a:noFill/>
          <a:extLst>
            <a:ext uri="{909E8E84-426E-40DD-AFC4-6F175D3DCCD1}">
              <a14:hiddenFill xmlns:a14="http://schemas.microsoft.com/office/drawing/2010/main">
                <a:solidFill>
                  <a:srgbClr val="FFFFFF"/>
                </a:solidFill>
              </a14:hiddenFill>
            </a:ext>
          </a:extLst>
        </p:spPr>
      </p:pic>
      <p:pic>
        <p:nvPicPr>
          <p:cNvPr id="4100" name="Picture 4" descr="Hugo on How to Change Your Meeting Culture and Move Fast - Zoom Blog">
            <a:extLst>
              <a:ext uri="{FF2B5EF4-FFF2-40B4-BE49-F238E27FC236}">
                <a16:creationId xmlns:a16="http://schemas.microsoft.com/office/drawing/2014/main" id="{548EB2C4-DC88-4D97-B8F5-63FD61273CB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2285" r="1784" b="1"/>
          <a:stretch/>
        </p:blipFill>
        <p:spPr bwMode="auto">
          <a:xfrm>
            <a:off x="3662268" y="3493008"/>
            <a:ext cx="5481732"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a:noFill/>
          <a:extLst>
            <a:ext uri="{909E8E84-426E-40DD-AFC4-6F175D3DCCD1}">
              <a14:hiddenFill xmlns:a14="http://schemas.microsoft.com/office/drawing/2010/main">
                <a:solidFill>
                  <a:srgbClr val="FFFFFF"/>
                </a:solidFill>
              </a14:hiddenFill>
            </a:ext>
          </a:extLst>
        </p:spPr>
      </p:pic>
      <p:sp useBgFill="1">
        <p:nvSpPr>
          <p:cNvPr id="75" name="Freeform: Shape 74">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77" name="Freeform: Shape 76">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5499"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58BF3E32-72EC-42EB-A6F4-E64DAB76B273}"/>
              </a:ext>
            </a:extLst>
          </p:cNvPr>
          <p:cNvSpPr>
            <a:spLocks noGrp="1"/>
          </p:cNvSpPr>
          <p:nvPr>
            <p:ph type="title"/>
          </p:nvPr>
        </p:nvSpPr>
        <p:spPr>
          <a:xfrm>
            <a:off x="336042" y="859536"/>
            <a:ext cx="3624601" cy="1243584"/>
          </a:xfrm>
        </p:spPr>
        <p:txBody>
          <a:bodyPr vert="horz" lIns="91440" tIns="45720" rIns="91440" bIns="45720" rtlCol="0" anchor="ctr">
            <a:normAutofit/>
          </a:bodyPr>
          <a:lstStyle/>
          <a:p>
            <a:r>
              <a:rPr lang="en-US" sz="3000" b="1" kern="1200" dirty="0">
                <a:solidFill>
                  <a:schemeClr val="tx1"/>
                </a:solidFill>
              </a:rPr>
              <a:t>Behavioral Health </a:t>
            </a:r>
            <a:br>
              <a:rPr lang="en-US" sz="3000" kern="1200" dirty="0">
                <a:solidFill>
                  <a:schemeClr val="tx1"/>
                </a:solidFill>
                <a:latin typeface="+mj-lt"/>
                <a:ea typeface="+mj-ea"/>
                <a:cs typeface="+mj-cs"/>
              </a:rPr>
            </a:br>
            <a:r>
              <a:rPr lang="en-US" sz="3000" b="1" i="1" kern="1200" dirty="0">
                <a:solidFill>
                  <a:srgbClr val="CC4927"/>
                </a:solidFill>
                <a:latin typeface="Palatino "/>
                <a:cs typeface="+mj-cs"/>
              </a:rPr>
              <a:t>What’s the Impact: </a:t>
            </a:r>
          </a:p>
        </p:txBody>
      </p:sp>
      <p:sp>
        <p:nvSpPr>
          <p:cNvPr id="79" name="Rectangle 78">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96012"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81" name="Rectangle 80">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3" name="Rectangle 82">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86CF8432-23FF-4E93-9462-5742465D3441}"/>
              </a:ext>
            </a:extLst>
          </p:cNvPr>
          <p:cNvSpPr>
            <a:spLocks noGrp="1"/>
          </p:cNvSpPr>
          <p:nvPr>
            <p:ph sz="half" idx="2"/>
          </p:nvPr>
        </p:nvSpPr>
        <p:spPr>
          <a:xfrm>
            <a:off x="336042" y="2343281"/>
            <a:ext cx="3624602" cy="3664351"/>
          </a:xfrm>
        </p:spPr>
        <p:txBody>
          <a:bodyPr vert="horz" lIns="91440" tIns="45720" rIns="91440" bIns="45720" rtlCol="0">
            <a:normAutofit/>
          </a:bodyPr>
          <a:lstStyle/>
          <a:p>
            <a:pPr marL="0" indent="0">
              <a:buNone/>
            </a:pPr>
            <a:r>
              <a:rPr lang="en-US" sz="2400" b="1" dirty="0">
                <a:solidFill>
                  <a:srgbClr val="00467F"/>
                </a:solidFill>
              </a:rPr>
              <a:t>High burnout rates </a:t>
            </a:r>
            <a:r>
              <a:rPr lang="en-US" sz="2400" dirty="0"/>
              <a:t>are associated increased stigma towards clients.</a:t>
            </a:r>
          </a:p>
          <a:p>
            <a:pPr marL="0" indent="0">
              <a:buNone/>
            </a:pPr>
            <a:r>
              <a:rPr lang="en-US" sz="2400" dirty="0"/>
              <a:t>Providers misjudge how behavioral health impacts a patient's overall health.</a:t>
            </a:r>
            <a:endParaRPr lang="en-US" sz="1700" dirty="0">
              <a:latin typeface="+mn-lt"/>
              <a:cs typeface="+mn-cs"/>
            </a:endParaRPr>
          </a:p>
        </p:txBody>
      </p:sp>
      <p:pic>
        <p:nvPicPr>
          <p:cNvPr id="13" name="Graphic 12" descr="Boardroom">
            <a:extLst>
              <a:ext uri="{FF2B5EF4-FFF2-40B4-BE49-F238E27FC236}">
                <a16:creationId xmlns:a16="http://schemas.microsoft.com/office/drawing/2014/main" id="{EAB16F63-4F97-844F-B204-C15F4E801EF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0800000" flipV="1">
            <a:off x="869430" y="5336549"/>
            <a:ext cx="1552704" cy="1223681"/>
          </a:xfrm>
          <a:prstGeom prst="rect">
            <a:avLst/>
          </a:prstGeom>
        </p:spPr>
      </p:pic>
    </p:spTree>
    <p:extLst>
      <p:ext uri="{BB962C8B-B14F-4D97-AF65-F5344CB8AC3E}">
        <p14:creationId xmlns:p14="http://schemas.microsoft.com/office/powerpoint/2010/main" val="33864394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სერვისები » Batumils.com -">
            <a:extLst>
              <a:ext uri="{FF2B5EF4-FFF2-40B4-BE49-F238E27FC236}">
                <a16:creationId xmlns:a16="http://schemas.microsoft.com/office/drawing/2014/main" id="{3CE49AE6-76DA-435C-A6A7-4CA04548709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 b="184"/>
          <a:stretch/>
        </p:blipFill>
        <p:spPr bwMode="auto">
          <a:xfrm>
            <a:off x="3662268" y="10"/>
            <a:ext cx="5481732"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a:noFill/>
          <a:extLst>
            <a:ext uri="{909E8E84-426E-40DD-AFC4-6F175D3DCCD1}">
              <a14:hiddenFill xmlns:a14="http://schemas.microsoft.com/office/drawing/2010/main">
                <a:solidFill>
                  <a:srgbClr val="FFFFFF"/>
                </a:solidFill>
              </a14:hiddenFill>
            </a:ext>
          </a:extLst>
        </p:spPr>
      </p:pic>
      <p:pic>
        <p:nvPicPr>
          <p:cNvPr id="5" name="Picture 4" descr="Council Post: Culture At Scale: How To Maintain Your Company Values As You  Grow">
            <a:extLst>
              <a:ext uri="{FF2B5EF4-FFF2-40B4-BE49-F238E27FC236}">
                <a16:creationId xmlns:a16="http://schemas.microsoft.com/office/drawing/2014/main" id="{101871B8-E1EE-4982-AB2B-7A137C3951D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7350" r="-2" b="684"/>
          <a:stretch/>
        </p:blipFill>
        <p:spPr bwMode="auto">
          <a:xfrm>
            <a:off x="3662268" y="3493008"/>
            <a:ext cx="5481732"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a:noFill/>
          <a:extLst>
            <a:ext uri="{909E8E84-426E-40DD-AFC4-6F175D3DCCD1}">
              <a14:hiddenFill xmlns:a14="http://schemas.microsoft.com/office/drawing/2010/main">
                <a:solidFill>
                  <a:srgbClr val="FFFFFF"/>
                </a:solidFill>
              </a14:hiddenFill>
            </a:ext>
          </a:extLst>
        </p:spPr>
      </p:pic>
      <p:sp useBgFill="1">
        <p:nvSpPr>
          <p:cNvPr id="12" name="Freeform: Shape 11">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 name="Freeform: Shape 13">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5499"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58BF3E32-72EC-42EB-A6F4-E64DAB76B273}"/>
              </a:ext>
            </a:extLst>
          </p:cNvPr>
          <p:cNvSpPr>
            <a:spLocks noGrp="1"/>
          </p:cNvSpPr>
          <p:nvPr>
            <p:ph type="title"/>
          </p:nvPr>
        </p:nvSpPr>
        <p:spPr>
          <a:xfrm>
            <a:off x="336042" y="859536"/>
            <a:ext cx="3624601" cy="1243584"/>
          </a:xfrm>
        </p:spPr>
        <p:txBody>
          <a:bodyPr vert="horz" lIns="91440" tIns="45720" rIns="91440" bIns="45720" rtlCol="0" anchor="ctr">
            <a:normAutofit/>
          </a:bodyPr>
          <a:lstStyle/>
          <a:p>
            <a:r>
              <a:rPr lang="en-US" sz="3200" b="1" kern="1200" dirty="0">
                <a:solidFill>
                  <a:schemeClr val="tx1"/>
                </a:solidFill>
              </a:rPr>
              <a:t>Behavioral Health </a:t>
            </a:r>
            <a:br>
              <a:rPr lang="en-US" sz="3000" kern="1200" dirty="0">
                <a:solidFill>
                  <a:schemeClr val="tx1"/>
                </a:solidFill>
                <a:latin typeface="+mj-lt"/>
                <a:ea typeface="+mj-ea"/>
                <a:cs typeface="+mj-cs"/>
              </a:rPr>
            </a:br>
            <a:r>
              <a:rPr lang="en-US" sz="3000" b="1" i="1" kern="1200" dirty="0">
                <a:solidFill>
                  <a:srgbClr val="00467F"/>
                </a:solidFill>
                <a:latin typeface="Palatino "/>
                <a:cs typeface="+mj-cs"/>
              </a:rPr>
              <a:t>What Can We Do?</a:t>
            </a:r>
          </a:p>
        </p:txBody>
      </p:sp>
      <p:sp>
        <p:nvSpPr>
          <p:cNvPr id="16" name="Rectangle 15">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96012"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18" name="Rectangle 17">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86CF8432-23FF-4E93-9462-5742465D3441}"/>
              </a:ext>
            </a:extLst>
          </p:cNvPr>
          <p:cNvSpPr>
            <a:spLocks noGrp="1"/>
          </p:cNvSpPr>
          <p:nvPr>
            <p:ph sz="half" idx="2"/>
          </p:nvPr>
        </p:nvSpPr>
        <p:spPr>
          <a:xfrm>
            <a:off x="336042" y="2512611"/>
            <a:ext cx="3624602" cy="3664351"/>
          </a:xfrm>
        </p:spPr>
        <p:txBody>
          <a:bodyPr vert="horz" lIns="91440" tIns="45720" rIns="91440" bIns="45720" rtlCol="0">
            <a:normAutofit/>
          </a:bodyPr>
          <a:lstStyle/>
          <a:p>
            <a:pPr marL="0" indent="0">
              <a:buNone/>
            </a:pPr>
            <a:r>
              <a:rPr lang="en-US" sz="2400" b="1" dirty="0">
                <a:solidFill>
                  <a:srgbClr val="00467F"/>
                </a:solidFill>
              </a:rPr>
              <a:t>Address</a:t>
            </a:r>
            <a:r>
              <a:rPr lang="en-US" sz="2400" dirty="0"/>
              <a:t> stereotypes and stigma among professionals and within the multidisciplinary team.</a:t>
            </a:r>
          </a:p>
          <a:p>
            <a:pPr marL="0" indent="0">
              <a:buNone/>
            </a:pPr>
            <a:r>
              <a:rPr lang="en-US" sz="2400" b="1" dirty="0">
                <a:solidFill>
                  <a:srgbClr val="00467F"/>
                </a:solidFill>
              </a:rPr>
              <a:t>Provide</a:t>
            </a:r>
            <a:r>
              <a:rPr lang="en-US" sz="2400" dirty="0"/>
              <a:t> a mix of educational opportunities.</a:t>
            </a:r>
          </a:p>
        </p:txBody>
      </p:sp>
      <p:pic>
        <p:nvPicPr>
          <p:cNvPr id="13" name="Graphic 12" descr="Boardroom">
            <a:extLst>
              <a:ext uri="{FF2B5EF4-FFF2-40B4-BE49-F238E27FC236}">
                <a16:creationId xmlns:a16="http://schemas.microsoft.com/office/drawing/2014/main" id="{B036BB69-E105-B949-AA70-B0B7D6EB729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03843" y="5328072"/>
            <a:ext cx="1404000" cy="1404000"/>
          </a:xfrm>
          <a:prstGeom prst="rect">
            <a:avLst/>
          </a:prstGeom>
        </p:spPr>
      </p:pic>
    </p:spTree>
    <p:extLst>
      <p:ext uri="{BB962C8B-B14F-4D97-AF65-F5344CB8AC3E}">
        <p14:creationId xmlns:p14="http://schemas.microsoft.com/office/powerpoint/2010/main" val="28048481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Changing a meeting time | Listening - Pre-intermediate A2 | British Council">
            <a:extLst>
              <a:ext uri="{FF2B5EF4-FFF2-40B4-BE49-F238E27FC236}">
                <a16:creationId xmlns:a16="http://schemas.microsoft.com/office/drawing/2014/main" id="{B04DF5F6-9515-433C-8111-0AB86DED32C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640" r="2723" b="-3"/>
          <a:stretch/>
        </p:blipFill>
        <p:spPr bwMode="auto">
          <a:xfrm>
            <a:off x="3662268" y="10"/>
            <a:ext cx="5481732"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a:noFill/>
          <a:extLst>
            <a:ext uri="{909E8E84-426E-40DD-AFC4-6F175D3DCCD1}">
              <a14:hiddenFill xmlns:a14="http://schemas.microsoft.com/office/drawing/2010/main">
                <a:solidFill>
                  <a:srgbClr val="FFFFFF"/>
                </a:solidFill>
              </a14:hiddenFill>
            </a:ext>
          </a:extLst>
        </p:spPr>
      </p:pic>
      <p:pic>
        <p:nvPicPr>
          <p:cNvPr id="5" name="Picture 4" descr="Business Meeting - Free photo on Pixabay">
            <a:extLst>
              <a:ext uri="{FF2B5EF4-FFF2-40B4-BE49-F238E27FC236}">
                <a16:creationId xmlns:a16="http://schemas.microsoft.com/office/drawing/2014/main" id="{E7721E6D-DB3A-4CDC-A813-0976209D860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2" b="8034"/>
          <a:stretch/>
        </p:blipFill>
        <p:spPr bwMode="auto">
          <a:xfrm>
            <a:off x="3662268" y="3493008"/>
            <a:ext cx="5481732"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a:noFill/>
          <a:extLst>
            <a:ext uri="{909E8E84-426E-40DD-AFC4-6F175D3DCCD1}">
              <a14:hiddenFill xmlns:a14="http://schemas.microsoft.com/office/drawing/2010/main">
                <a:solidFill>
                  <a:srgbClr val="FFFFFF"/>
                </a:solidFill>
              </a14:hiddenFill>
            </a:ext>
          </a:extLst>
        </p:spPr>
      </p:pic>
      <p:sp useBgFill="1">
        <p:nvSpPr>
          <p:cNvPr id="12" name="Freeform: Shape 11">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 name="Freeform: Shape 13">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5499"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58BF3E32-72EC-42EB-A6F4-E64DAB76B273}"/>
              </a:ext>
            </a:extLst>
          </p:cNvPr>
          <p:cNvSpPr>
            <a:spLocks noGrp="1"/>
          </p:cNvSpPr>
          <p:nvPr>
            <p:ph type="title"/>
          </p:nvPr>
        </p:nvSpPr>
        <p:spPr>
          <a:xfrm>
            <a:off x="336042" y="859536"/>
            <a:ext cx="3624601" cy="1243584"/>
          </a:xfrm>
        </p:spPr>
        <p:txBody>
          <a:bodyPr vert="horz" lIns="91440" tIns="45720" rIns="91440" bIns="45720" rtlCol="0" anchor="ctr">
            <a:normAutofit/>
          </a:bodyPr>
          <a:lstStyle/>
          <a:p>
            <a:br>
              <a:rPr lang="en-US" sz="3000" kern="1200" dirty="0">
                <a:solidFill>
                  <a:schemeClr val="tx1"/>
                </a:solidFill>
                <a:latin typeface="+mj-lt"/>
                <a:ea typeface="+mj-ea"/>
                <a:cs typeface="+mj-cs"/>
              </a:rPr>
            </a:br>
            <a:r>
              <a:rPr lang="en-US" sz="3300" b="1" i="1" kern="1200" dirty="0">
                <a:solidFill>
                  <a:srgbClr val="00467F"/>
                </a:solidFill>
                <a:latin typeface="Palatino "/>
                <a:cs typeface="+mj-cs"/>
              </a:rPr>
              <a:t>What Can We Do?</a:t>
            </a:r>
          </a:p>
        </p:txBody>
      </p:sp>
      <p:sp>
        <p:nvSpPr>
          <p:cNvPr id="16" name="Rectangle 15">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96012"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18" name="Rectangle 17">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86CF8432-23FF-4E93-9462-5742465D3441}"/>
              </a:ext>
            </a:extLst>
          </p:cNvPr>
          <p:cNvSpPr>
            <a:spLocks noGrp="1"/>
          </p:cNvSpPr>
          <p:nvPr>
            <p:ph sz="half" idx="2"/>
          </p:nvPr>
        </p:nvSpPr>
        <p:spPr>
          <a:xfrm>
            <a:off x="336042" y="2277965"/>
            <a:ext cx="3624602" cy="3664351"/>
          </a:xfrm>
        </p:spPr>
        <p:txBody>
          <a:bodyPr vert="horz" lIns="91440" tIns="45720" rIns="91440" bIns="45720" rtlCol="0">
            <a:noAutofit/>
          </a:bodyPr>
          <a:lstStyle/>
          <a:p>
            <a:pPr marL="0" indent="0">
              <a:buNone/>
            </a:pPr>
            <a:r>
              <a:rPr lang="en-US" sz="2400" b="1" i="0" dirty="0">
                <a:solidFill>
                  <a:srgbClr val="00467F"/>
                </a:solidFill>
                <a:effectLst/>
              </a:rPr>
              <a:t>Raise awareness </a:t>
            </a:r>
            <a:r>
              <a:rPr lang="en-US" sz="2400" b="0" i="0" dirty="0">
                <a:effectLst/>
              </a:rPr>
              <a:t>that behavioral health is essential to overall health.</a:t>
            </a:r>
          </a:p>
          <a:p>
            <a:pPr marL="0" indent="0">
              <a:spcBef>
                <a:spcPts val="1800"/>
              </a:spcBef>
              <a:buNone/>
            </a:pPr>
            <a:r>
              <a:rPr lang="en-US" sz="2400" b="1" i="0" dirty="0">
                <a:solidFill>
                  <a:srgbClr val="00467F"/>
                </a:solidFill>
                <a:effectLst/>
              </a:rPr>
              <a:t>Promote</a:t>
            </a:r>
            <a:r>
              <a:rPr lang="en-US" sz="2400" b="0" i="0" dirty="0">
                <a:effectLst/>
              </a:rPr>
              <a:t> the use of non-stigmatizing, neutral, clinically accurate language.</a:t>
            </a:r>
            <a:endParaRPr lang="en-US" sz="2400" dirty="0"/>
          </a:p>
        </p:txBody>
      </p:sp>
      <p:pic>
        <p:nvPicPr>
          <p:cNvPr id="7" name="Graphic 25" descr="Boardroom">
            <a:extLst>
              <a:ext uri="{FF2B5EF4-FFF2-40B4-BE49-F238E27FC236}">
                <a16:creationId xmlns:a16="http://schemas.microsoft.com/office/drawing/2014/main" id="{596FC1F4-B512-4792-A89D-8A055D2D2C2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86807" y="5383187"/>
            <a:ext cx="1404000" cy="140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50324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F87C5-8015-448A-9D8C-444D780C8D14}"/>
              </a:ext>
            </a:extLst>
          </p:cNvPr>
          <p:cNvSpPr>
            <a:spLocks noGrp="1"/>
          </p:cNvSpPr>
          <p:nvPr>
            <p:ph type="title"/>
          </p:nvPr>
        </p:nvSpPr>
        <p:spPr>
          <a:xfrm>
            <a:off x="531668" y="1722872"/>
            <a:ext cx="7886700" cy="1325563"/>
          </a:xfrm>
        </p:spPr>
        <p:txBody>
          <a:bodyPr/>
          <a:lstStyle/>
          <a:p>
            <a:pPr algn="ctr"/>
            <a:br>
              <a:rPr lang="en-US" dirty="0">
                <a:solidFill>
                  <a:schemeClr val="bg1"/>
                </a:solidFill>
              </a:rPr>
            </a:br>
            <a:r>
              <a:rPr lang="en-US" dirty="0">
                <a:solidFill>
                  <a:schemeClr val="bg1"/>
                </a:solidFill>
              </a:rPr>
              <a:t>Questions</a:t>
            </a:r>
          </a:p>
        </p:txBody>
      </p:sp>
      <p:pic>
        <p:nvPicPr>
          <p:cNvPr id="4" name="Picture 3" descr="Great Lakes PTTC logo ">
            <a:extLst>
              <a:ext uri="{FF2B5EF4-FFF2-40B4-BE49-F238E27FC236}">
                <a16:creationId xmlns:a16="http://schemas.microsoft.com/office/drawing/2014/main" id="{A253A1DC-047D-C042-B1B7-C787886C8AC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6300" y="4977463"/>
            <a:ext cx="7391400" cy="1130300"/>
          </a:xfrm>
          <a:prstGeom prst="rect">
            <a:avLst/>
          </a:prstGeom>
        </p:spPr>
      </p:pic>
    </p:spTree>
    <p:extLst>
      <p:ext uri="{BB962C8B-B14F-4D97-AF65-F5344CB8AC3E}">
        <p14:creationId xmlns:p14="http://schemas.microsoft.com/office/powerpoint/2010/main" val="90913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91E1A8D6-062E-B341-BB29-25B8F0638743}"/>
              </a:ext>
              <a:ext uri="{C183D7F6-B498-43B3-948B-1728B52AA6E4}">
                <adec:decorative xmlns:adec="http://schemas.microsoft.com/office/drawing/2017/decorative" val="1"/>
              </a:ext>
            </a:extLst>
          </p:cNvPr>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l="11572" r="23098" b="-1"/>
          <a:stretch/>
        </p:blipFill>
        <p:spPr>
          <a:xfrm>
            <a:off x="2432021" y="10"/>
            <a:ext cx="6711980" cy="6857990"/>
          </a:xfrm>
          <a:custGeom>
            <a:avLst/>
            <a:gdLst/>
            <a:ahLst/>
            <a:cxnLst/>
            <a:rect l="l" t="t" r="r" b="b"/>
            <a:pathLst>
              <a:path w="8949307" h="6858000">
                <a:moveTo>
                  <a:pt x="0" y="0"/>
                </a:moveTo>
                <a:lnTo>
                  <a:pt x="8949307" y="0"/>
                </a:lnTo>
                <a:lnTo>
                  <a:pt x="8949307" y="6858000"/>
                </a:lnTo>
                <a:lnTo>
                  <a:pt x="0" y="6858000"/>
                </a:lnTo>
                <a:lnTo>
                  <a:pt x="62983" y="6788730"/>
                </a:lnTo>
                <a:cubicBezTo>
                  <a:pt x="773509" y="5928900"/>
                  <a:pt x="1212979" y="4741056"/>
                  <a:pt x="1212979" y="3429000"/>
                </a:cubicBezTo>
                <a:cubicBezTo>
                  <a:pt x="1212979" y="2116944"/>
                  <a:pt x="773509" y="929100"/>
                  <a:pt x="62983" y="69271"/>
                </a:cubicBezTo>
                <a:close/>
              </a:path>
            </a:pathLst>
          </a:custGeom>
        </p:spPr>
      </p:pic>
      <p:sp>
        <p:nvSpPr>
          <p:cNvPr id="2" name="Title 1">
            <a:extLst>
              <a:ext uri="{FF2B5EF4-FFF2-40B4-BE49-F238E27FC236}">
                <a16:creationId xmlns:a16="http://schemas.microsoft.com/office/drawing/2014/main" id="{527B7D70-A10B-9648-96D6-B0DB62461E08}"/>
              </a:ext>
            </a:extLst>
          </p:cNvPr>
          <p:cNvSpPr>
            <a:spLocks noGrp="1"/>
          </p:cNvSpPr>
          <p:nvPr>
            <p:ph type="title"/>
          </p:nvPr>
        </p:nvSpPr>
        <p:spPr>
          <a:xfrm>
            <a:off x="278320" y="1161288"/>
            <a:ext cx="2578608" cy="1125728"/>
          </a:xfrm>
        </p:spPr>
        <p:txBody>
          <a:bodyPr vert="horz" lIns="91440" tIns="45720" rIns="91440" bIns="45720" rtlCol="0" anchor="b">
            <a:normAutofit/>
          </a:bodyPr>
          <a:lstStyle/>
          <a:p>
            <a:r>
              <a:rPr lang="en-US" sz="2400" dirty="0"/>
              <a:t>Follow Us On Social Media! </a:t>
            </a:r>
          </a:p>
        </p:txBody>
      </p:sp>
      <p:sp>
        <p:nvSpPr>
          <p:cNvPr id="4" name="Content Placeholder 3">
            <a:extLst>
              <a:ext uri="{FF2B5EF4-FFF2-40B4-BE49-F238E27FC236}">
                <a16:creationId xmlns:a16="http://schemas.microsoft.com/office/drawing/2014/main" id="{648A3BF5-51B4-0B4C-AC94-FDE24040CC16}"/>
              </a:ext>
            </a:extLst>
          </p:cNvPr>
          <p:cNvSpPr>
            <a:spLocks noGrp="1"/>
          </p:cNvSpPr>
          <p:nvPr>
            <p:ph sz="half" idx="2"/>
          </p:nvPr>
        </p:nvSpPr>
        <p:spPr>
          <a:xfrm>
            <a:off x="278320" y="2718054"/>
            <a:ext cx="2579180" cy="3207258"/>
          </a:xfrm>
        </p:spPr>
        <p:txBody>
          <a:bodyPr vert="horz" lIns="91440" tIns="45720" rIns="91440" bIns="45720" rtlCol="0" anchor="t">
            <a:normAutofit/>
          </a:bodyPr>
          <a:lstStyle/>
          <a:p>
            <a:pPr lvl="1"/>
            <a:endParaRPr lang="en-US" sz="1500" dirty="0">
              <a:latin typeface="+mn-lt"/>
              <a:cs typeface="+mn-cs"/>
            </a:endParaRPr>
          </a:p>
          <a:p>
            <a:pPr marL="0" indent="0">
              <a:lnSpc>
                <a:spcPct val="150000"/>
              </a:lnSpc>
              <a:buNone/>
            </a:pPr>
            <a:r>
              <a:rPr lang="en-US" sz="1500" dirty="0"/>
              <a:t>Facebook and Twitter: </a:t>
            </a:r>
          </a:p>
          <a:p>
            <a:pPr lvl="1">
              <a:lnSpc>
                <a:spcPct val="150000"/>
              </a:lnSpc>
            </a:pPr>
            <a:r>
              <a:rPr lang="en-US" sz="1500" dirty="0"/>
              <a:t>@GreatLakesATTC </a:t>
            </a:r>
          </a:p>
          <a:p>
            <a:pPr lvl="1">
              <a:lnSpc>
                <a:spcPct val="150000"/>
              </a:lnSpc>
            </a:pPr>
            <a:r>
              <a:rPr lang="en-US" sz="1500" dirty="0"/>
              <a:t>@GMhttc</a:t>
            </a:r>
          </a:p>
          <a:p>
            <a:pPr lvl="1">
              <a:lnSpc>
                <a:spcPct val="150000"/>
              </a:lnSpc>
            </a:pPr>
            <a:r>
              <a:rPr lang="en-US" sz="1500" dirty="0"/>
              <a:t>@GLPTTC</a:t>
            </a:r>
          </a:p>
          <a:p>
            <a:pPr marL="457200" lvl="1" indent="0">
              <a:buNone/>
            </a:pPr>
            <a:endParaRPr lang="en-US" sz="1500" dirty="0"/>
          </a:p>
          <a:p>
            <a:pPr lvl="1"/>
            <a:endParaRPr lang="en-US" sz="1500" dirty="0">
              <a:latin typeface="+mn-lt"/>
              <a:cs typeface="+mn-cs"/>
            </a:endParaRPr>
          </a:p>
        </p:txBody>
      </p:sp>
      <p:sp>
        <p:nvSpPr>
          <p:cNvPr id="3" name="TextBox 2">
            <a:extLst>
              <a:ext uri="{FF2B5EF4-FFF2-40B4-BE49-F238E27FC236}">
                <a16:creationId xmlns:a16="http://schemas.microsoft.com/office/drawing/2014/main" id="{FF036BD7-5B3A-C045-8FF7-AD14800F4FE0}"/>
              </a:ext>
            </a:extLst>
          </p:cNvPr>
          <p:cNvSpPr txBox="1"/>
          <p:nvPr/>
        </p:nvSpPr>
        <p:spPr>
          <a:xfrm>
            <a:off x="2432021" y="6172201"/>
            <a:ext cx="6711980" cy="685799"/>
          </a:xfrm>
          <a:prstGeom prst="rect">
            <a:avLst/>
          </a:prstGeom>
          <a:solidFill>
            <a:srgbClr val="000000">
              <a:alpha val="50000"/>
            </a:srgbClr>
          </a:solidFill>
          <a:ln>
            <a:noFill/>
          </a:ln>
        </p:spPr>
        <p:txBody>
          <a:bodyPr wrap="square" rtlCol="0">
            <a:noAutofit/>
          </a:bodyPr>
          <a:lstStyle/>
          <a:p>
            <a:pPr algn="ctr">
              <a:spcAft>
                <a:spcPts val="600"/>
              </a:spcAft>
            </a:pPr>
            <a:r>
              <a:rPr lang="en-US" sz="1300">
                <a:solidFill>
                  <a:srgbClr val="FFFFFF"/>
                </a:solidFill>
              </a:rPr>
              <a:t>Photo: iStock</a:t>
            </a:r>
          </a:p>
        </p:txBody>
      </p:sp>
    </p:spTree>
    <p:extLst>
      <p:ext uri="{BB962C8B-B14F-4D97-AF65-F5344CB8AC3E}">
        <p14:creationId xmlns:p14="http://schemas.microsoft.com/office/powerpoint/2010/main" val="28085177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eat Lakes ATTC logo ">
            <a:extLst>
              <a:ext uri="{FF2B5EF4-FFF2-40B4-BE49-F238E27FC236}">
                <a16:creationId xmlns:a16="http://schemas.microsoft.com/office/drawing/2014/main" id="{D53B556C-9C5D-644F-804D-E910061893C6}"/>
              </a:ext>
            </a:extLst>
          </p:cNvPr>
          <p:cNvPicPr>
            <a:picLocks noChangeAspect="1"/>
          </p:cNvPicPr>
          <p:nvPr/>
        </p:nvPicPr>
        <p:blipFill>
          <a:blip r:embed="rId3"/>
          <a:stretch>
            <a:fillRect/>
          </a:stretch>
        </p:blipFill>
        <p:spPr>
          <a:xfrm>
            <a:off x="876218" y="2103178"/>
            <a:ext cx="2768677" cy="1248711"/>
          </a:xfrm>
          <a:prstGeom prst="rect">
            <a:avLst/>
          </a:prstGeom>
        </p:spPr>
      </p:pic>
      <p:pic>
        <p:nvPicPr>
          <p:cNvPr id="11" name="Picture 10" descr="SAMHSA logo ">
            <a:extLst>
              <a:ext uri="{FF2B5EF4-FFF2-40B4-BE49-F238E27FC236}">
                <a16:creationId xmlns:a16="http://schemas.microsoft.com/office/drawing/2014/main" id="{64FFE996-6852-FC43-9812-B6CCF0DE632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71185" y="2103178"/>
            <a:ext cx="4009695" cy="1349604"/>
          </a:xfrm>
          <a:prstGeom prst="rect">
            <a:avLst/>
          </a:prstGeom>
        </p:spPr>
      </p:pic>
      <p:sp>
        <p:nvSpPr>
          <p:cNvPr id="2" name="Title 1">
            <a:extLst>
              <a:ext uri="{FF2B5EF4-FFF2-40B4-BE49-F238E27FC236}">
                <a16:creationId xmlns:a16="http://schemas.microsoft.com/office/drawing/2014/main" id="{02B6EB04-7D30-1044-90E1-A99274869124}"/>
              </a:ext>
            </a:extLst>
          </p:cNvPr>
          <p:cNvSpPr>
            <a:spLocks noGrp="1"/>
          </p:cNvSpPr>
          <p:nvPr>
            <p:ph type="title"/>
          </p:nvPr>
        </p:nvSpPr>
        <p:spPr>
          <a:xfrm>
            <a:off x="628649" y="417095"/>
            <a:ext cx="7886700" cy="1325563"/>
          </a:xfrm>
        </p:spPr>
        <p:txBody>
          <a:bodyPr/>
          <a:lstStyle/>
          <a:p>
            <a:r>
              <a:rPr lang="en-US" dirty="0"/>
              <a:t>Brought To You By:</a:t>
            </a:r>
          </a:p>
        </p:txBody>
      </p:sp>
      <p:sp>
        <p:nvSpPr>
          <p:cNvPr id="4" name="TextBox 3">
            <a:extLst>
              <a:ext uri="{FF2B5EF4-FFF2-40B4-BE49-F238E27FC236}">
                <a16:creationId xmlns:a16="http://schemas.microsoft.com/office/drawing/2014/main" id="{0FFB8447-7DF6-F945-B757-965455E2E65A}"/>
              </a:ext>
            </a:extLst>
          </p:cNvPr>
          <p:cNvSpPr txBox="1"/>
          <p:nvPr/>
        </p:nvSpPr>
        <p:spPr>
          <a:xfrm>
            <a:off x="628650" y="4084320"/>
            <a:ext cx="7886700" cy="2363724"/>
          </a:xfrm>
          <a:prstGeom prst="rect">
            <a:avLst/>
          </a:prstGeom>
          <a:noFill/>
        </p:spPr>
        <p:txBody>
          <a:bodyPr wrap="square" rtlCol="0">
            <a:spAutoFit/>
          </a:bodyPr>
          <a:lstStyle/>
          <a:p>
            <a:pPr>
              <a:lnSpc>
                <a:spcPct val="150000"/>
              </a:lnSpc>
            </a:pPr>
            <a:r>
              <a:rPr lang="en-US" sz="1600" dirty="0">
                <a:latin typeface="Arial" panose="020B0604020202020204" pitchFamily="34" charset="0"/>
                <a:cs typeface="Arial" panose="020B0604020202020204" pitchFamily="34" charset="0"/>
              </a:rPr>
              <a:t>The Great Lakes ATTC, MHTTC, and </a:t>
            </a:r>
            <a:r>
              <a:rPr lang="en-US" sz="1600">
                <a:latin typeface="Arial" panose="020B0604020202020204" pitchFamily="34" charset="0"/>
                <a:cs typeface="Arial" panose="020B0604020202020204" pitchFamily="34" charset="0"/>
              </a:rPr>
              <a:t>PTTC are </a:t>
            </a:r>
            <a:r>
              <a:rPr lang="en-US" sz="1600" dirty="0">
                <a:latin typeface="Arial" panose="020B0604020202020204" pitchFamily="34" charset="0"/>
                <a:cs typeface="Arial" panose="020B0604020202020204" pitchFamily="34" charset="0"/>
              </a:rPr>
              <a:t>funded by the Substance Abuse and Mental Health Services Administration (SAMHSA under the following cooperative agreements:</a:t>
            </a:r>
          </a:p>
          <a:p>
            <a:pPr lvl="1">
              <a:lnSpc>
                <a:spcPct val="120000"/>
              </a:lnSpc>
            </a:pPr>
            <a:r>
              <a:rPr lang="en-US" sz="1600" dirty="0">
                <a:latin typeface="Arial" panose="020B0604020202020204" pitchFamily="34" charset="0"/>
                <a:cs typeface="Arial" panose="020B0604020202020204" pitchFamily="34" charset="0"/>
              </a:rPr>
              <a:t>Great Lakes ATTC: 1H79TI080207-03</a:t>
            </a:r>
          </a:p>
          <a:p>
            <a:pPr lvl="1">
              <a:lnSpc>
                <a:spcPct val="120000"/>
              </a:lnSpc>
            </a:pPr>
            <a:r>
              <a:rPr lang="en-US" sz="1600" dirty="0">
                <a:latin typeface="Arial" panose="020B0604020202020204" pitchFamily="34" charset="0"/>
                <a:cs typeface="Arial" panose="020B0604020202020204" pitchFamily="34" charset="0"/>
              </a:rPr>
              <a:t>Great Lakes MHTTC: IH79SM-081733-01</a:t>
            </a:r>
          </a:p>
          <a:p>
            <a:pPr lvl="1">
              <a:lnSpc>
                <a:spcPct val="120000"/>
              </a:lnSpc>
            </a:pPr>
            <a:r>
              <a:rPr lang="en-US" sz="1600" dirty="0">
                <a:latin typeface="Arial" panose="020B0604020202020204" pitchFamily="34" charset="0"/>
                <a:cs typeface="Arial" panose="020B0604020202020204" pitchFamily="34" charset="0"/>
              </a:rPr>
              <a:t>Great Lakes PTTC: 1H79SP081002-01</a:t>
            </a:r>
            <a:endParaRPr lang="en-US" sz="1600" dirty="0"/>
          </a:p>
          <a:p>
            <a:endParaRPr lang="en-US" dirty="0"/>
          </a:p>
        </p:txBody>
      </p:sp>
    </p:spTree>
    <p:extLst>
      <p:ext uri="{BB962C8B-B14F-4D97-AF65-F5344CB8AC3E}">
        <p14:creationId xmlns:p14="http://schemas.microsoft.com/office/powerpoint/2010/main" val="7783453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ADCE036-E456-704B-AA5D-0A06304B3340}"/>
              </a:ext>
            </a:extLst>
          </p:cNvPr>
          <p:cNvSpPr>
            <a:spLocks noGrp="1"/>
          </p:cNvSpPr>
          <p:nvPr>
            <p:ph type="title"/>
          </p:nvPr>
        </p:nvSpPr>
        <p:spPr>
          <a:xfrm>
            <a:off x="595519" y="228600"/>
            <a:ext cx="7886700" cy="1325563"/>
          </a:xfrm>
        </p:spPr>
        <p:txBody>
          <a:bodyPr/>
          <a:lstStyle/>
          <a:p>
            <a:r>
              <a:rPr lang="en-US" dirty="0"/>
              <a:t>Disclaimer </a:t>
            </a:r>
          </a:p>
        </p:txBody>
      </p:sp>
      <p:sp>
        <p:nvSpPr>
          <p:cNvPr id="8" name="Title 6">
            <a:extLst>
              <a:ext uri="{FF2B5EF4-FFF2-40B4-BE49-F238E27FC236}">
                <a16:creationId xmlns:a16="http://schemas.microsoft.com/office/drawing/2014/main" id="{8AB6F4F5-F327-A24A-92A2-D065232D4580}"/>
              </a:ext>
            </a:extLst>
          </p:cNvPr>
          <p:cNvSpPr txBox="1">
            <a:spLocks/>
          </p:cNvSpPr>
          <p:nvPr/>
        </p:nvSpPr>
        <p:spPr>
          <a:xfrm>
            <a:off x="595519" y="898071"/>
            <a:ext cx="8195089" cy="5731329"/>
          </a:xfrm>
          <a:prstGeom prst="rect">
            <a:avLst/>
          </a:prstGeom>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a:lnSpc>
                <a:spcPct val="170000"/>
              </a:lnSpc>
            </a:pPr>
            <a:endParaRPr lang="en-US" sz="6200" dirty="0"/>
          </a:p>
          <a:p>
            <a:pPr>
              <a:lnSpc>
                <a:spcPct val="170000"/>
              </a:lnSpc>
            </a:pPr>
            <a:r>
              <a:rPr lang="en-US" sz="6400" dirty="0"/>
              <a:t>     This presentation was prepared for the Great Lakes PTTC under a cooperative agreement from the Substance Abuse and Mental Health Services Administration (SAMHSA). All material appearing in this presentation, except that taken directly from copyrighted sources, is in the public domain and may be reproduced or copied without permission from SAMHSA or the authors. Citation of the source is appreciated. Do not reproduce or distribute this presentation for a fee without specific, written authorization from the Great Lakes  PTTC.  </a:t>
            </a:r>
          </a:p>
          <a:p>
            <a:pPr>
              <a:lnSpc>
                <a:spcPct val="170000"/>
              </a:lnSpc>
            </a:pPr>
            <a:r>
              <a:rPr lang="en-US" sz="6400"/>
              <a:t>    At </a:t>
            </a:r>
            <a:r>
              <a:rPr lang="en-US" sz="6400" dirty="0"/>
              <a:t>the time of this presentation, Elinore F. McCance-Katz, served as SAMHSA Assistant Secretary. The opinions expressed herein are the views of the speakers and do not reflect the official position of the Department of Health and Human Services (DHHS), SAMHSA. No official support or endorsement of DHHS, SAMHSA, for the opinions described in this document is intended or should be inferred.</a:t>
            </a:r>
          </a:p>
          <a:p>
            <a:pPr>
              <a:lnSpc>
                <a:spcPct val="170000"/>
              </a:lnSpc>
            </a:pPr>
            <a:r>
              <a:rPr lang="en-US" sz="6400" dirty="0"/>
              <a:t>November 2020</a:t>
            </a:r>
          </a:p>
          <a:p>
            <a:pPr>
              <a:lnSpc>
                <a:spcPct val="170000"/>
              </a:lnSpc>
            </a:pPr>
            <a:endParaRPr lang="en-US" sz="1200" dirty="0"/>
          </a:p>
        </p:txBody>
      </p:sp>
    </p:spTree>
    <p:extLst>
      <p:ext uri="{BB962C8B-B14F-4D97-AF65-F5344CB8AC3E}">
        <p14:creationId xmlns:p14="http://schemas.microsoft.com/office/powerpoint/2010/main" val="1468220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83166" y="5747696"/>
            <a:ext cx="1860834" cy="1240557"/>
          </a:xfrm>
          <a:prstGeom prst="rect">
            <a:avLst/>
          </a:prstGeom>
        </p:spPr>
      </p:pic>
      <p:sp>
        <p:nvSpPr>
          <p:cNvPr id="5" name="Text Placeholder 4">
            <a:extLst>
              <a:ext uri="{FF2B5EF4-FFF2-40B4-BE49-F238E27FC236}">
                <a16:creationId xmlns:a16="http://schemas.microsoft.com/office/drawing/2014/main" id="{EC095A87-017F-4D48-89F3-07C04BF32267}"/>
              </a:ext>
            </a:extLst>
          </p:cNvPr>
          <p:cNvSpPr>
            <a:spLocks noGrp="1"/>
          </p:cNvSpPr>
          <p:nvPr>
            <p:ph type="body" sz="quarter" idx="4294967295"/>
          </p:nvPr>
        </p:nvSpPr>
        <p:spPr>
          <a:xfrm>
            <a:off x="0" y="8115300"/>
            <a:ext cx="8401050" cy="342900"/>
          </a:xfrm>
        </p:spPr>
        <p:txBody>
          <a:bodyPr>
            <a:normAutofit fontScale="40000" lnSpcReduction="20000"/>
          </a:bodyPr>
          <a:lstStyle/>
          <a:p>
            <a:pPr>
              <a:lnSpc>
                <a:spcPct val="100000"/>
              </a:lnSpc>
              <a:spcBef>
                <a:spcPts val="0"/>
              </a:spcBef>
              <a:spcAft>
                <a:spcPts val="900"/>
              </a:spcAft>
            </a:pPr>
            <a:r>
              <a:rPr lang="en-US" dirty="0">
                <a:solidFill>
                  <a:schemeClr val="tx1"/>
                </a:solidFill>
              </a:rPr>
              <a:t>Adopted by the ASAM Board of Directors September 15, 2019</a:t>
            </a:r>
            <a:endParaRPr lang="en-US" b="0" dirty="0">
              <a:solidFill>
                <a:schemeClr val="tx1"/>
              </a:solidFill>
            </a:endParaRPr>
          </a:p>
          <a:p>
            <a:pPr algn="l"/>
            <a:endParaRPr lang="en-US" sz="2100" dirty="0">
              <a:solidFill>
                <a:srgbClr val="376092"/>
              </a:solidFill>
            </a:endParaRPr>
          </a:p>
        </p:txBody>
      </p:sp>
      <p:pic>
        <p:nvPicPr>
          <p:cNvPr id="4" name="Picture 3">
            <a:extLst>
              <a:ext uri="{FF2B5EF4-FFF2-40B4-BE49-F238E27FC236}">
                <a16:creationId xmlns:a16="http://schemas.microsoft.com/office/drawing/2014/main" id="{8689A2F8-29B9-0A4D-A43B-E96286C86B34}"/>
              </a:ext>
            </a:extLst>
          </p:cNvPr>
          <p:cNvPicPr>
            <a:picLocks noChangeAspect="1"/>
          </p:cNvPicPr>
          <p:nvPr/>
        </p:nvPicPr>
        <p:blipFill rotWithShape="1">
          <a:blip r:embed="rId4">
            <a:extLst>
              <a:ext uri="{28A0092B-C50C-407E-A947-70E740481C1C}">
                <a14:useLocalDpi xmlns:a14="http://schemas.microsoft.com/office/drawing/2010/main" val="0"/>
              </a:ext>
            </a:extLst>
          </a:blip>
          <a:srcRect t="14782" b="21826"/>
          <a:stretch/>
        </p:blipFill>
        <p:spPr>
          <a:xfrm>
            <a:off x="1311966" y="1250760"/>
            <a:ext cx="6537463" cy="4144186"/>
          </a:xfrm>
          <a:prstGeom prst="rect">
            <a:avLst/>
          </a:prstGeom>
        </p:spPr>
      </p:pic>
    </p:spTree>
    <p:extLst>
      <p:ext uri="{BB962C8B-B14F-4D97-AF65-F5344CB8AC3E}">
        <p14:creationId xmlns:p14="http://schemas.microsoft.com/office/powerpoint/2010/main" val="27303123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Title 1">
            <a:extLst>
              <a:ext uri="{FF2B5EF4-FFF2-40B4-BE49-F238E27FC236}">
                <a16:creationId xmlns:a16="http://schemas.microsoft.com/office/drawing/2014/main" id="{1BF86337-4D31-4FD2-B3C2-02A07236B7D4}"/>
              </a:ext>
            </a:extLst>
          </p:cNvPr>
          <p:cNvSpPr>
            <a:spLocks noGrp="1" noChangeArrowheads="1"/>
          </p:cNvSpPr>
          <p:nvPr>
            <p:ph type="ctrTitle"/>
          </p:nvPr>
        </p:nvSpPr>
        <p:spPr>
          <a:xfrm>
            <a:off x="685800" y="606425"/>
            <a:ext cx="7772400" cy="1290638"/>
          </a:xfrm>
        </p:spPr>
        <p:txBody>
          <a:bodyPr/>
          <a:lstStyle/>
          <a:p>
            <a:r>
              <a:rPr lang="en-US" altLang="en-US" sz="3600" b="1"/>
              <a:t>Preventing and Reducing Stigma </a:t>
            </a:r>
            <a:r>
              <a:rPr lang="en-US" altLang="en-US" sz="3600"/>
              <a:t>Cross Sector Slide Deck </a:t>
            </a:r>
          </a:p>
        </p:txBody>
      </p:sp>
      <p:sp>
        <p:nvSpPr>
          <p:cNvPr id="38916" name="Subtitle 2">
            <a:extLst>
              <a:ext uri="{FF2B5EF4-FFF2-40B4-BE49-F238E27FC236}">
                <a16:creationId xmlns:a16="http://schemas.microsoft.com/office/drawing/2014/main" id="{D9AA6766-6A98-4597-8A12-841AA14D7A61}"/>
              </a:ext>
            </a:extLst>
          </p:cNvPr>
          <p:cNvSpPr>
            <a:spLocks noGrp="1" noChangeArrowheads="1"/>
          </p:cNvSpPr>
          <p:nvPr>
            <p:ph type="subTitle" idx="1"/>
          </p:nvPr>
        </p:nvSpPr>
        <p:spPr>
          <a:xfrm>
            <a:off x="1143000" y="2601913"/>
            <a:ext cx="6858000" cy="1654175"/>
          </a:xfrm>
        </p:spPr>
        <p:txBody>
          <a:bodyPr/>
          <a:lstStyle/>
          <a:p>
            <a:r>
              <a:rPr lang="en-US" altLang="en-US" sz="4400" b="1" dirty="0"/>
              <a:t>Behavioral Health </a:t>
            </a:r>
          </a:p>
          <a:p>
            <a:r>
              <a:rPr lang="en-US" altLang="en-US" sz="2800" b="1" i="1" dirty="0">
                <a:solidFill>
                  <a:srgbClr val="CC4927"/>
                </a:solidFill>
                <a:latin typeface="Palatino "/>
              </a:rPr>
              <a:t>Impact and Evidence-based Strategies for Preventing and Reducing Stigma</a:t>
            </a:r>
          </a:p>
        </p:txBody>
      </p:sp>
      <p:pic>
        <p:nvPicPr>
          <p:cNvPr id="2" name="Picture 4" descr="Hugo on How to Change Your Meeting Culture and Move Fast - Zoom Blog">
            <a:extLst>
              <a:ext uri="{FF2B5EF4-FFF2-40B4-BE49-F238E27FC236}">
                <a16:creationId xmlns:a16="http://schemas.microsoft.com/office/drawing/2014/main" id="{2519D16F-3F4E-44C3-BD33-DCD3E24DF30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285" r="1784" b="1"/>
          <a:stretch/>
        </p:blipFill>
        <p:spPr bwMode="auto">
          <a:xfrm>
            <a:off x="277583" y="4627836"/>
            <a:ext cx="3575027" cy="219456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სერვისები » Batumils.com -">
            <a:extLst>
              <a:ext uri="{FF2B5EF4-FFF2-40B4-BE49-F238E27FC236}">
                <a16:creationId xmlns:a16="http://schemas.microsoft.com/office/drawing/2014/main" id="{B8AE7BA3-A4E8-4489-B197-A386D372106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2" b="184"/>
          <a:stretch/>
        </p:blipFill>
        <p:spPr bwMode="auto">
          <a:xfrm>
            <a:off x="5454660" y="4627836"/>
            <a:ext cx="3575040" cy="219456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people, talk, conversation, meeting, chat, discussion, business, talking,  communication, restaurant, man | Pikist">
            <a:extLst>
              <a:ext uri="{FF2B5EF4-FFF2-40B4-BE49-F238E27FC236}">
                <a16:creationId xmlns:a16="http://schemas.microsoft.com/office/drawing/2014/main" id="{884C441A-7B76-4621-A152-86421B051BC1}"/>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2" b="7689"/>
          <a:stretch/>
        </p:blipFill>
        <p:spPr bwMode="auto">
          <a:xfrm>
            <a:off x="2866114" y="4627836"/>
            <a:ext cx="3575043" cy="219456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3">
            <a:extLst>
              <a:ext uri="{FF2B5EF4-FFF2-40B4-BE49-F238E27FC236}">
                <a16:creationId xmlns:a16="http://schemas.microsoft.com/office/drawing/2014/main" id="{2E7A016D-1F5C-4A5A-BC3B-1F2F18B08ED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a:lnSpc>
                <a:spcPct val="100000"/>
              </a:lnSpc>
              <a:spcBef>
                <a:spcPct val="0"/>
              </a:spcBef>
              <a:buFontTx/>
              <a:buNone/>
            </a:pPr>
            <a:fld id="{F3A7E237-F875-47F8-839C-D2FFC1B7DA9A}" type="slidenum">
              <a:rPr lang="en-US" altLang="en-US" sz="1100" smtClean="0">
                <a:solidFill>
                  <a:srgbClr val="FFFFFF"/>
                </a:solidFill>
              </a:rPr>
              <a:pPr>
                <a:lnSpc>
                  <a:spcPct val="100000"/>
                </a:lnSpc>
                <a:spcBef>
                  <a:spcPct val="0"/>
                </a:spcBef>
                <a:buFontTx/>
                <a:buNone/>
              </a:pPr>
              <a:t>6</a:t>
            </a:fld>
            <a:endParaRPr lang="en-US" altLang="en-US" sz="1100">
              <a:solidFill>
                <a:srgbClr val="FFFFFF"/>
              </a:solidFill>
            </a:endParaRPr>
          </a:p>
        </p:txBody>
      </p:sp>
      <p:sp>
        <p:nvSpPr>
          <p:cNvPr id="40963" name="Title 1">
            <a:extLst>
              <a:ext uri="{FF2B5EF4-FFF2-40B4-BE49-F238E27FC236}">
                <a16:creationId xmlns:a16="http://schemas.microsoft.com/office/drawing/2014/main" id="{19399CFD-AF0A-445D-A408-EDA647593F94}"/>
              </a:ext>
            </a:extLst>
          </p:cNvPr>
          <p:cNvSpPr>
            <a:spLocks noGrp="1" noChangeArrowheads="1"/>
          </p:cNvSpPr>
          <p:nvPr>
            <p:ph type="ctrTitle" idx="4294967295"/>
          </p:nvPr>
        </p:nvSpPr>
        <p:spPr>
          <a:xfrm>
            <a:off x="1054100" y="552450"/>
            <a:ext cx="7175500" cy="1528763"/>
          </a:xfrm>
        </p:spPr>
        <p:txBody>
          <a:bodyPr/>
          <a:lstStyle/>
          <a:p>
            <a:pPr eaLnBrk="1" hangingPunct="1"/>
            <a:r>
              <a:rPr lang="en-US" altLang="en-US" sz="3600" dirty="0"/>
              <a:t>Learning Objectives</a:t>
            </a:r>
            <a:br>
              <a:rPr lang="en-US" altLang="en-US" sz="3600" dirty="0"/>
            </a:br>
            <a:r>
              <a:rPr lang="en-US" altLang="en-US" sz="3100" b="1" i="1" dirty="0">
                <a:solidFill>
                  <a:srgbClr val="91993C"/>
                </a:solidFill>
                <a:latin typeface="Palatino "/>
              </a:rPr>
              <a:t>Participants will be able to: </a:t>
            </a:r>
          </a:p>
        </p:txBody>
      </p:sp>
      <p:sp>
        <p:nvSpPr>
          <p:cNvPr id="43012" name="Subtitle 2">
            <a:extLst>
              <a:ext uri="{FF2B5EF4-FFF2-40B4-BE49-F238E27FC236}">
                <a16:creationId xmlns:a16="http://schemas.microsoft.com/office/drawing/2014/main" id="{FE3F8CD2-B978-4816-AB33-D55257CBC8E8}"/>
              </a:ext>
            </a:extLst>
          </p:cNvPr>
          <p:cNvSpPr>
            <a:spLocks noGrp="1" noChangeArrowheads="1"/>
          </p:cNvSpPr>
          <p:nvPr>
            <p:ph type="subTitle" idx="4294967295"/>
          </p:nvPr>
        </p:nvSpPr>
        <p:spPr>
          <a:xfrm>
            <a:off x="1054099" y="2324100"/>
            <a:ext cx="7670175" cy="3981450"/>
          </a:xfrm>
        </p:spPr>
        <p:txBody>
          <a:bodyPr/>
          <a:lstStyle/>
          <a:p>
            <a:pPr marL="457200" indent="-457200" eaLnBrk="1" hangingPunct="1">
              <a:buFont typeface="Wingdings" panose="05000000000000000000" pitchFamily="2" charset="2"/>
              <a:buChar char="§"/>
              <a:defRPr/>
            </a:pPr>
            <a:r>
              <a:rPr lang="en-US" altLang="en-US" sz="3200" dirty="0"/>
              <a:t>Describe why addressing stigma is important </a:t>
            </a:r>
          </a:p>
          <a:p>
            <a:pPr marL="457200" indent="-457200" eaLnBrk="1" hangingPunct="1">
              <a:buFont typeface="Wingdings" panose="05000000000000000000" pitchFamily="2" charset="2"/>
              <a:buChar char="§"/>
              <a:defRPr/>
            </a:pPr>
            <a:r>
              <a:rPr lang="en-US" altLang="en-US" sz="3200" dirty="0"/>
              <a:t>List the impact of stigma and the role that behavioral health professionals can play</a:t>
            </a:r>
          </a:p>
          <a:p>
            <a:pPr marL="457200" indent="-457200" eaLnBrk="1" hangingPunct="1">
              <a:buFont typeface="Wingdings" panose="05000000000000000000" pitchFamily="2" charset="2"/>
              <a:buChar char="§"/>
              <a:defRPr/>
            </a:pPr>
            <a:r>
              <a:rPr lang="en-US" altLang="en-US" sz="3200" dirty="0"/>
              <a:t>List strategies for engaging behavioral health clinicians in preventing and reducing of stigma</a:t>
            </a:r>
          </a:p>
          <a:p>
            <a:pPr eaLnBrk="1" hangingPunct="1">
              <a:buFont typeface="Wingdings" panose="05000000000000000000" pitchFamily="2" charset="2"/>
              <a:buChar char="§"/>
              <a:defRPr/>
            </a:pPr>
            <a:endParaRPr lang="en-US" alt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4" descr="A close up of a necklace&#10;&#10;Description automatically generated">
            <a:extLst>
              <a:ext uri="{FF2B5EF4-FFF2-40B4-BE49-F238E27FC236}">
                <a16:creationId xmlns:a16="http://schemas.microsoft.com/office/drawing/2014/main" id="{AC8431E6-6C01-41E6-895E-71F208EA3D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 b="12469"/>
          <a:stretch>
            <a:fillRect/>
          </a:stretch>
        </p:blipFill>
        <p:spPr bwMode="auto">
          <a:xfrm>
            <a:off x="3290888" y="2282825"/>
            <a:ext cx="2809875" cy="246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Title 1">
            <a:extLst>
              <a:ext uri="{FF2B5EF4-FFF2-40B4-BE49-F238E27FC236}">
                <a16:creationId xmlns:a16="http://schemas.microsoft.com/office/drawing/2014/main" id="{3EE921FD-4E34-42A3-AAB6-154EF3785451}"/>
              </a:ext>
            </a:extLst>
          </p:cNvPr>
          <p:cNvSpPr>
            <a:spLocks noGrp="1" noChangeArrowheads="1"/>
          </p:cNvSpPr>
          <p:nvPr>
            <p:ph type="title" idx="4294967295"/>
          </p:nvPr>
        </p:nvSpPr>
        <p:spPr>
          <a:xfrm>
            <a:off x="195263" y="236538"/>
            <a:ext cx="8948737" cy="485775"/>
          </a:xfrm>
        </p:spPr>
        <p:txBody>
          <a:bodyPr>
            <a:normAutofit fontScale="90000"/>
          </a:bodyPr>
          <a:lstStyle/>
          <a:p>
            <a:pPr algn="ctr" eaLnBrk="1" hangingPunct="1"/>
            <a:r>
              <a:rPr lang="en-US" altLang="en-US" sz="3200" dirty="0"/>
              <a:t>A Role for Every Sector</a:t>
            </a:r>
          </a:p>
        </p:txBody>
      </p:sp>
      <p:sp>
        <p:nvSpPr>
          <p:cNvPr id="6" name="Oval 5" descr="Image of a briefcase, representing healthcare.">
            <a:extLst>
              <a:ext uri="{FF2B5EF4-FFF2-40B4-BE49-F238E27FC236}">
                <a16:creationId xmlns:a16="http://schemas.microsoft.com/office/drawing/2014/main" id="{142F099F-5E22-4E33-A775-972A4FC8E73F}"/>
              </a:ext>
            </a:extLst>
          </p:cNvPr>
          <p:cNvSpPr/>
          <p:nvPr/>
        </p:nvSpPr>
        <p:spPr>
          <a:xfrm>
            <a:off x="2998788" y="4752975"/>
            <a:ext cx="650875" cy="650875"/>
          </a:xfrm>
          <a:prstGeom prst="ellipse">
            <a:avLst/>
          </a:prstGeom>
          <a:noFill/>
          <a:ln w="53975">
            <a:solidFill>
              <a:srgbClr val="91993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Oval 6" descr="Image of a law enforcement officer.">
            <a:extLst>
              <a:ext uri="{FF2B5EF4-FFF2-40B4-BE49-F238E27FC236}">
                <a16:creationId xmlns:a16="http://schemas.microsoft.com/office/drawing/2014/main" id="{02C0CFC6-97A1-4DEE-B9CE-7FA53FED4F93}"/>
              </a:ext>
            </a:extLst>
          </p:cNvPr>
          <p:cNvSpPr/>
          <p:nvPr/>
        </p:nvSpPr>
        <p:spPr>
          <a:xfrm>
            <a:off x="3862388" y="1450975"/>
            <a:ext cx="652462" cy="652463"/>
          </a:xfrm>
          <a:prstGeom prst="ellipse">
            <a:avLst/>
          </a:prstGeom>
          <a:noFill/>
          <a:ln w="53975">
            <a:solidFill>
              <a:srgbClr val="37547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Oval 7" descr="Image of a courthouse, representing policy makers.">
            <a:extLst>
              <a:ext uri="{FF2B5EF4-FFF2-40B4-BE49-F238E27FC236}">
                <a16:creationId xmlns:a16="http://schemas.microsoft.com/office/drawing/2014/main" id="{7B771A49-7DAE-41D8-A0C6-574EB3C7AC42}"/>
              </a:ext>
            </a:extLst>
          </p:cNvPr>
          <p:cNvSpPr/>
          <p:nvPr/>
        </p:nvSpPr>
        <p:spPr>
          <a:xfrm>
            <a:off x="2492375" y="2870200"/>
            <a:ext cx="650875" cy="652463"/>
          </a:xfrm>
          <a:prstGeom prst="ellipse">
            <a:avLst/>
          </a:prstGeom>
          <a:noFill/>
          <a:ln w="53975">
            <a:solidFill>
              <a:srgbClr val="CD482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Oval 8" descr="Image of two figures sitting at a table, representing behavioral health.">
            <a:extLst>
              <a:ext uri="{FF2B5EF4-FFF2-40B4-BE49-F238E27FC236}">
                <a16:creationId xmlns:a16="http://schemas.microsoft.com/office/drawing/2014/main" id="{E11B5C7E-5BE0-4FBB-B8F7-9CE08892F2EE}"/>
              </a:ext>
            </a:extLst>
          </p:cNvPr>
          <p:cNvSpPr/>
          <p:nvPr/>
        </p:nvSpPr>
        <p:spPr>
          <a:xfrm>
            <a:off x="2476500" y="3865563"/>
            <a:ext cx="652463" cy="650875"/>
          </a:xfrm>
          <a:prstGeom prst="ellipse">
            <a:avLst/>
          </a:prstGeom>
          <a:noFill/>
          <a:ln w="53975">
            <a:solidFill>
              <a:srgbClr val="37547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Oval 9" descr="Image of a set of scales, representing criminal justice.">
            <a:extLst>
              <a:ext uri="{FF2B5EF4-FFF2-40B4-BE49-F238E27FC236}">
                <a16:creationId xmlns:a16="http://schemas.microsoft.com/office/drawing/2014/main" id="{B5283309-E37D-463D-9126-5F53B4685AA6}"/>
              </a:ext>
            </a:extLst>
          </p:cNvPr>
          <p:cNvSpPr/>
          <p:nvPr/>
        </p:nvSpPr>
        <p:spPr>
          <a:xfrm>
            <a:off x="4857750" y="1450975"/>
            <a:ext cx="652463" cy="650875"/>
          </a:xfrm>
          <a:prstGeom prst="ellipse">
            <a:avLst/>
          </a:prstGeom>
          <a:noFill/>
          <a:ln w="53975">
            <a:solidFill>
              <a:srgbClr val="CD482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Oval 10" descr="Image of a building, representing education.">
            <a:extLst>
              <a:ext uri="{FF2B5EF4-FFF2-40B4-BE49-F238E27FC236}">
                <a16:creationId xmlns:a16="http://schemas.microsoft.com/office/drawing/2014/main" id="{F8BE5AF8-7FC9-457A-A30D-3A00E875DC9F}"/>
              </a:ext>
            </a:extLst>
          </p:cNvPr>
          <p:cNvSpPr/>
          <p:nvPr/>
        </p:nvSpPr>
        <p:spPr>
          <a:xfrm>
            <a:off x="5788025" y="1995488"/>
            <a:ext cx="652463" cy="650875"/>
          </a:xfrm>
          <a:prstGeom prst="ellipse">
            <a:avLst/>
          </a:prstGeom>
          <a:noFill/>
          <a:ln w="53975">
            <a:solidFill>
              <a:srgbClr val="91993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Oval 11" descr="Image of a figure making a presentation, representing prevention.">
            <a:extLst>
              <a:ext uri="{FF2B5EF4-FFF2-40B4-BE49-F238E27FC236}">
                <a16:creationId xmlns:a16="http://schemas.microsoft.com/office/drawing/2014/main" id="{83F9FA39-649B-4B11-9BDD-1D5FB7A6AA5E}"/>
              </a:ext>
            </a:extLst>
          </p:cNvPr>
          <p:cNvSpPr/>
          <p:nvPr/>
        </p:nvSpPr>
        <p:spPr>
          <a:xfrm>
            <a:off x="2971800" y="2001838"/>
            <a:ext cx="650875" cy="650875"/>
          </a:xfrm>
          <a:prstGeom prst="ellipse">
            <a:avLst/>
          </a:prstGeom>
          <a:noFill/>
          <a:ln w="53975">
            <a:solidFill>
              <a:srgbClr val="91993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Oval 12">
            <a:extLst>
              <a:ext uri="{FF2B5EF4-FFF2-40B4-BE49-F238E27FC236}">
                <a16:creationId xmlns:a16="http://schemas.microsoft.com/office/drawing/2014/main" id="{D3D7ECE4-94A4-49D7-A7FE-C8D69EBD3C00}"/>
              </a:ext>
            </a:extLst>
          </p:cNvPr>
          <p:cNvSpPr/>
          <p:nvPr/>
        </p:nvSpPr>
        <p:spPr>
          <a:xfrm>
            <a:off x="3598863" y="2609850"/>
            <a:ext cx="2157412" cy="2159000"/>
          </a:xfrm>
          <a:prstGeom prst="ellipse">
            <a:avLst/>
          </a:prstGeom>
          <a:solidFill>
            <a:schemeClr val="bg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a:lstStyle/>
          <a:p>
            <a:pPr algn="ctr">
              <a:spcBef>
                <a:spcPts val="600"/>
              </a:spcBef>
              <a:defRPr/>
            </a:pPr>
            <a:r>
              <a:rPr lang="en-US" sz="1400" b="1" dirty="0">
                <a:solidFill>
                  <a:schemeClr val="tx1"/>
                </a:solidFill>
              </a:rPr>
              <a:t>Preventing  </a:t>
            </a:r>
          </a:p>
          <a:p>
            <a:pPr algn="ctr">
              <a:defRPr/>
            </a:pPr>
            <a:r>
              <a:rPr lang="en-US" sz="1400" b="1" dirty="0">
                <a:solidFill>
                  <a:schemeClr val="tx1"/>
                </a:solidFill>
              </a:rPr>
              <a:t>&amp; Reducing Stigma</a:t>
            </a:r>
          </a:p>
        </p:txBody>
      </p:sp>
      <p:sp>
        <p:nvSpPr>
          <p:cNvPr id="14" name="Arrow: Right 13">
            <a:extLst>
              <a:ext uri="{FF2B5EF4-FFF2-40B4-BE49-F238E27FC236}">
                <a16:creationId xmlns:a16="http://schemas.microsoft.com/office/drawing/2014/main" id="{17195BFB-D05F-44CC-8774-D5CADEFD2CDB}"/>
              </a:ext>
              <a:ext uri="{C183D7F6-B498-43B3-948B-1728B52AA6E4}">
                <adec:decorative xmlns:adec="http://schemas.microsoft.com/office/drawing/2017/decorative" val="1"/>
              </a:ext>
            </a:extLst>
          </p:cNvPr>
          <p:cNvSpPr/>
          <p:nvPr/>
        </p:nvSpPr>
        <p:spPr>
          <a:xfrm rot="19111829">
            <a:off x="3556000" y="4738688"/>
            <a:ext cx="147638" cy="136525"/>
          </a:xfrm>
          <a:prstGeom prst="rightArrow">
            <a:avLst/>
          </a:prstGeom>
          <a:solidFill>
            <a:srgbClr val="9199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TextBox 16">
            <a:extLst>
              <a:ext uri="{FF2B5EF4-FFF2-40B4-BE49-F238E27FC236}">
                <a16:creationId xmlns:a16="http://schemas.microsoft.com/office/drawing/2014/main" id="{7C3373BB-6F20-4B7C-BC57-2D9EE3F7317E}"/>
              </a:ext>
            </a:extLst>
          </p:cNvPr>
          <p:cNvSpPr txBox="1">
            <a:spLocks noChangeArrowheads="1"/>
          </p:cNvSpPr>
          <p:nvPr/>
        </p:nvSpPr>
        <p:spPr bwMode="auto">
          <a:xfrm>
            <a:off x="722313" y="3865563"/>
            <a:ext cx="1516062" cy="769937"/>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r">
              <a:defRPr/>
            </a:pPr>
            <a:r>
              <a:rPr lang="en-US" altLang="en-US" sz="1400" b="1" dirty="0">
                <a:solidFill>
                  <a:schemeClr val="tx1">
                    <a:lumMod val="85000"/>
                    <a:lumOff val="15000"/>
                  </a:schemeClr>
                </a:solidFill>
              </a:rPr>
              <a:t>Behavioral Health</a:t>
            </a:r>
          </a:p>
          <a:p>
            <a:pPr algn="r">
              <a:lnSpc>
                <a:spcPts val="1200"/>
              </a:lnSpc>
              <a:defRPr/>
            </a:pPr>
            <a:r>
              <a:rPr lang="en-US" altLang="en-US" sz="1100" i="1" dirty="0">
                <a:solidFill>
                  <a:schemeClr val="tx1">
                    <a:lumMod val="85000"/>
                    <a:lumOff val="15000"/>
                  </a:schemeClr>
                </a:solidFill>
              </a:rPr>
              <a:t>Clinicians working in treatment and mental health Settings</a:t>
            </a:r>
          </a:p>
        </p:txBody>
      </p:sp>
      <p:sp>
        <p:nvSpPr>
          <p:cNvPr id="23" name="TextBox 27">
            <a:extLst>
              <a:ext uri="{FF2B5EF4-FFF2-40B4-BE49-F238E27FC236}">
                <a16:creationId xmlns:a16="http://schemas.microsoft.com/office/drawing/2014/main" id="{46D54C87-CE20-46FD-A569-AC628134BD90}"/>
              </a:ext>
            </a:extLst>
          </p:cNvPr>
          <p:cNvSpPr txBox="1">
            <a:spLocks noChangeArrowheads="1"/>
          </p:cNvSpPr>
          <p:nvPr/>
        </p:nvSpPr>
        <p:spPr bwMode="auto">
          <a:xfrm>
            <a:off x="1019175" y="4992688"/>
            <a:ext cx="1836738" cy="769937"/>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r">
              <a:defRPr/>
            </a:pPr>
            <a:r>
              <a:rPr lang="en-US" altLang="en-US" sz="1400" b="1" dirty="0">
                <a:solidFill>
                  <a:schemeClr val="tx1">
                    <a:lumMod val="85000"/>
                    <a:lumOff val="15000"/>
                  </a:schemeClr>
                </a:solidFill>
              </a:rPr>
              <a:t>Healthcare</a:t>
            </a:r>
          </a:p>
          <a:p>
            <a:pPr algn="r">
              <a:lnSpc>
                <a:spcPts val="1200"/>
              </a:lnSpc>
              <a:defRPr/>
            </a:pPr>
            <a:r>
              <a:rPr lang="en-US" altLang="en-US" sz="1100" i="1" dirty="0">
                <a:solidFill>
                  <a:schemeClr val="tx1">
                    <a:lumMod val="85000"/>
                    <a:lumOff val="15000"/>
                  </a:schemeClr>
                </a:solidFill>
              </a:rPr>
              <a:t>Professionals working in healthcare or community health centers</a:t>
            </a:r>
          </a:p>
        </p:txBody>
      </p:sp>
      <p:pic>
        <p:nvPicPr>
          <p:cNvPr id="43024" name="Graphic 56320" descr="Police icon">
            <a:extLst>
              <a:ext uri="{FF2B5EF4-FFF2-40B4-BE49-F238E27FC236}">
                <a16:creationId xmlns:a16="http://schemas.microsoft.com/office/drawing/2014/main" id="{D6C7F484-8960-4A49-91DD-23358244641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65575" y="1554163"/>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5" name="Graphic 56323" descr="Scales of justice">
            <a:extLst>
              <a:ext uri="{FF2B5EF4-FFF2-40B4-BE49-F238E27FC236}">
                <a16:creationId xmlns:a16="http://schemas.microsoft.com/office/drawing/2014/main" id="{1EFE6A61-3EAE-4133-98A2-63B9F681316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67288" y="1527175"/>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6" name="Graphic 56325" descr="Icon of a courthouse building ">
            <a:extLst>
              <a:ext uri="{FF2B5EF4-FFF2-40B4-BE49-F238E27FC236}">
                <a16:creationId xmlns:a16="http://schemas.microsoft.com/office/drawing/2014/main" id="{8923C0CF-219C-4A8B-85C7-8057817F1A5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89213" y="2938463"/>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7" name="Graphic 56327" descr="Classroom icon">
            <a:extLst>
              <a:ext uri="{FF2B5EF4-FFF2-40B4-BE49-F238E27FC236}">
                <a16:creationId xmlns:a16="http://schemas.microsoft.com/office/drawing/2014/main" id="{36727A93-6788-4192-A95F-60032F7E2C5E}"/>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70225" y="2085975"/>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TextBox 40">
            <a:extLst>
              <a:ext uri="{FF2B5EF4-FFF2-40B4-BE49-F238E27FC236}">
                <a16:creationId xmlns:a16="http://schemas.microsoft.com/office/drawing/2014/main" id="{6A72C99E-89C6-436D-89BD-0FE76DB67A7D}"/>
              </a:ext>
            </a:extLst>
          </p:cNvPr>
          <p:cNvSpPr txBox="1">
            <a:spLocks noChangeArrowheads="1"/>
          </p:cNvSpPr>
          <p:nvPr/>
        </p:nvSpPr>
        <p:spPr bwMode="auto">
          <a:xfrm>
            <a:off x="722313" y="2797175"/>
            <a:ext cx="1604962" cy="615950"/>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r">
              <a:defRPr/>
            </a:pPr>
            <a:r>
              <a:rPr lang="en-US" altLang="en-US" sz="1400" b="1" dirty="0">
                <a:solidFill>
                  <a:schemeClr val="tx1">
                    <a:lumMod val="85000"/>
                    <a:lumOff val="15000"/>
                  </a:schemeClr>
                </a:solidFill>
              </a:rPr>
              <a:t>Policy Makers</a:t>
            </a:r>
          </a:p>
          <a:p>
            <a:pPr algn="r">
              <a:lnSpc>
                <a:spcPts val="1200"/>
              </a:lnSpc>
              <a:defRPr/>
            </a:pPr>
            <a:r>
              <a:rPr lang="en-US" altLang="en-US" sz="1100" i="1" dirty="0">
                <a:solidFill>
                  <a:schemeClr val="tx1">
                    <a:lumMod val="85000"/>
                    <a:lumOff val="15000"/>
                  </a:schemeClr>
                </a:solidFill>
              </a:rPr>
              <a:t>State and Local Government Officials</a:t>
            </a:r>
          </a:p>
        </p:txBody>
      </p:sp>
      <p:sp>
        <p:nvSpPr>
          <p:cNvPr id="29" name="TextBox 41">
            <a:extLst>
              <a:ext uri="{FF2B5EF4-FFF2-40B4-BE49-F238E27FC236}">
                <a16:creationId xmlns:a16="http://schemas.microsoft.com/office/drawing/2014/main" id="{7D1E1A6A-DF4B-432A-B45D-94A9854DA797}"/>
              </a:ext>
            </a:extLst>
          </p:cNvPr>
          <p:cNvSpPr txBox="1">
            <a:spLocks noChangeArrowheads="1"/>
          </p:cNvSpPr>
          <p:nvPr/>
        </p:nvSpPr>
        <p:spPr bwMode="auto">
          <a:xfrm>
            <a:off x="1122363" y="1890713"/>
            <a:ext cx="1760537" cy="615950"/>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r">
              <a:defRPr/>
            </a:pPr>
            <a:r>
              <a:rPr lang="en-US" altLang="en-US" sz="1400" b="1" dirty="0">
                <a:solidFill>
                  <a:schemeClr val="tx1">
                    <a:lumMod val="85000"/>
                    <a:lumOff val="15000"/>
                  </a:schemeClr>
                </a:solidFill>
              </a:rPr>
              <a:t>Prevention</a:t>
            </a:r>
          </a:p>
          <a:p>
            <a:pPr algn="r">
              <a:lnSpc>
                <a:spcPts val="1200"/>
              </a:lnSpc>
              <a:defRPr/>
            </a:pPr>
            <a:r>
              <a:rPr lang="en-US" altLang="en-US" sz="1100" i="1" dirty="0">
                <a:solidFill>
                  <a:schemeClr val="tx1">
                    <a:lumMod val="85000"/>
                    <a:lumOff val="15000"/>
                  </a:schemeClr>
                </a:solidFill>
              </a:rPr>
              <a:t>Community level prevention practitioners </a:t>
            </a:r>
          </a:p>
        </p:txBody>
      </p:sp>
      <p:sp>
        <p:nvSpPr>
          <p:cNvPr id="30" name="TextBox 42">
            <a:extLst>
              <a:ext uri="{FF2B5EF4-FFF2-40B4-BE49-F238E27FC236}">
                <a16:creationId xmlns:a16="http://schemas.microsoft.com/office/drawing/2014/main" id="{0F625AF8-93CD-4B29-BF89-FDC7CAC82999}"/>
              </a:ext>
            </a:extLst>
          </p:cNvPr>
          <p:cNvSpPr txBox="1">
            <a:spLocks noChangeArrowheads="1"/>
          </p:cNvSpPr>
          <p:nvPr/>
        </p:nvSpPr>
        <p:spPr bwMode="auto">
          <a:xfrm>
            <a:off x="1741488" y="1050925"/>
            <a:ext cx="2095500" cy="614363"/>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r">
              <a:defRPr/>
            </a:pPr>
            <a:r>
              <a:rPr lang="en-US" altLang="en-US" sz="1400" b="1" dirty="0">
                <a:solidFill>
                  <a:schemeClr val="tx1">
                    <a:lumMod val="85000"/>
                    <a:lumOff val="15000"/>
                  </a:schemeClr>
                </a:solidFill>
              </a:rPr>
              <a:t>Law Enforcement</a:t>
            </a:r>
          </a:p>
          <a:p>
            <a:pPr algn="r">
              <a:lnSpc>
                <a:spcPts val="1200"/>
              </a:lnSpc>
              <a:defRPr/>
            </a:pPr>
            <a:r>
              <a:rPr lang="en-US" altLang="en-US" sz="1100" i="1" dirty="0">
                <a:solidFill>
                  <a:schemeClr val="tx1">
                    <a:lumMod val="85000"/>
                    <a:lumOff val="15000"/>
                  </a:schemeClr>
                </a:solidFill>
              </a:rPr>
              <a:t>Police and other professionals engaged in enforcement</a:t>
            </a:r>
          </a:p>
        </p:txBody>
      </p:sp>
      <p:sp>
        <p:nvSpPr>
          <p:cNvPr id="31" name="TextBox 43">
            <a:extLst>
              <a:ext uri="{FF2B5EF4-FFF2-40B4-BE49-F238E27FC236}">
                <a16:creationId xmlns:a16="http://schemas.microsoft.com/office/drawing/2014/main" id="{3F2D546C-F06B-41AA-ADF1-37CAC90E15DB}"/>
              </a:ext>
            </a:extLst>
          </p:cNvPr>
          <p:cNvSpPr txBox="1">
            <a:spLocks noChangeArrowheads="1"/>
          </p:cNvSpPr>
          <p:nvPr/>
        </p:nvSpPr>
        <p:spPr bwMode="auto">
          <a:xfrm>
            <a:off x="5637213" y="1050925"/>
            <a:ext cx="1489075" cy="615950"/>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defRPr/>
            </a:pPr>
            <a:r>
              <a:rPr lang="en-US" altLang="en-US" sz="1400" b="1" dirty="0">
                <a:solidFill>
                  <a:schemeClr val="tx1">
                    <a:lumMod val="85000"/>
                    <a:lumOff val="15000"/>
                  </a:schemeClr>
                </a:solidFill>
              </a:rPr>
              <a:t>Criminal Justice</a:t>
            </a:r>
          </a:p>
          <a:p>
            <a:pPr>
              <a:lnSpc>
                <a:spcPts val="1200"/>
              </a:lnSpc>
              <a:defRPr/>
            </a:pPr>
            <a:r>
              <a:rPr lang="en-US" altLang="en-US" sz="1100" i="1" dirty="0">
                <a:solidFill>
                  <a:schemeClr val="tx1">
                    <a:lumMod val="85000"/>
                    <a:lumOff val="15000"/>
                  </a:schemeClr>
                </a:solidFill>
              </a:rPr>
              <a:t>Judges, Courts, Probation and Jails</a:t>
            </a:r>
          </a:p>
        </p:txBody>
      </p:sp>
      <p:sp>
        <p:nvSpPr>
          <p:cNvPr id="32" name="TextBox 44">
            <a:extLst>
              <a:ext uri="{FF2B5EF4-FFF2-40B4-BE49-F238E27FC236}">
                <a16:creationId xmlns:a16="http://schemas.microsoft.com/office/drawing/2014/main" id="{D5404553-50C3-40B5-A896-ACEB29DAA38F}"/>
              </a:ext>
            </a:extLst>
          </p:cNvPr>
          <p:cNvSpPr txBox="1">
            <a:spLocks noChangeArrowheads="1"/>
          </p:cNvSpPr>
          <p:nvPr/>
        </p:nvSpPr>
        <p:spPr bwMode="auto">
          <a:xfrm>
            <a:off x="6526213" y="1890713"/>
            <a:ext cx="1939925" cy="615950"/>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defRPr/>
            </a:pPr>
            <a:r>
              <a:rPr lang="en-US" altLang="en-US" sz="1400" b="1" dirty="0">
                <a:solidFill>
                  <a:schemeClr val="tx1">
                    <a:lumMod val="85000"/>
                    <a:lumOff val="15000"/>
                  </a:schemeClr>
                </a:solidFill>
              </a:rPr>
              <a:t>Education</a:t>
            </a:r>
          </a:p>
          <a:p>
            <a:pPr>
              <a:lnSpc>
                <a:spcPts val="1200"/>
              </a:lnSpc>
              <a:defRPr/>
            </a:pPr>
            <a:r>
              <a:rPr lang="en-US" altLang="en-US" sz="1100" i="1" dirty="0">
                <a:solidFill>
                  <a:schemeClr val="tx1">
                    <a:lumMod val="85000"/>
                    <a:lumOff val="15000"/>
                  </a:schemeClr>
                </a:solidFill>
              </a:rPr>
              <a:t>Professionals in school and higher education settings.</a:t>
            </a:r>
          </a:p>
        </p:txBody>
      </p:sp>
      <p:pic>
        <p:nvPicPr>
          <p:cNvPr id="43033" name="Graphic 56329" descr="Schoolhouse">
            <a:extLst>
              <a:ext uri="{FF2B5EF4-FFF2-40B4-BE49-F238E27FC236}">
                <a16:creationId xmlns:a16="http://schemas.microsoft.com/office/drawing/2014/main" id="{CC322A64-F3B8-4846-9F9E-F8ACAF82D13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880100" y="2058988"/>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34" name="Graphic 56331" descr="First aid kit">
            <a:extLst>
              <a:ext uri="{FF2B5EF4-FFF2-40B4-BE49-F238E27FC236}">
                <a16:creationId xmlns:a16="http://schemas.microsoft.com/office/drawing/2014/main" id="{3FFA479F-B001-4045-BF37-4FD834702B52}"/>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114675" y="4835525"/>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Oval 34" descr="Image of an ambulance, representing first responders.">
            <a:extLst>
              <a:ext uri="{FF2B5EF4-FFF2-40B4-BE49-F238E27FC236}">
                <a16:creationId xmlns:a16="http://schemas.microsoft.com/office/drawing/2014/main" id="{16FAA6FC-4418-4A83-95F9-7CC4F6ED9B5E}"/>
              </a:ext>
            </a:extLst>
          </p:cNvPr>
          <p:cNvSpPr/>
          <p:nvPr/>
        </p:nvSpPr>
        <p:spPr>
          <a:xfrm>
            <a:off x="6262688" y="2852738"/>
            <a:ext cx="652462" cy="652462"/>
          </a:xfrm>
          <a:prstGeom prst="ellipse">
            <a:avLst/>
          </a:prstGeom>
          <a:noFill/>
          <a:ln w="53975">
            <a:solidFill>
              <a:srgbClr val="37547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 name="Oval 35" descr="Image of many hands coming together in a  circle, representing faith leaders.">
            <a:extLst>
              <a:ext uri="{FF2B5EF4-FFF2-40B4-BE49-F238E27FC236}">
                <a16:creationId xmlns:a16="http://schemas.microsoft.com/office/drawing/2014/main" id="{3C19DBA5-48D1-4D27-922F-D0988A3F5CAD}"/>
              </a:ext>
            </a:extLst>
          </p:cNvPr>
          <p:cNvSpPr/>
          <p:nvPr/>
        </p:nvSpPr>
        <p:spPr>
          <a:xfrm>
            <a:off x="6305550" y="3889375"/>
            <a:ext cx="652463" cy="650875"/>
          </a:xfrm>
          <a:prstGeom prst="ellipse">
            <a:avLst/>
          </a:prstGeom>
          <a:noFill/>
          <a:ln w="53975">
            <a:solidFill>
              <a:srgbClr val="CD482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 name="Oval 36" descr="Image of a business card, representing business.">
            <a:extLst>
              <a:ext uri="{FF2B5EF4-FFF2-40B4-BE49-F238E27FC236}">
                <a16:creationId xmlns:a16="http://schemas.microsoft.com/office/drawing/2014/main" id="{94D18FCB-7261-402F-92EF-5A485764C832}"/>
              </a:ext>
            </a:extLst>
          </p:cNvPr>
          <p:cNvSpPr/>
          <p:nvPr/>
        </p:nvSpPr>
        <p:spPr>
          <a:xfrm>
            <a:off x="5748338" y="4757738"/>
            <a:ext cx="652462" cy="650875"/>
          </a:xfrm>
          <a:prstGeom prst="ellipse">
            <a:avLst/>
          </a:prstGeom>
          <a:noFill/>
          <a:ln w="53975">
            <a:solidFill>
              <a:srgbClr val="91993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 name="TextBox 40">
            <a:extLst>
              <a:ext uri="{FF2B5EF4-FFF2-40B4-BE49-F238E27FC236}">
                <a16:creationId xmlns:a16="http://schemas.microsoft.com/office/drawing/2014/main" id="{ED86184E-0C19-4D4A-8687-0686E4009639}"/>
              </a:ext>
            </a:extLst>
          </p:cNvPr>
          <p:cNvSpPr txBox="1">
            <a:spLocks noChangeArrowheads="1"/>
          </p:cNvSpPr>
          <p:nvPr/>
        </p:nvSpPr>
        <p:spPr bwMode="auto">
          <a:xfrm>
            <a:off x="7005638" y="2797175"/>
            <a:ext cx="1939925" cy="769938"/>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defRPr/>
            </a:pPr>
            <a:r>
              <a:rPr lang="en-US" altLang="en-US" sz="1400" b="1" dirty="0">
                <a:solidFill>
                  <a:schemeClr val="tx1">
                    <a:lumMod val="85000"/>
                    <a:lumOff val="15000"/>
                  </a:schemeClr>
                </a:solidFill>
              </a:rPr>
              <a:t>First Responders</a:t>
            </a:r>
          </a:p>
          <a:p>
            <a:pPr>
              <a:lnSpc>
                <a:spcPts val="1200"/>
              </a:lnSpc>
              <a:defRPr/>
            </a:pPr>
            <a:r>
              <a:rPr lang="en-US" altLang="en-US" sz="1100" i="1" dirty="0">
                <a:solidFill>
                  <a:schemeClr val="tx1">
                    <a:lumMod val="85000"/>
                    <a:lumOff val="15000"/>
                  </a:schemeClr>
                </a:solidFill>
              </a:rPr>
              <a:t>Professionals such as EMT’s who are among those first to provide assistance</a:t>
            </a:r>
          </a:p>
        </p:txBody>
      </p:sp>
      <p:sp>
        <p:nvSpPr>
          <p:cNvPr id="42" name="TextBox 41">
            <a:extLst>
              <a:ext uri="{FF2B5EF4-FFF2-40B4-BE49-F238E27FC236}">
                <a16:creationId xmlns:a16="http://schemas.microsoft.com/office/drawing/2014/main" id="{532CE368-CA45-4C1D-B235-07A4EE5CA0A8}"/>
              </a:ext>
            </a:extLst>
          </p:cNvPr>
          <p:cNvSpPr txBox="1">
            <a:spLocks noChangeArrowheads="1"/>
          </p:cNvSpPr>
          <p:nvPr/>
        </p:nvSpPr>
        <p:spPr bwMode="auto">
          <a:xfrm>
            <a:off x="6629400" y="4992688"/>
            <a:ext cx="1604963" cy="461962"/>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defRPr/>
            </a:pPr>
            <a:r>
              <a:rPr lang="en-US" altLang="en-US" sz="1400" b="1" dirty="0">
                <a:solidFill>
                  <a:schemeClr val="tx1">
                    <a:lumMod val="85000"/>
                    <a:lumOff val="15000"/>
                  </a:schemeClr>
                </a:solidFill>
              </a:rPr>
              <a:t>Business</a:t>
            </a:r>
          </a:p>
          <a:p>
            <a:pPr>
              <a:lnSpc>
                <a:spcPts val="1200"/>
              </a:lnSpc>
              <a:defRPr/>
            </a:pPr>
            <a:r>
              <a:rPr lang="en-US" altLang="en-US" sz="1100" i="1" dirty="0">
                <a:solidFill>
                  <a:schemeClr val="tx1">
                    <a:lumMod val="85000"/>
                    <a:lumOff val="15000"/>
                  </a:schemeClr>
                </a:solidFill>
              </a:rPr>
              <a:t>Workplace Settings</a:t>
            </a:r>
          </a:p>
        </p:txBody>
      </p:sp>
      <p:sp>
        <p:nvSpPr>
          <p:cNvPr id="43" name="TextBox 42">
            <a:extLst>
              <a:ext uri="{FF2B5EF4-FFF2-40B4-BE49-F238E27FC236}">
                <a16:creationId xmlns:a16="http://schemas.microsoft.com/office/drawing/2014/main" id="{CC2B398F-5FF6-4999-828A-16F30F13561E}"/>
              </a:ext>
            </a:extLst>
          </p:cNvPr>
          <p:cNvSpPr txBox="1">
            <a:spLocks noChangeArrowheads="1"/>
          </p:cNvSpPr>
          <p:nvPr/>
        </p:nvSpPr>
        <p:spPr bwMode="auto">
          <a:xfrm>
            <a:off x="7158038" y="3865563"/>
            <a:ext cx="1604962" cy="769937"/>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defRPr/>
            </a:pPr>
            <a:r>
              <a:rPr lang="en-US" altLang="en-US" sz="1400" b="1" dirty="0">
                <a:solidFill>
                  <a:schemeClr val="tx1">
                    <a:lumMod val="85000"/>
                    <a:lumOff val="15000"/>
                  </a:schemeClr>
                </a:solidFill>
              </a:rPr>
              <a:t>Faith Leaders</a:t>
            </a:r>
          </a:p>
          <a:p>
            <a:pPr>
              <a:lnSpc>
                <a:spcPts val="1200"/>
              </a:lnSpc>
              <a:defRPr/>
            </a:pPr>
            <a:r>
              <a:rPr lang="en-US" altLang="en-US" sz="1100" i="1" dirty="0">
                <a:solidFill>
                  <a:schemeClr val="tx1">
                    <a:lumMod val="85000"/>
                    <a:lumOff val="15000"/>
                  </a:schemeClr>
                </a:solidFill>
              </a:rPr>
              <a:t>People within faith institutions guiding or leading others. </a:t>
            </a:r>
          </a:p>
        </p:txBody>
      </p:sp>
      <p:pic>
        <p:nvPicPr>
          <p:cNvPr id="44" name="Graphic 29" descr="Farm scene">
            <a:extLst>
              <a:ext uri="{FF2B5EF4-FFF2-40B4-BE49-F238E27FC236}">
                <a16:creationId xmlns:a16="http://schemas.microsoft.com/office/drawing/2014/main" id="{8B0D93A0-B4B9-48B2-A0F1-62E30CF36AAA}"/>
              </a:ext>
            </a:extLst>
          </p:cNvPr>
          <p:cNvPicPr>
            <a:picLocks noChangeAspect="1" noChangeArrowheads="1"/>
          </p:cNvPicPr>
          <p:nvPr/>
        </p:nvPicPr>
        <p:blipFill>
          <a:blip r:embed="rId10">
            <a:duotone>
              <a:schemeClr val="accent3">
                <a:shade val="45000"/>
                <a:satMod val="135000"/>
              </a:schemeClr>
              <a:prstClr val="white"/>
            </a:duotone>
          </a:blip>
          <a:srcRect/>
          <a:stretch>
            <a:fillRect/>
          </a:stretch>
        </p:blipFill>
        <p:spPr bwMode="auto">
          <a:xfrm>
            <a:off x="3924665" y="4031873"/>
            <a:ext cx="371957" cy="371957"/>
          </a:xfrm>
          <a:prstGeom prst="rect">
            <a:avLst/>
          </a:prstGeom>
          <a:noFill/>
          <a:ln>
            <a:noFill/>
          </a:ln>
          <a:effectLst>
            <a:outerShdw blurRad="50800" dist="38100" dir="2700000" algn="tl" rotWithShape="0">
              <a:prstClr val="black">
                <a:alpha val="40000"/>
              </a:prstClr>
            </a:outerShdw>
          </a:effectLst>
        </p:spPr>
      </p:pic>
      <p:pic>
        <p:nvPicPr>
          <p:cNvPr id="46" name="Graphic 38" descr="Gender">
            <a:extLst>
              <a:ext uri="{FF2B5EF4-FFF2-40B4-BE49-F238E27FC236}">
                <a16:creationId xmlns:a16="http://schemas.microsoft.com/office/drawing/2014/main" id="{722727D1-10EF-4FC7-9388-8957F40A6A91}"/>
              </a:ext>
            </a:extLst>
          </p:cNvPr>
          <p:cNvPicPr>
            <a:picLocks noChangeAspect="1" noChangeArrowheads="1"/>
          </p:cNvPicPr>
          <p:nvPr/>
        </p:nvPicPr>
        <p:blipFill>
          <a:blip r:embed="rId11">
            <a:duotone>
              <a:schemeClr val="accent3">
                <a:shade val="45000"/>
                <a:satMod val="135000"/>
              </a:schemeClr>
              <a:prstClr val="white"/>
            </a:duotone>
          </a:blip>
          <a:srcRect/>
          <a:stretch>
            <a:fillRect/>
          </a:stretch>
        </p:blipFill>
        <p:spPr bwMode="auto">
          <a:xfrm>
            <a:off x="3821520" y="3489078"/>
            <a:ext cx="452282" cy="454911"/>
          </a:xfrm>
          <a:prstGeom prst="rect">
            <a:avLst/>
          </a:prstGeom>
          <a:noFill/>
          <a:ln>
            <a:noFill/>
          </a:ln>
          <a:effectLst>
            <a:outerShdw blurRad="50800" dist="38100" dir="2700000" algn="tl" rotWithShape="0">
              <a:prstClr val="black">
                <a:alpha val="40000"/>
              </a:prstClr>
            </a:outerShdw>
          </a:effectLst>
        </p:spPr>
      </p:pic>
      <p:pic>
        <p:nvPicPr>
          <p:cNvPr id="47" name="Graphic 40" descr="Group of men">
            <a:extLst>
              <a:ext uri="{FF2B5EF4-FFF2-40B4-BE49-F238E27FC236}">
                <a16:creationId xmlns:a16="http://schemas.microsoft.com/office/drawing/2014/main" id="{8A7BBE7D-829E-4166-934B-8F4D17A8E659}"/>
              </a:ext>
            </a:extLst>
          </p:cNvPr>
          <p:cNvPicPr>
            <a:picLocks noChangeAspect="1" noChangeArrowheads="1"/>
          </p:cNvPicPr>
          <p:nvPr/>
        </p:nvPicPr>
        <p:blipFill>
          <a:blip r:embed="rId12">
            <a:duotone>
              <a:schemeClr val="accent3">
                <a:shade val="45000"/>
                <a:satMod val="135000"/>
              </a:schemeClr>
              <a:prstClr val="white"/>
            </a:duotone>
          </a:blip>
          <a:srcRect/>
          <a:stretch>
            <a:fillRect/>
          </a:stretch>
        </p:blipFill>
        <p:spPr bwMode="auto">
          <a:xfrm>
            <a:off x="4436067" y="3486155"/>
            <a:ext cx="463648" cy="466344"/>
          </a:xfrm>
          <a:prstGeom prst="rect">
            <a:avLst/>
          </a:prstGeom>
          <a:noFill/>
          <a:ln>
            <a:noFill/>
          </a:ln>
          <a:effectLst>
            <a:outerShdw blurRad="50800" dist="38100" dir="2700000" algn="tl" rotWithShape="0">
              <a:prstClr val="black">
                <a:alpha val="40000"/>
              </a:prstClr>
            </a:outerShdw>
          </a:effectLst>
        </p:spPr>
      </p:pic>
      <p:grpSp>
        <p:nvGrpSpPr>
          <p:cNvPr id="52" name="Group 51" descr="Image of a small child with a balloon, and an older figure with a cane.">
            <a:extLst>
              <a:ext uri="{FF2B5EF4-FFF2-40B4-BE49-F238E27FC236}">
                <a16:creationId xmlns:a16="http://schemas.microsoft.com/office/drawing/2014/main" id="{883FE3DF-4F88-4195-96E4-C3E50AF84F96}"/>
              </a:ext>
            </a:extLst>
          </p:cNvPr>
          <p:cNvGrpSpPr/>
          <p:nvPr/>
        </p:nvGrpSpPr>
        <p:grpSpPr>
          <a:xfrm>
            <a:off x="4936584" y="3469095"/>
            <a:ext cx="628715" cy="466344"/>
            <a:chOff x="4336372" y="3729548"/>
            <a:chExt cx="642238" cy="446167"/>
          </a:xfrm>
          <a:effectLst>
            <a:outerShdw blurRad="50800" dist="38100" dir="2700000" algn="tl" rotWithShape="0">
              <a:prstClr val="black">
                <a:alpha val="40000"/>
              </a:prstClr>
            </a:outerShdw>
          </a:effectLst>
        </p:grpSpPr>
        <p:pic>
          <p:nvPicPr>
            <p:cNvPr id="48" name="Graphic 44" descr="Man with cane">
              <a:extLst>
                <a:ext uri="{FF2B5EF4-FFF2-40B4-BE49-F238E27FC236}">
                  <a16:creationId xmlns:a16="http://schemas.microsoft.com/office/drawing/2014/main" id="{4A4BECE1-8629-44B9-9FDA-D592747F69F1}"/>
                </a:ext>
              </a:extLst>
            </p:cNvPr>
            <p:cNvPicPr>
              <a:picLocks noChangeAspect="1" noChangeArrowheads="1"/>
            </p:cNvPicPr>
            <p:nvPr/>
          </p:nvPicPr>
          <p:blipFill rotWithShape="1">
            <a:blip r:embed="rId13">
              <a:duotone>
                <a:schemeClr val="accent3">
                  <a:shade val="45000"/>
                  <a:satMod val="135000"/>
                </a:schemeClr>
                <a:prstClr val="white"/>
              </a:duotone>
            </a:blip>
            <a:srcRect b="10935"/>
            <a:stretch/>
          </p:blipFill>
          <p:spPr bwMode="auto">
            <a:xfrm>
              <a:off x="4584989" y="3797142"/>
              <a:ext cx="393621" cy="350576"/>
            </a:xfrm>
            <a:prstGeom prst="rect">
              <a:avLst/>
            </a:prstGeom>
            <a:noFill/>
            <a:ln>
              <a:noFill/>
            </a:ln>
          </p:spPr>
        </p:pic>
        <p:pic>
          <p:nvPicPr>
            <p:cNvPr id="49" name="Graphic 48" descr="Child with balloon">
              <a:extLst>
                <a:ext uri="{FF2B5EF4-FFF2-40B4-BE49-F238E27FC236}">
                  <a16:creationId xmlns:a16="http://schemas.microsoft.com/office/drawing/2014/main" id="{90326DB2-3070-43B8-AD30-2638D969177A}"/>
                </a:ext>
              </a:extLst>
            </p:cNvPr>
            <p:cNvPicPr>
              <a:picLocks noChangeAspect="1" noChangeArrowheads="1"/>
            </p:cNvPicPr>
            <p:nvPr/>
          </p:nvPicPr>
          <p:blipFill>
            <a:blip r:embed="rId14">
              <a:duotone>
                <a:schemeClr val="accent3">
                  <a:shade val="45000"/>
                  <a:satMod val="135000"/>
                </a:schemeClr>
                <a:prstClr val="white"/>
              </a:duotone>
            </a:blip>
            <a:srcRect/>
            <a:stretch>
              <a:fillRect/>
            </a:stretch>
          </p:blipFill>
          <p:spPr bwMode="auto">
            <a:xfrm>
              <a:off x="4336372" y="3803793"/>
              <a:ext cx="348549" cy="350576"/>
            </a:xfrm>
            <a:prstGeom prst="rect">
              <a:avLst/>
            </a:prstGeom>
            <a:noFill/>
            <a:ln>
              <a:noFill/>
            </a:ln>
          </p:spPr>
        </p:pic>
        <p:pic>
          <p:nvPicPr>
            <p:cNvPr id="50" name="Graphic 52" descr="Gender">
              <a:extLst>
                <a:ext uri="{FF2B5EF4-FFF2-40B4-BE49-F238E27FC236}">
                  <a16:creationId xmlns:a16="http://schemas.microsoft.com/office/drawing/2014/main" id="{A1A79A12-A66B-475D-BBE2-8C28B78ADB30}"/>
                </a:ext>
              </a:extLst>
            </p:cNvPr>
            <p:cNvPicPr>
              <a:picLocks noChangeAspect="1" noChangeArrowheads="1"/>
            </p:cNvPicPr>
            <p:nvPr/>
          </p:nvPicPr>
          <p:blipFill rotWithShape="1">
            <a:blip r:embed="rId11">
              <a:duotone>
                <a:schemeClr val="accent3">
                  <a:shade val="45000"/>
                  <a:satMod val="135000"/>
                </a:schemeClr>
                <a:prstClr val="white"/>
              </a:duotone>
            </a:blip>
            <a:srcRect l="42587" r="42895"/>
            <a:stretch/>
          </p:blipFill>
          <p:spPr bwMode="auto">
            <a:xfrm>
              <a:off x="4604477" y="3729548"/>
              <a:ext cx="65152" cy="446167"/>
            </a:xfrm>
            <a:prstGeom prst="rect">
              <a:avLst/>
            </a:prstGeom>
            <a:noFill/>
            <a:ln>
              <a:noFill/>
            </a:ln>
          </p:spPr>
        </p:pic>
      </p:grpSp>
      <p:pic>
        <p:nvPicPr>
          <p:cNvPr id="51" name="Graphic 54" descr="Two Men">
            <a:extLst>
              <a:ext uri="{FF2B5EF4-FFF2-40B4-BE49-F238E27FC236}">
                <a16:creationId xmlns:a16="http://schemas.microsoft.com/office/drawing/2014/main" id="{ADF29727-364E-438F-ACC4-D0981114CBD5}"/>
              </a:ext>
            </a:extLst>
          </p:cNvPr>
          <p:cNvPicPr>
            <a:picLocks noChangeAspect="1" noChangeArrowheads="1"/>
          </p:cNvPicPr>
          <p:nvPr/>
        </p:nvPicPr>
        <p:blipFill>
          <a:blip r:embed="rId15">
            <a:duotone>
              <a:schemeClr val="accent3">
                <a:shade val="45000"/>
                <a:satMod val="135000"/>
              </a:schemeClr>
              <a:prstClr val="white"/>
            </a:duotone>
          </a:blip>
          <a:srcRect/>
          <a:stretch>
            <a:fillRect/>
          </a:stretch>
        </p:blipFill>
        <p:spPr bwMode="auto">
          <a:xfrm>
            <a:off x="5086025" y="3973099"/>
            <a:ext cx="430411" cy="430411"/>
          </a:xfrm>
          <a:prstGeom prst="rect">
            <a:avLst/>
          </a:prstGeom>
          <a:noFill/>
          <a:ln>
            <a:noFill/>
          </a:ln>
          <a:effectLst>
            <a:outerShdw blurRad="50800" dist="38100" dir="2700000" algn="tl" rotWithShape="0">
              <a:prstClr val="black">
                <a:alpha val="40000"/>
              </a:prstClr>
            </a:outerShdw>
          </a:effectLst>
        </p:spPr>
      </p:pic>
      <p:cxnSp>
        <p:nvCxnSpPr>
          <p:cNvPr id="54" name="Straight Connector 53">
            <a:extLst>
              <a:ext uri="{FF2B5EF4-FFF2-40B4-BE49-F238E27FC236}">
                <a16:creationId xmlns:a16="http://schemas.microsoft.com/office/drawing/2014/main" id="{55D9B163-541D-4EEF-9C71-7F57B97896B8}"/>
              </a:ext>
              <a:ext uri="{C183D7F6-B498-43B3-948B-1728B52AA6E4}">
                <adec:decorative xmlns:adec="http://schemas.microsoft.com/office/drawing/2017/decorative" val="1"/>
              </a:ext>
            </a:extLst>
          </p:cNvPr>
          <p:cNvCxnSpPr/>
          <p:nvPr/>
        </p:nvCxnSpPr>
        <p:spPr>
          <a:xfrm>
            <a:off x="3897313" y="3956050"/>
            <a:ext cx="15938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A11020DB-E5DD-4628-8139-892523E13B69}"/>
              </a:ext>
              <a:ext uri="{C183D7F6-B498-43B3-948B-1728B52AA6E4}">
                <adec:decorative xmlns:adec="http://schemas.microsoft.com/office/drawing/2017/decorative" val="1"/>
              </a:ext>
            </a:extLst>
          </p:cNvPr>
          <p:cNvCxnSpPr/>
          <p:nvPr/>
        </p:nvCxnSpPr>
        <p:spPr>
          <a:xfrm flipV="1">
            <a:off x="4367213" y="3492500"/>
            <a:ext cx="0" cy="40481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A301B92-0F0E-4241-94A7-6677E9D45CD8}"/>
              </a:ext>
              <a:ext uri="{C183D7F6-B498-43B3-948B-1728B52AA6E4}">
                <adec:decorative xmlns:adec="http://schemas.microsoft.com/office/drawing/2017/decorative" val="1"/>
              </a:ext>
            </a:extLst>
          </p:cNvPr>
          <p:cNvCxnSpPr/>
          <p:nvPr/>
        </p:nvCxnSpPr>
        <p:spPr>
          <a:xfrm flipV="1">
            <a:off x="4994275" y="3494088"/>
            <a:ext cx="0" cy="40322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DCC770AE-7410-43D4-8AD5-34E2008C61F2}"/>
              </a:ext>
              <a:ext uri="{C183D7F6-B498-43B3-948B-1728B52AA6E4}">
                <adec:decorative xmlns:adec="http://schemas.microsoft.com/office/drawing/2017/decorative" val="1"/>
              </a:ext>
            </a:extLst>
          </p:cNvPr>
          <p:cNvCxnSpPr/>
          <p:nvPr/>
        </p:nvCxnSpPr>
        <p:spPr>
          <a:xfrm flipV="1">
            <a:off x="4370388" y="3892550"/>
            <a:ext cx="0" cy="40481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60" name="Arrow: Right 59">
            <a:extLst>
              <a:ext uri="{FF2B5EF4-FFF2-40B4-BE49-F238E27FC236}">
                <a16:creationId xmlns:a16="http://schemas.microsoft.com/office/drawing/2014/main" id="{0967EF72-E464-4AE3-8EC6-AAE576CFDDDC}"/>
              </a:ext>
              <a:ext uri="{C183D7F6-B498-43B3-948B-1728B52AA6E4}">
                <adec:decorative xmlns:adec="http://schemas.microsoft.com/office/drawing/2017/decorative" val="1"/>
              </a:ext>
            </a:extLst>
          </p:cNvPr>
          <p:cNvSpPr/>
          <p:nvPr/>
        </p:nvSpPr>
        <p:spPr>
          <a:xfrm rot="2786528">
            <a:off x="3525044" y="2516981"/>
            <a:ext cx="147638" cy="136525"/>
          </a:xfrm>
          <a:prstGeom prst="rightArrow">
            <a:avLst/>
          </a:prstGeom>
          <a:solidFill>
            <a:srgbClr val="9199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1" name="Oval 60">
            <a:extLst>
              <a:ext uri="{FF2B5EF4-FFF2-40B4-BE49-F238E27FC236}">
                <a16:creationId xmlns:a16="http://schemas.microsoft.com/office/drawing/2014/main" id="{5A62A40B-5BEA-4652-9AAD-69CF116EC1E8}"/>
              </a:ext>
              <a:ext uri="{C183D7F6-B498-43B3-948B-1728B52AA6E4}">
                <adec:decorative xmlns:adec="http://schemas.microsoft.com/office/drawing/2017/decorative" val="1"/>
              </a:ext>
            </a:extLst>
          </p:cNvPr>
          <p:cNvSpPr/>
          <p:nvPr/>
        </p:nvSpPr>
        <p:spPr>
          <a:xfrm>
            <a:off x="3627438" y="2617788"/>
            <a:ext cx="185737" cy="182562"/>
          </a:xfrm>
          <a:prstGeom prst="ellipse">
            <a:avLst/>
          </a:prstGeom>
          <a:solidFill>
            <a:srgbClr val="91993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2" name="Arrow: Right 61">
            <a:extLst>
              <a:ext uri="{FF2B5EF4-FFF2-40B4-BE49-F238E27FC236}">
                <a16:creationId xmlns:a16="http://schemas.microsoft.com/office/drawing/2014/main" id="{B4F4BDBD-6D78-406C-A9EC-CEAD2A56CADA}"/>
              </a:ext>
              <a:ext uri="{C183D7F6-B498-43B3-948B-1728B52AA6E4}">
                <adec:decorative xmlns:adec="http://schemas.microsoft.com/office/drawing/2017/decorative" val="1"/>
              </a:ext>
            </a:extLst>
          </p:cNvPr>
          <p:cNvSpPr/>
          <p:nvPr/>
        </p:nvSpPr>
        <p:spPr>
          <a:xfrm rot="8435861">
            <a:off x="5743575" y="2541588"/>
            <a:ext cx="147638" cy="134937"/>
          </a:xfrm>
          <a:prstGeom prst="rightArrow">
            <a:avLst/>
          </a:prstGeom>
          <a:solidFill>
            <a:srgbClr val="9199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3" name="Oval 62">
            <a:extLst>
              <a:ext uri="{FF2B5EF4-FFF2-40B4-BE49-F238E27FC236}">
                <a16:creationId xmlns:a16="http://schemas.microsoft.com/office/drawing/2014/main" id="{0D0849FA-57B3-4ECE-9E7B-5BF8B3F35B3B}"/>
              </a:ext>
              <a:ext uri="{C183D7F6-B498-43B3-948B-1728B52AA6E4}">
                <adec:decorative xmlns:adec="http://schemas.microsoft.com/office/drawing/2017/decorative" val="1"/>
              </a:ext>
            </a:extLst>
          </p:cNvPr>
          <p:cNvSpPr/>
          <p:nvPr/>
        </p:nvSpPr>
        <p:spPr>
          <a:xfrm>
            <a:off x="5588000" y="2625725"/>
            <a:ext cx="185738" cy="182563"/>
          </a:xfrm>
          <a:prstGeom prst="ellipse">
            <a:avLst/>
          </a:prstGeom>
          <a:solidFill>
            <a:srgbClr val="91993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4" name="Arrow: Right 63">
            <a:extLst>
              <a:ext uri="{FF2B5EF4-FFF2-40B4-BE49-F238E27FC236}">
                <a16:creationId xmlns:a16="http://schemas.microsoft.com/office/drawing/2014/main" id="{C35EED7A-F25D-4FA3-BD5D-1ED640B64E57}"/>
              </a:ext>
              <a:ext uri="{C183D7F6-B498-43B3-948B-1728B52AA6E4}">
                <adec:decorative xmlns:adec="http://schemas.microsoft.com/office/drawing/2017/decorative" val="1"/>
              </a:ext>
            </a:extLst>
          </p:cNvPr>
          <p:cNvSpPr/>
          <p:nvPr/>
        </p:nvSpPr>
        <p:spPr>
          <a:xfrm rot="13823380">
            <a:off x="5685632" y="4747419"/>
            <a:ext cx="147637" cy="136525"/>
          </a:xfrm>
          <a:prstGeom prst="rightArrow">
            <a:avLst/>
          </a:prstGeom>
          <a:solidFill>
            <a:srgbClr val="9199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6" name="Arrow: Right 65">
            <a:extLst>
              <a:ext uri="{FF2B5EF4-FFF2-40B4-BE49-F238E27FC236}">
                <a16:creationId xmlns:a16="http://schemas.microsoft.com/office/drawing/2014/main" id="{61192A94-A731-4272-BE09-78F5DFA27893}"/>
              </a:ext>
              <a:ext uri="{C183D7F6-B498-43B3-948B-1728B52AA6E4}">
                <adec:decorative xmlns:adec="http://schemas.microsoft.com/office/drawing/2017/decorative" val="1"/>
              </a:ext>
            </a:extLst>
          </p:cNvPr>
          <p:cNvSpPr/>
          <p:nvPr/>
        </p:nvSpPr>
        <p:spPr>
          <a:xfrm rot="11870600">
            <a:off x="6135688" y="4032250"/>
            <a:ext cx="147637" cy="134938"/>
          </a:xfrm>
          <a:prstGeom prst="rightArrow">
            <a:avLst/>
          </a:prstGeom>
          <a:solidFill>
            <a:srgbClr val="CD48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7" name="Oval 66">
            <a:extLst>
              <a:ext uri="{FF2B5EF4-FFF2-40B4-BE49-F238E27FC236}">
                <a16:creationId xmlns:a16="http://schemas.microsoft.com/office/drawing/2014/main" id="{BA21C9F7-068E-4FC7-8BB7-2ADCDC5991A3}"/>
              </a:ext>
              <a:ext uri="{C183D7F6-B498-43B3-948B-1728B52AA6E4}">
                <adec:decorative xmlns:adec="http://schemas.microsoft.com/office/drawing/2017/decorative" val="1"/>
              </a:ext>
            </a:extLst>
          </p:cNvPr>
          <p:cNvSpPr/>
          <p:nvPr/>
        </p:nvSpPr>
        <p:spPr>
          <a:xfrm>
            <a:off x="5937250" y="3968750"/>
            <a:ext cx="185738" cy="184150"/>
          </a:xfrm>
          <a:prstGeom prst="ellipse">
            <a:avLst/>
          </a:prstGeom>
          <a:solidFill>
            <a:srgbClr val="CD482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8" name="Arrow: Right 67">
            <a:extLst>
              <a:ext uri="{FF2B5EF4-FFF2-40B4-BE49-F238E27FC236}">
                <a16:creationId xmlns:a16="http://schemas.microsoft.com/office/drawing/2014/main" id="{742C3184-D50C-4FB0-8862-104F7EEDD409}"/>
              </a:ext>
              <a:ext uri="{C183D7F6-B498-43B3-948B-1728B52AA6E4}">
                <adec:decorative xmlns:adec="http://schemas.microsoft.com/office/drawing/2017/decorative" val="1"/>
              </a:ext>
            </a:extLst>
          </p:cNvPr>
          <p:cNvSpPr/>
          <p:nvPr/>
        </p:nvSpPr>
        <p:spPr>
          <a:xfrm rot="10331684">
            <a:off x="6126163" y="3186113"/>
            <a:ext cx="147637" cy="134937"/>
          </a:xfrm>
          <a:prstGeom prst="rightArrow">
            <a:avLst/>
          </a:prstGeom>
          <a:solidFill>
            <a:srgbClr val="3754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9" name="Oval 68">
            <a:extLst>
              <a:ext uri="{FF2B5EF4-FFF2-40B4-BE49-F238E27FC236}">
                <a16:creationId xmlns:a16="http://schemas.microsoft.com/office/drawing/2014/main" id="{C8B22C03-F09C-47A1-B0CB-E4CE810F04F4}"/>
              </a:ext>
              <a:ext uri="{C183D7F6-B498-43B3-948B-1728B52AA6E4}">
                <adec:decorative xmlns:adec="http://schemas.microsoft.com/office/drawing/2017/decorative" val="1"/>
              </a:ext>
            </a:extLst>
          </p:cNvPr>
          <p:cNvSpPr/>
          <p:nvPr/>
        </p:nvSpPr>
        <p:spPr>
          <a:xfrm>
            <a:off x="5932488" y="3195638"/>
            <a:ext cx="185737" cy="182562"/>
          </a:xfrm>
          <a:prstGeom prst="ellipse">
            <a:avLst/>
          </a:prstGeom>
          <a:solidFill>
            <a:srgbClr val="37547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0" name="Arrow: Right 69">
            <a:extLst>
              <a:ext uri="{FF2B5EF4-FFF2-40B4-BE49-F238E27FC236}">
                <a16:creationId xmlns:a16="http://schemas.microsoft.com/office/drawing/2014/main" id="{D4DE4C36-7EE5-48DE-82F1-8D4A56936D7B}"/>
              </a:ext>
              <a:ext uri="{C183D7F6-B498-43B3-948B-1728B52AA6E4}">
                <adec:decorative xmlns:adec="http://schemas.microsoft.com/office/drawing/2017/decorative" val="1"/>
              </a:ext>
            </a:extLst>
          </p:cNvPr>
          <p:cNvSpPr/>
          <p:nvPr/>
        </p:nvSpPr>
        <p:spPr>
          <a:xfrm rot="6444498">
            <a:off x="5011738" y="2101850"/>
            <a:ext cx="147638" cy="134937"/>
          </a:xfrm>
          <a:prstGeom prst="rightArrow">
            <a:avLst/>
          </a:prstGeom>
          <a:solidFill>
            <a:srgbClr val="CD48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1" name="Oval 70">
            <a:extLst>
              <a:ext uri="{FF2B5EF4-FFF2-40B4-BE49-F238E27FC236}">
                <a16:creationId xmlns:a16="http://schemas.microsoft.com/office/drawing/2014/main" id="{16460E22-F955-4A1B-9CD3-FE957845D4D7}"/>
              </a:ext>
              <a:ext uri="{C183D7F6-B498-43B3-948B-1728B52AA6E4}">
                <adec:decorative xmlns:adec="http://schemas.microsoft.com/office/drawing/2017/decorative" val="1"/>
              </a:ext>
            </a:extLst>
          </p:cNvPr>
          <p:cNvSpPr/>
          <p:nvPr/>
        </p:nvSpPr>
        <p:spPr>
          <a:xfrm>
            <a:off x="4937125" y="2244725"/>
            <a:ext cx="185738" cy="184150"/>
          </a:xfrm>
          <a:prstGeom prst="ellipse">
            <a:avLst/>
          </a:prstGeom>
          <a:solidFill>
            <a:srgbClr val="CD482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2" name="Arrow: Right 71">
            <a:extLst>
              <a:ext uri="{FF2B5EF4-FFF2-40B4-BE49-F238E27FC236}">
                <a16:creationId xmlns:a16="http://schemas.microsoft.com/office/drawing/2014/main" id="{5992D2B5-9EAE-485E-A9A9-A7FDCE14A837}"/>
              </a:ext>
              <a:ext uri="{C183D7F6-B498-43B3-948B-1728B52AA6E4}">
                <adec:decorative xmlns:adec="http://schemas.microsoft.com/office/drawing/2017/decorative" val="1"/>
              </a:ext>
            </a:extLst>
          </p:cNvPr>
          <p:cNvSpPr/>
          <p:nvPr/>
        </p:nvSpPr>
        <p:spPr>
          <a:xfrm rot="960925">
            <a:off x="3117850" y="3251200"/>
            <a:ext cx="147638" cy="136525"/>
          </a:xfrm>
          <a:prstGeom prst="rightArrow">
            <a:avLst/>
          </a:prstGeom>
          <a:solidFill>
            <a:srgbClr val="CD48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3" name="Oval 72">
            <a:extLst>
              <a:ext uri="{FF2B5EF4-FFF2-40B4-BE49-F238E27FC236}">
                <a16:creationId xmlns:a16="http://schemas.microsoft.com/office/drawing/2014/main" id="{041ABB26-48EE-43AD-A667-E66EC6A4C303}"/>
              </a:ext>
              <a:ext uri="{C183D7F6-B498-43B3-948B-1728B52AA6E4}">
                <adec:decorative xmlns:adec="http://schemas.microsoft.com/office/drawing/2017/decorative" val="1"/>
              </a:ext>
            </a:extLst>
          </p:cNvPr>
          <p:cNvSpPr/>
          <p:nvPr/>
        </p:nvSpPr>
        <p:spPr>
          <a:xfrm>
            <a:off x="3267075" y="3267075"/>
            <a:ext cx="185738" cy="182563"/>
          </a:xfrm>
          <a:prstGeom prst="ellipse">
            <a:avLst/>
          </a:prstGeom>
          <a:solidFill>
            <a:srgbClr val="CD482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4" name="Arrow: Right 73">
            <a:extLst>
              <a:ext uri="{FF2B5EF4-FFF2-40B4-BE49-F238E27FC236}">
                <a16:creationId xmlns:a16="http://schemas.microsoft.com/office/drawing/2014/main" id="{54E6BD20-7ED2-4F61-B695-DA84C28DFCB7}"/>
              </a:ext>
              <a:ext uri="{C183D7F6-B498-43B3-948B-1728B52AA6E4}">
                <adec:decorative xmlns:adec="http://schemas.microsoft.com/office/drawing/2017/decorative" val="1"/>
              </a:ext>
            </a:extLst>
          </p:cNvPr>
          <p:cNvSpPr/>
          <p:nvPr/>
        </p:nvSpPr>
        <p:spPr>
          <a:xfrm rot="20527281">
            <a:off x="3149600" y="4035425"/>
            <a:ext cx="147638" cy="134938"/>
          </a:xfrm>
          <a:prstGeom prst="rightArrow">
            <a:avLst/>
          </a:prstGeom>
          <a:solidFill>
            <a:srgbClr val="3754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5" name="Oval 74">
            <a:extLst>
              <a:ext uri="{FF2B5EF4-FFF2-40B4-BE49-F238E27FC236}">
                <a16:creationId xmlns:a16="http://schemas.microsoft.com/office/drawing/2014/main" id="{02589F8C-0703-4BFC-AEBF-0A440EFA9D52}"/>
              </a:ext>
              <a:ext uri="{C183D7F6-B498-43B3-948B-1728B52AA6E4}">
                <adec:decorative xmlns:adec="http://schemas.microsoft.com/office/drawing/2017/decorative" val="1"/>
              </a:ext>
            </a:extLst>
          </p:cNvPr>
          <p:cNvSpPr/>
          <p:nvPr/>
        </p:nvSpPr>
        <p:spPr>
          <a:xfrm>
            <a:off x="3302000" y="3968750"/>
            <a:ext cx="185738" cy="184150"/>
          </a:xfrm>
          <a:prstGeom prst="ellipse">
            <a:avLst/>
          </a:prstGeom>
          <a:solidFill>
            <a:srgbClr val="37547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6" name="Arrow: Right 75">
            <a:extLst>
              <a:ext uri="{FF2B5EF4-FFF2-40B4-BE49-F238E27FC236}">
                <a16:creationId xmlns:a16="http://schemas.microsoft.com/office/drawing/2014/main" id="{D4304534-FC02-4542-B171-7B369BBFEF1F}"/>
              </a:ext>
              <a:ext uri="{C183D7F6-B498-43B3-948B-1728B52AA6E4}">
                <adec:decorative xmlns:adec="http://schemas.microsoft.com/office/drawing/2017/decorative" val="1"/>
              </a:ext>
            </a:extLst>
          </p:cNvPr>
          <p:cNvSpPr/>
          <p:nvPr/>
        </p:nvSpPr>
        <p:spPr>
          <a:xfrm rot="4440122">
            <a:off x="4211638" y="2120900"/>
            <a:ext cx="147638" cy="134937"/>
          </a:xfrm>
          <a:prstGeom prst="rightArrow">
            <a:avLst/>
          </a:prstGeom>
          <a:solidFill>
            <a:srgbClr val="3754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7" name="Oval 76">
            <a:extLst>
              <a:ext uri="{FF2B5EF4-FFF2-40B4-BE49-F238E27FC236}">
                <a16:creationId xmlns:a16="http://schemas.microsoft.com/office/drawing/2014/main" id="{2F0AFDCC-EBCC-4342-8467-0DE98383BB34}"/>
              </a:ext>
              <a:ext uri="{C183D7F6-B498-43B3-948B-1728B52AA6E4}">
                <adec:decorative xmlns:adec="http://schemas.microsoft.com/office/drawing/2017/decorative" val="1"/>
              </a:ext>
            </a:extLst>
          </p:cNvPr>
          <p:cNvSpPr/>
          <p:nvPr/>
        </p:nvSpPr>
        <p:spPr>
          <a:xfrm>
            <a:off x="4237038" y="2270125"/>
            <a:ext cx="185737" cy="182563"/>
          </a:xfrm>
          <a:prstGeom prst="ellipse">
            <a:avLst/>
          </a:prstGeom>
          <a:solidFill>
            <a:srgbClr val="37547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43067" name="Graphic 82" descr="Ambulance">
            <a:extLst>
              <a:ext uri="{FF2B5EF4-FFF2-40B4-BE49-F238E27FC236}">
                <a16:creationId xmlns:a16="http://schemas.microsoft.com/office/drawing/2014/main" id="{D757782B-6C75-43B8-B03D-BE86818203B7}"/>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362700" y="2959100"/>
            <a:ext cx="45402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68" name="Graphic 90" descr="Employee badge">
            <a:extLst>
              <a:ext uri="{FF2B5EF4-FFF2-40B4-BE49-F238E27FC236}">
                <a16:creationId xmlns:a16="http://schemas.microsoft.com/office/drawing/2014/main" id="{1F284E47-5433-4F4C-921E-0F0799D13AB3}"/>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5848350" y="4816475"/>
            <a:ext cx="485775"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69" name="Graphic 92" descr="Cheers">
            <a:extLst>
              <a:ext uri="{FF2B5EF4-FFF2-40B4-BE49-F238E27FC236}">
                <a16:creationId xmlns:a16="http://schemas.microsoft.com/office/drawing/2014/main" id="{ED33801A-E847-4A0A-96BA-81B2169413B8}"/>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6375400" y="3981450"/>
            <a:ext cx="492125"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70" name="Picture 100" descr="A close up of a necklace&#10;&#10;Description automatically generated">
            <a:extLst>
              <a:ext uri="{FF2B5EF4-FFF2-40B4-BE49-F238E27FC236}">
                <a16:creationId xmlns:a16="http://schemas.microsoft.com/office/drawing/2014/main" id="{0079D8FC-D51F-4232-8E7E-DFCFE7278EE7}"/>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r="63167"/>
          <a:stretch>
            <a:fillRect/>
          </a:stretch>
        </p:blipFill>
        <p:spPr bwMode="auto">
          <a:xfrm rot="-1367520">
            <a:off x="5372100" y="4765675"/>
            <a:ext cx="466725"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3" name="Straight Connector 102">
            <a:extLst>
              <a:ext uri="{FF2B5EF4-FFF2-40B4-BE49-F238E27FC236}">
                <a16:creationId xmlns:a16="http://schemas.microsoft.com/office/drawing/2014/main" id="{9B668FA8-F154-4280-A0CC-EE02C5721E3B}"/>
              </a:ext>
              <a:ext uri="{C183D7F6-B498-43B3-948B-1728B52AA6E4}">
                <adec:decorative xmlns:adec="http://schemas.microsoft.com/office/drawing/2017/decorative" val="1"/>
              </a:ext>
            </a:extLst>
          </p:cNvPr>
          <p:cNvCxnSpPr/>
          <p:nvPr/>
        </p:nvCxnSpPr>
        <p:spPr>
          <a:xfrm>
            <a:off x="6035675" y="5965825"/>
            <a:ext cx="3017838"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43072" name="Picture 103" descr="A close up of a necklace&#10;&#10;Description automatically generated">
            <a:extLst>
              <a:ext uri="{FF2B5EF4-FFF2-40B4-BE49-F238E27FC236}">
                <a16:creationId xmlns:a16="http://schemas.microsoft.com/office/drawing/2014/main" id="{56F486D7-2F65-46DF-A141-18E666AE2355}"/>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l="-2" r="62862"/>
          <a:stretch>
            <a:fillRect/>
          </a:stretch>
        </p:blipFill>
        <p:spPr bwMode="auto">
          <a:xfrm rot="981873" flipH="1">
            <a:off x="3614738" y="4733925"/>
            <a:ext cx="455612" cy="137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5" name="Straight Connector 104">
            <a:extLst>
              <a:ext uri="{FF2B5EF4-FFF2-40B4-BE49-F238E27FC236}">
                <a16:creationId xmlns:a16="http://schemas.microsoft.com/office/drawing/2014/main" id="{8D3E5F3B-4C4F-4932-88E4-F590F8D37BEE}"/>
              </a:ext>
              <a:ext uri="{C183D7F6-B498-43B3-948B-1728B52AA6E4}">
                <adec:decorative xmlns:adec="http://schemas.microsoft.com/office/drawing/2017/decorative" val="1"/>
              </a:ext>
            </a:extLst>
          </p:cNvPr>
          <p:cNvCxnSpPr>
            <a:cxnSpLocks/>
          </p:cNvCxnSpPr>
          <p:nvPr/>
        </p:nvCxnSpPr>
        <p:spPr>
          <a:xfrm flipH="1">
            <a:off x="246063" y="5976938"/>
            <a:ext cx="3200400"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9" name="Oval 58">
            <a:extLst>
              <a:ext uri="{FF2B5EF4-FFF2-40B4-BE49-F238E27FC236}">
                <a16:creationId xmlns:a16="http://schemas.microsoft.com/office/drawing/2014/main" id="{0DFED94F-1674-4FE4-BE3D-A56B9ADD0A51}"/>
              </a:ext>
              <a:ext uri="{C183D7F6-B498-43B3-948B-1728B52AA6E4}">
                <adec:decorative xmlns:adec="http://schemas.microsoft.com/office/drawing/2017/decorative" val="1"/>
              </a:ext>
            </a:extLst>
          </p:cNvPr>
          <p:cNvSpPr/>
          <p:nvPr/>
        </p:nvSpPr>
        <p:spPr>
          <a:xfrm>
            <a:off x="3652838" y="4606925"/>
            <a:ext cx="185737" cy="182563"/>
          </a:xfrm>
          <a:prstGeom prst="ellipse">
            <a:avLst/>
          </a:prstGeom>
          <a:solidFill>
            <a:srgbClr val="91993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5" name="Oval 64">
            <a:extLst>
              <a:ext uri="{FF2B5EF4-FFF2-40B4-BE49-F238E27FC236}">
                <a16:creationId xmlns:a16="http://schemas.microsoft.com/office/drawing/2014/main" id="{E23F2F83-CCA9-4EE2-83AA-23E46CE52102}"/>
              </a:ext>
              <a:ext uri="{C183D7F6-B498-43B3-948B-1728B52AA6E4}">
                <adec:decorative xmlns:adec="http://schemas.microsoft.com/office/drawing/2017/decorative" val="1"/>
              </a:ext>
            </a:extLst>
          </p:cNvPr>
          <p:cNvSpPr/>
          <p:nvPr/>
        </p:nvSpPr>
        <p:spPr>
          <a:xfrm>
            <a:off x="5529263" y="4606925"/>
            <a:ext cx="185737" cy="182563"/>
          </a:xfrm>
          <a:prstGeom prst="ellipse">
            <a:avLst/>
          </a:prstGeom>
          <a:solidFill>
            <a:srgbClr val="91993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43076" name="Graphic 15" descr="Arrow Straight">
            <a:extLst>
              <a:ext uri="{FF2B5EF4-FFF2-40B4-BE49-F238E27FC236}">
                <a16:creationId xmlns:a16="http://schemas.microsoft.com/office/drawing/2014/main" id="{86616A9A-9383-46BA-8C3E-2C0692561608}"/>
              </a:ext>
            </a:extLst>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4232275" y="4524375"/>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77" name="TextBox 16">
            <a:extLst>
              <a:ext uri="{FF2B5EF4-FFF2-40B4-BE49-F238E27FC236}">
                <a16:creationId xmlns:a16="http://schemas.microsoft.com/office/drawing/2014/main" id="{D92AA23F-7491-4040-9B2E-635C20E47365}"/>
              </a:ext>
            </a:extLst>
          </p:cNvPr>
          <p:cNvSpPr txBox="1">
            <a:spLocks noChangeArrowheads="1"/>
          </p:cNvSpPr>
          <p:nvPr/>
        </p:nvSpPr>
        <p:spPr bwMode="auto">
          <a:xfrm>
            <a:off x="2911475" y="6184900"/>
            <a:ext cx="37179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algn="ctr">
              <a:lnSpc>
                <a:spcPct val="100000"/>
              </a:lnSpc>
              <a:spcBef>
                <a:spcPct val="0"/>
              </a:spcBef>
              <a:buFontTx/>
              <a:buNone/>
            </a:pPr>
            <a:r>
              <a:rPr lang="en-US" altLang="en-US" sz="2000" b="1">
                <a:latin typeface="Calibri" panose="020F0502020204030204" pitchFamily="34" charset="0"/>
              </a:rPr>
              <a:t>EMPOWERMENT and RESILIENCE</a:t>
            </a:r>
          </a:p>
        </p:txBody>
      </p:sp>
      <p:pic>
        <p:nvPicPr>
          <p:cNvPr id="43078" name="Graphic 36" descr="Target Audience">
            <a:extLst>
              <a:ext uri="{FF2B5EF4-FFF2-40B4-BE49-F238E27FC236}">
                <a16:creationId xmlns:a16="http://schemas.microsoft.com/office/drawing/2014/main" id="{EEC77A8C-5731-4204-888B-2A982FC4E677}"/>
              </a:ext>
            </a:extLst>
          </p:cNvPr>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4506913" y="4005263"/>
            <a:ext cx="430212"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2" name="Straight Connector 81">
            <a:extLst>
              <a:ext uri="{FF2B5EF4-FFF2-40B4-BE49-F238E27FC236}">
                <a16:creationId xmlns:a16="http://schemas.microsoft.com/office/drawing/2014/main" id="{9A90908D-6316-4B7C-A5FB-E3BF761DA610}"/>
              </a:ext>
              <a:ext uri="{C183D7F6-B498-43B3-948B-1728B52AA6E4}">
                <adec:decorative xmlns:adec="http://schemas.microsoft.com/office/drawing/2017/decorative" val="1"/>
              </a:ext>
            </a:extLst>
          </p:cNvPr>
          <p:cNvCxnSpPr/>
          <p:nvPr/>
        </p:nvCxnSpPr>
        <p:spPr>
          <a:xfrm flipV="1">
            <a:off x="4994275" y="3867150"/>
            <a:ext cx="0" cy="40481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3" name="Graphic 2" descr="Tools">
            <a:extLst>
              <a:ext uri="{FF2B5EF4-FFF2-40B4-BE49-F238E27FC236}">
                <a16:creationId xmlns:a16="http://schemas.microsoft.com/office/drawing/2014/main" id="{998C659D-026F-4682-BD66-24584F4E9B86}"/>
              </a:ext>
            </a:extLst>
          </p:cNvPr>
          <p:cNvPicPr>
            <a:picLocks noChangeAspect="1"/>
          </p:cNvPicPr>
          <p:nvPr/>
        </p:nvPicPr>
        <p:blipFill>
          <a:blip r:embed="rId22"/>
          <a:stretch>
            <a:fillRect/>
          </a:stretch>
        </p:blipFill>
        <p:spPr>
          <a:xfrm>
            <a:off x="4397375" y="5527675"/>
            <a:ext cx="566738" cy="566738"/>
          </a:xfrm>
          <a:prstGeom prst="rect">
            <a:avLst/>
          </a:prstGeom>
          <a:effectLst>
            <a:outerShdw blurRad="50800" dist="38100" dir="2700000" algn="tl" rotWithShape="0">
              <a:prstClr val="black">
                <a:alpha val="40000"/>
              </a:prstClr>
            </a:outerShdw>
          </a:effectLst>
        </p:spPr>
      </p:pic>
      <p:pic>
        <p:nvPicPr>
          <p:cNvPr id="78" name="Graphic 25" descr="Boardroom">
            <a:extLst>
              <a:ext uri="{FF2B5EF4-FFF2-40B4-BE49-F238E27FC236}">
                <a16:creationId xmlns:a16="http://schemas.microsoft.com/office/drawing/2014/main" id="{A34F30B7-0D96-A348-83A4-08CD22942840}"/>
              </a:ext>
            </a:extLst>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2492374" y="3855334"/>
            <a:ext cx="684915" cy="684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3EAF38DC-B069-4F74-89ED-92C7579C3D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4" descr="A woman wearing a suit jacket and holding her glasses. ">
            <a:extLst>
              <a:ext uri="{FF2B5EF4-FFF2-40B4-BE49-F238E27FC236}">
                <a16:creationId xmlns:a16="http://schemas.microsoft.com/office/drawing/2014/main" id="{52DF52BB-1AE7-4723-9907-7D46AF10B40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356" r="31092" b="-1"/>
          <a:stretch/>
        </p:blipFill>
        <p:spPr bwMode="auto">
          <a:xfrm>
            <a:off x="3662267" y="10"/>
            <a:ext cx="5481733" cy="6857990"/>
          </a:xfrm>
          <a:custGeom>
            <a:avLst/>
            <a:gdLst/>
            <a:ahLst/>
            <a:cxnLst/>
            <a:rect l="l" t="t" r="r" b="b"/>
            <a:pathLst>
              <a:path w="7308978" h="6858000">
                <a:moveTo>
                  <a:pt x="0" y="0"/>
                </a:moveTo>
                <a:lnTo>
                  <a:pt x="7308978" y="0"/>
                </a:lnTo>
                <a:lnTo>
                  <a:pt x="7308978" y="6858000"/>
                </a:lnTo>
                <a:lnTo>
                  <a:pt x="0" y="6858000"/>
                </a:lnTo>
                <a:lnTo>
                  <a:pt x="62983" y="6788730"/>
                </a:lnTo>
                <a:cubicBezTo>
                  <a:pt x="773509" y="5928900"/>
                  <a:pt x="1212978" y="4741056"/>
                  <a:pt x="1212978" y="3429000"/>
                </a:cubicBezTo>
                <a:cubicBezTo>
                  <a:pt x="1212978" y="2116944"/>
                  <a:pt x="773509" y="929100"/>
                  <a:pt x="62983" y="69271"/>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useBgFill="1">
        <p:nvSpPr>
          <p:cNvPr id="75" name="Freeform: Shape 74">
            <a:extLst>
              <a:ext uri="{FF2B5EF4-FFF2-40B4-BE49-F238E27FC236}">
                <a16:creationId xmlns:a16="http://schemas.microsoft.com/office/drawing/2014/main" id="{83549E37-C86B-4401-90BD-D8BF83859F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custGeom>
            <a:avLst/>
            <a:gdLst>
              <a:gd name="connsiteX0" fmla="*/ 0 w 6096001"/>
              <a:gd name="connsiteY0" fmla="*/ 0 h 6858000"/>
              <a:gd name="connsiteX1" fmla="*/ 4883023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3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3" y="0"/>
                </a:lnTo>
                <a:lnTo>
                  <a:pt x="4946006" y="69271"/>
                </a:lnTo>
                <a:cubicBezTo>
                  <a:pt x="5656532" y="929100"/>
                  <a:pt x="6096001" y="2116944"/>
                  <a:pt x="6096001" y="3429000"/>
                </a:cubicBezTo>
                <a:cubicBezTo>
                  <a:pt x="6096001" y="4741056"/>
                  <a:pt x="5656532" y="5928900"/>
                  <a:pt x="4946006" y="6788730"/>
                </a:cubicBezTo>
                <a:lnTo>
                  <a:pt x="4883023"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77" name="Freeform: Shape 76">
            <a:extLst>
              <a:ext uri="{FF2B5EF4-FFF2-40B4-BE49-F238E27FC236}">
                <a16:creationId xmlns:a16="http://schemas.microsoft.com/office/drawing/2014/main" id="{8A17784E-76D8-4521-A77D-0D2EBB9230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5142" cy="6858000"/>
          </a:xfrm>
          <a:custGeom>
            <a:avLst/>
            <a:gdLst>
              <a:gd name="connsiteX0" fmla="*/ 0 w 6086857"/>
              <a:gd name="connsiteY0" fmla="*/ 0 h 6858000"/>
              <a:gd name="connsiteX1" fmla="*/ 4873879 w 6086857"/>
              <a:gd name="connsiteY1" fmla="*/ 0 h 6858000"/>
              <a:gd name="connsiteX2" fmla="*/ 4936862 w 6086857"/>
              <a:gd name="connsiteY2" fmla="*/ 69271 h 6858000"/>
              <a:gd name="connsiteX3" fmla="*/ 6086857 w 6086857"/>
              <a:gd name="connsiteY3" fmla="*/ 3429000 h 6858000"/>
              <a:gd name="connsiteX4" fmla="*/ 4936862 w 6086857"/>
              <a:gd name="connsiteY4" fmla="*/ 6788730 h 6858000"/>
              <a:gd name="connsiteX5" fmla="*/ 4873879 w 6086857"/>
              <a:gd name="connsiteY5" fmla="*/ 6858000 h 6858000"/>
              <a:gd name="connsiteX6" fmla="*/ 0 w 608685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6857" h="6858000">
                <a:moveTo>
                  <a:pt x="0" y="0"/>
                </a:moveTo>
                <a:lnTo>
                  <a:pt x="4873879" y="0"/>
                </a:lnTo>
                <a:lnTo>
                  <a:pt x="4936862" y="69271"/>
                </a:lnTo>
                <a:cubicBezTo>
                  <a:pt x="5647388" y="929100"/>
                  <a:pt x="6086857" y="2116944"/>
                  <a:pt x="6086857" y="3429000"/>
                </a:cubicBezTo>
                <a:cubicBezTo>
                  <a:pt x="6086857" y="4741056"/>
                  <a:pt x="5647388" y="5928900"/>
                  <a:pt x="4936862" y="6788730"/>
                </a:cubicBezTo>
                <a:lnTo>
                  <a:pt x="487387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058" name="Title 1">
            <a:extLst>
              <a:ext uri="{FF2B5EF4-FFF2-40B4-BE49-F238E27FC236}">
                <a16:creationId xmlns:a16="http://schemas.microsoft.com/office/drawing/2014/main" id="{FA064889-BD18-49EA-872F-DF74C705ED03}"/>
              </a:ext>
            </a:extLst>
          </p:cNvPr>
          <p:cNvSpPr>
            <a:spLocks noGrp="1" noChangeArrowheads="1"/>
          </p:cNvSpPr>
          <p:nvPr>
            <p:ph type="title"/>
          </p:nvPr>
        </p:nvSpPr>
        <p:spPr>
          <a:xfrm>
            <a:off x="436731" y="1292633"/>
            <a:ext cx="3381089" cy="1173761"/>
          </a:xfrm>
        </p:spPr>
        <p:txBody>
          <a:bodyPr vert="horz" lIns="91440" tIns="45720" rIns="91440" bIns="45720" rtlCol="0" anchor="b">
            <a:noAutofit/>
          </a:bodyPr>
          <a:lstStyle/>
          <a:p>
            <a:r>
              <a:rPr lang="en-US" altLang="en-US" sz="3600" b="1" dirty="0"/>
              <a:t>A Role for Everyone</a:t>
            </a:r>
            <a:br>
              <a:rPr lang="en-US" altLang="en-US" sz="3600" b="1" dirty="0"/>
            </a:br>
            <a:endParaRPr lang="en-US" altLang="en-US" sz="3600" b="1" dirty="0"/>
          </a:p>
        </p:txBody>
      </p:sp>
      <p:sp>
        <p:nvSpPr>
          <p:cNvPr id="79" name="Rectangle 78">
            <a:extLst>
              <a:ext uri="{FF2B5EF4-FFF2-40B4-BE49-F238E27FC236}">
                <a16:creationId xmlns:a16="http://schemas.microsoft.com/office/drawing/2014/main" id="{7A0CBFF4-EA32-4FE2-BA6B-8F3A6E6ED1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87775" y="322386"/>
            <a:ext cx="73152" cy="4114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81" name="Rectangle 80">
            <a:extLst>
              <a:ext uri="{FF2B5EF4-FFF2-40B4-BE49-F238E27FC236}">
                <a16:creationId xmlns:a16="http://schemas.microsoft.com/office/drawing/2014/main" id="{FC8D5885-2804-4D3C-BE31-902E4D32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8326" y="2185062"/>
            <a:ext cx="373761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5060" name="Content Placeholder 2">
            <a:extLst>
              <a:ext uri="{FF2B5EF4-FFF2-40B4-BE49-F238E27FC236}">
                <a16:creationId xmlns:a16="http://schemas.microsoft.com/office/drawing/2014/main" id="{DEB4B9D5-71C1-4913-9160-BB89F3832FFD}"/>
              </a:ext>
            </a:extLst>
          </p:cNvPr>
          <p:cNvSpPr>
            <a:spLocks noGrp="1" noChangeArrowheads="1"/>
          </p:cNvSpPr>
          <p:nvPr>
            <p:ph sz="half" idx="2"/>
          </p:nvPr>
        </p:nvSpPr>
        <p:spPr>
          <a:xfrm>
            <a:off x="281178" y="2404418"/>
            <a:ext cx="4095950" cy="3870592"/>
          </a:xfrm>
        </p:spPr>
        <p:txBody>
          <a:bodyPr vert="horz" lIns="91440" tIns="45720" rIns="91440" bIns="45720" rtlCol="0" anchor="t">
            <a:noAutofit/>
          </a:bodyPr>
          <a:lstStyle/>
          <a:p>
            <a:pPr marL="0" indent="0">
              <a:buNone/>
            </a:pPr>
            <a:r>
              <a:rPr lang="en-US" altLang="en-US" sz="2400" dirty="0"/>
              <a:t>Stigma influences health outcomes and well-being for individuals with mental health or substance use disorder (SUD). </a:t>
            </a:r>
          </a:p>
          <a:p>
            <a:pPr marL="0" indent="0">
              <a:buNone/>
            </a:pPr>
            <a:r>
              <a:rPr lang="en-US" altLang="en-US" sz="2400" b="1" i="1" dirty="0">
                <a:solidFill>
                  <a:srgbClr val="94A545"/>
                </a:solidFill>
              </a:rPr>
              <a:t>Stigma is not limited to one setting or condition–it it cuts across communities and populations.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Free Images : achievement, agreement, arms, asian, caucasian, cheerful,  collaboration, colleague, communication, computer, connection, cooperation,  deal, digital device, diverse, european, expression, friends, give me five,  giving, greeting, group ...">
            <a:extLst>
              <a:ext uri="{FF2B5EF4-FFF2-40B4-BE49-F238E27FC236}">
                <a16:creationId xmlns:a16="http://schemas.microsoft.com/office/drawing/2014/main" id="{0C108108-F62F-41E7-AD49-AC517A9A07E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 b="7756"/>
          <a:stretch/>
        </p:blipFill>
        <p:spPr bwMode="auto">
          <a:xfrm>
            <a:off x="3662268" y="10"/>
            <a:ext cx="5481732"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a:noFill/>
          <a:extLst>
            <a:ext uri="{909E8E84-426E-40DD-AFC4-6F175D3DCCD1}">
              <a14:hiddenFill xmlns:a14="http://schemas.microsoft.com/office/drawing/2010/main">
                <a:solidFill>
                  <a:srgbClr val="FFFFFF"/>
                </a:solidFill>
              </a14:hiddenFill>
            </a:ext>
          </a:extLst>
        </p:spPr>
      </p:pic>
      <p:pic>
        <p:nvPicPr>
          <p:cNvPr id="15" name="Picture 4" descr="800+ Free Walking Away &amp; Walk Images - Pixabay">
            <a:extLst>
              <a:ext uri="{FF2B5EF4-FFF2-40B4-BE49-F238E27FC236}">
                <a16:creationId xmlns:a16="http://schemas.microsoft.com/office/drawing/2014/main" id="{108DF356-4A3D-4FAE-82A4-CE8749A1E04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551" r="2" b="2"/>
          <a:stretch/>
        </p:blipFill>
        <p:spPr bwMode="auto">
          <a:xfrm>
            <a:off x="3662268" y="3493008"/>
            <a:ext cx="5481732"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a:noFill/>
          <a:extLst>
            <a:ext uri="{909E8E84-426E-40DD-AFC4-6F175D3DCCD1}">
              <a14:hiddenFill xmlns:a14="http://schemas.microsoft.com/office/drawing/2010/main">
                <a:solidFill>
                  <a:srgbClr val="FFFFFF"/>
                </a:solidFill>
              </a14:hiddenFill>
            </a:ext>
          </a:extLst>
        </p:spPr>
      </p:pic>
      <p:sp useBgFill="1">
        <p:nvSpPr>
          <p:cNvPr id="22" name="Freeform: Shape 21">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4" name="Freeform: Shape 23">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5499"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58BF3E32-72EC-42EB-A6F4-E64DAB76B273}"/>
              </a:ext>
            </a:extLst>
          </p:cNvPr>
          <p:cNvSpPr>
            <a:spLocks noGrp="1"/>
          </p:cNvSpPr>
          <p:nvPr>
            <p:ph type="title"/>
          </p:nvPr>
        </p:nvSpPr>
        <p:spPr>
          <a:xfrm>
            <a:off x="336042" y="859536"/>
            <a:ext cx="3624601" cy="1243584"/>
          </a:xfrm>
        </p:spPr>
        <p:txBody>
          <a:bodyPr vert="horz" lIns="91440" tIns="45720" rIns="91440" bIns="45720" rtlCol="0" anchor="ctr">
            <a:normAutofit/>
          </a:bodyPr>
          <a:lstStyle/>
          <a:p>
            <a:r>
              <a:rPr lang="en-US" sz="3200" b="1" kern="1200" dirty="0">
                <a:solidFill>
                  <a:schemeClr val="tx1"/>
                </a:solidFill>
              </a:rPr>
              <a:t>Behavioral Health </a:t>
            </a:r>
            <a:br>
              <a:rPr lang="en-US" sz="3000" kern="1200" dirty="0">
                <a:solidFill>
                  <a:schemeClr val="tx1"/>
                </a:solidFill>
                <a:latin typeface="+mj-lt"/>
                <a:ea typeface="+mj-ea"/>
                <a:cs typeface="+mj-cs"/>
              </a:rPr>
            </a:br>
            <a:r>
              <a:rPr lang="en-US" sz="3000" b="1" i="1" kern="1200" dirty="0">
                <a:solidFill>
                  <a:srgbClr val="94A545"/>
                </a:solidFill>
                <a:latin typeface="Palatino "/>
                <a:cs typeface="+mj-cs"/>
              </a:rPr>
              <a:t>Why It Matters</a:t>
            </a:r>
          </a:p>
        </p:txBody>
      </p:sp>
      <p:sp>
        <p:nvSpPr>
          <p:cNvPr id="26" name="Rectangle 25">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96012"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28" name="Rectangle 27">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86CF8432-23FF-4E93-9462-5742465D3441}"/>
              </a:ext>
            </a:extLst>
          </p:cNvPr>
          <p:cNvSpPr>
            <a:spLocks noGrp="1"/>
          </p:cNvSpPr>
          <p:nvPr>
            <p:ph sz="half" idx="2"/>
          </p:nvPr>
        </p:nvSpPr>
        <p:spPr>
          <a:xfrm>
            <a:off x="336042" y="2326348"/>
            <a:ext cx="3624602" cy="2835857"/>
          </a:xfrm>
        </p:spPr>
        <p:txBody>
          <a:bodyPr vert="horz" lIns="91440" tIns="45720" rIns="91440" bIns="45720" rtlCol="0">
            <a:normAutofit/>
          </a:bodyPr>
          <a:lstStyle/>
          <a:p>
            <a:pPr marL="0" indent="0">
              <a:lnSpc>
                <a:spcPct val="150000"/>
              </a:lnSpc>
              <a:buNone/>
            </a:pPr>
            <a:r>
              <a:rPr lang="en-US" sz="2400" b="1" dirty="0">
                <a:solidFill>
                  <a:srgbClr val="00467F"/>
                </a:solidFill>
              </a:rPr>
              <a:t>O</a:t>
            </a:r>
            <a:r>
              <a:rPr lang="en-US" sz="2400" b="1" i="0" dirty="0">
                <a:solidFill>
                  <a:srgbClr val="00467F"/>
                </a:solidFill>
                <a:effectLst/>
              </a:rPr>
              <a:t>ne in five American adults</a:t>
            </a:r>
            <a:r>
              <a:rPr lang="en-US" sz="2400" b="0" i="0" dirty="0">
                <a:effectLst/>
              </a:rPr>
              <a:t> experienced either an SUD or any mental illness in 2019.</a:t>
            </a:r>
          </a:p>
          <a:p>
            <a:pPr marL="0"/>
            <a:endParaRPr lang="en-US" sz="1700" dirty="0">
              <a:latin typeface="+mn-lt"/>
              <a:cs typeface="+mn-cs"/>
            </a:endParaRPr>
          </a:p>
        </p:txBody>
      </p:sp>
      <p:pic>
        <p:nvPicPr>
          <p:cNvPr id="16" name="Graphic 15" descr="Boardroom">
            <a:extLst>
              <a:ext uri="{FF2B5EF4-FFF2-40B4-BE49-F238E27FC236}">
                <a16:creationId xmlns:a16="http://schemas.microsoft.com/office/drawing/2014/main" id="{6B946378-38B7-9248-A5DE-DC4845E4D8D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29134" y="5162205"/>
            <a:ext cx="1404000" cy="1404000"/>
          </a:xfrm>
          <a:prstGeom prst="rect">
            <a:avLst/>
          </a:prstGeom>
        </p:spPr>
      </p:pic>
    </p:spTree>
    <p:extLst>
      <p:ext uri="{BB962C8B-B14F-4D97-AF65-F5344CB8AC3E}">
        <p14:creationId xmlns:p14="http://schemas.microsoft.com/office/powerpoint/2010/main" val="130829396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5"/>
  <p:tag name="ARTICULATE_DESIGN_ID_OFFICE THEME" val="ZDFfUi83"/>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58">
      <a:dk1>
        <a:srgbClr val="000000"/>
      </a:dk1>
      <a:lt1>
        <a:srgbClr val="FFFFFF"/>
      </a:lt1>
      <a:dk2>
        <a:srgbClr val="44546A"/>
      </a:dk2>
      <a:lt2>
        <a:srgbClr val="E7E6E6"/>
      </a:lt2>
      <a:accent1>
        <a:srgbClr val="4472C4"/>
      </a:accent1>
      <a:accent2>
        <a:srgbClr val="CC4927"/>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TotalTime>
  <Words>1744</Words>
  <Application>Microsoft Office PowerPoint</Application>
  <PresentationFormat>On-screen Show (4:3)</PresentationFormat>
  <Paragraphs>140</Paragraphs>
  <Slides>16</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Calibri Light</vt:lpstr>
      <vt:lpstr>InterFace</vt:lpstr>
      <vt:lpstr>Palatino </vt:lpstr>
      <vt:lpstr>Wingdings</vt:lpstr>
      <vt:lpstr>Office Theme</vt:lpstr>
      <vt:lpstr> Preventing and Reducing Stigma:                Evidence-based Practices Across                 Community Sectors Series   </vt:lpstr>
      <vt:lpstr>Brought To You By:</vt:lpstr>
      <vt:lpstr>Disclaimer </vt:lpstr>
      <vt:lpstr>PowerPoint Presentation</vt:lpstr>
      <vt:lpstr>Preventing and Reducing Stigma Cross Sector Slide Deck </vt:lpstr>
      <vt:lpstr>Learning Objectives Participants will be able to: </vt:lpstr>
      <vt:lpstr>A Role for Every Sector</vt:lpstr>
      <vt:lpstr>A Role for Everyone </vt:lpstr>
      <vt:lpstr>Behavioral Health  Why It Matters</vt:lpstr>
      <vt:lpstr>Behavioral Health  Why It Matters:</vt:lpstr>
      <vt:lpstr>Behavioral Health  What’s the Impact </vt:lpstr>
      <vt:lpstr>Behavioral Health  What’s the Impact: </vt:lpstr>
      <vt:lpstr>Behavioral Health  What Can We Do?</vt:lpstr>
      <vt:lpstr> What Can We Do?</vt:lpstr>
      <vt:lpstr> Questions</vt:lpstr>
      <vt:lpstr>Follow Us On Social Media!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Preventing and Reducing Stigma:                Evidence-based Practices Across                 Community Sectors Series  &lt;Insert Introduction to Stigma Slides Here&gt; https://pttcnetwork.org/centers/great-lakes-pttc/preventing-and-reducing-stigma</dc:title>
  <dc:creator>Klevgaard, Chuck</dc:creator>
  <cp:lastModifiedBy>Klevgaard, Chuck</cp:lastModifiedBy>
  <cp:revision>14</cp:revision>
  <dcterms:created xsi:type="dcterms:W3CDTF">2020-10-20T22:41:15Z</dcterms:created>
  <dcterms:modified xsi:type="dcterms:W3CDTF">2021-05-14T13:38:03Z</dcterms:modified>
</cp:coreProperties>
</file>