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7"/>
  </p:notesMasterIdLst>
  <p:handoutMasterIdLst>
    <p:handoutMasterId r:id="rId18"/>
  </p:handoutMasterIdLst>
  <p:sldIdLst>
    <p:sldId id="303" r:id="rId2"/>
    <p:sldId id="273" r:id="rId3"/>
    <p:sldId id="271" r:id="rId4"/>
    <p:sldId id="257" r:id="rId5"/>
    <p:sldId id="591" r:id="rId6"/>
    <p:sldId id="336" r:id="rId7"/>
    <p:sldId id="597" r:id="rId8"/>
    <p:sldId id="458" r:id="rId9"/>
    <p:sldId id="592" r:id="rId10"/>
    <p:sldId id="594" r:id="rId11"/>
    <p:sldId id="595" r:id="rId12"/>
    <p:sldId id="573" r:id="rId13"/>
    <p:sldId id="574" r:id="rId14"/>
    <p:sldId id="308" r:id="rId15"/>
    <p:sldId id="598" r:id="rId16"/>
  </p:sldIdLst>
  <p:sldSz cx="9144000" cy="6858000" type="screen4x3"/>
  <p:notesSz cx="7077075" cy="9077325"/>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56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4828"/>
    <a:srgbClr val="94A545"/>
    <a:srgbClr val="00467F"/>
    <a:srgbClr val="CC4927"/>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71293" autoAdjust="0"/>
  </p:normalViewPr>
  <p:slideViewPr>
    <p:cSldViewPr snapToGrid="0">
      <p:cViewPr varScale="1">
        <p:scale>
          <a:sx n="44" d="100"/>
          <a:sy n="44" d="100"/>
        </p:scale>
        <p:origin x="1928" y="40"/>
      </p:cViewPr>
      <p:guideLst>
        <p:guide orient="horz" pos="2304"/>
        <p:guide pos="5688"/>
      </p:guideLst>
    </p:cSldViewPr>
  </p:slideViewPr>
  <p:outlineViewPr>
    <p:cViewPr>
      <p:scale>
        <a:sx n="33" d="100"/>
        <a:sy n="33" d="100"/>
      </p:scale>
      <p:origin x="0" y="-496"/>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5/14/2021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ct val="0"/>
              </a:spcBef>
            </a:pPr>
            <a:r>
              <a:rPr lang="en-US" altLang="en-US" sz="1400" b="1" dirty="0">
                <a:latin typeface="Arial" panose="020B0604020202020204" pitchFamily="34" charset="0"/>
                <a:cs typeface="Arial" panose="020B0604020202020204" pitchFamily="34" charset="0"/>
              </a:rPr>
              <a:t>This slide serves as a placeholder for you to insert basic information on </a:t>
            </a:r>
            <a:r>
              <a:rPr lang="en-US" altLang="en-US" sz="1400" b="1">
                <a:latin typeface="Arial" panose="020B0604020202020204" pitchFamily="34" charset="0"/>
                <a:cs typeface="Arial" panose="020B0604020202020204" pitchFamily="34" charset="0"/>
              </a:rPr>
              <a:t>stigma from </a:t>
            </a:r>
            <a:r>
              <a:rPr lang="en-US" altLang="en-US" sz="1400" b="1" dirty="0">
                <a:latin typeface="Arial" panose="020B0604020202020204" pitchFamily="34" charset="0"/>
                <a:cs typeface="Arial" panose="020B0604020202020204" pitchFamily="34" charset="0"/>
              </a:rPr>
              <a:t>the “Stigma basics slide deck” </a:t>
            </a:r>
          </a:p>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83541"/>
                </a:solidFill>
                <a:effectLst/>
                <a:latin typeface="InterFace"/>
              </a:rPr>
              <a:t>Why Does it Matter? </a:t>
            </a:r>
          </a:p>
          <a:p>
            <a:pPr algn="l"/>
            <a:endParaRPr lang="en-US" b="0" i="0" dirty="0">
              <a:solidFill>
                <a:srgbClr val="575B64"/>
              </a:solidFill>
              <a:effectLst/>
              <a:latin typeface="InterFace"/>
            </a:endParaRPr>
          </a:p>
          <a:p>
            <a:pPr marL="228600" indent="-228600" algn="l">
              <a:buFont typeface="+mj-lt"/>
              <a:buAutoNum type="arabicPeriod"/>
            </a:pPr>
            <a:r>
              <a:rPr lang="en-US" b="0" i="0" dirty="0">
                <a:solidFill>
                  <a:srgbClr val="575B64"/>
                </a:solidFill>
                <a:effectLst/>
                <a:latin typeface="InterFace"/>
              </a:rPr>
              <a:t>Inequities in employment can lead to low self-esteem, exacerbate mental health problems, and contribute to economic disparities that are difficult to overcome. Despite being in recovery from an AOD problem, individuals experience difficulty obtaining employment, particularly those with prior criminal histories that developed before their recovery. Employers often lack awareness of the number of their employees affected by mental health or substance use problems or do not adequately acknowledge the importance of psychological health in the work environment.  Specific settings may be more challenging—for example law enforcement, the medical field, or the military, where disclosure of MI/SUD could risk your career. Hence, mechanisms need to be in place for confidential services such as through EAPs.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404126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0000"/>
              </a:lnSpc>
              <a:spcBef>
                <a:spcPts val="0"/>
              </a:spcBef>
              <a:buSzPts val="1000"/>
              <a:buFont typeface="+mj-lt"/>
              <a:buAutoNum type="arabicPeriod"/>
              <a:tabLst>
                <a:tab pos="457200" algn="l"/>
              </a:tabLst>
              <a:defRPr/>
            </a:pPr>
            <a:r>
              <a:rPr lang="en-US" sz="1200" dirty="0"/>
              <a:t>Stigma affects  performance and supportive working relationships.</a:t>
            </a:r>
          </a:p>
          <a:p>
            <a:pPr marL="228600" indent="-228600">
              <a:lnSpc>
                <a:spcPct val="100000"/>
              </a:lnSpc>
              <a:spcBef>
                <a:spcPts val="1800"/>
              </a:spcBef>
              <a:buSzPts val="1000"/>
              <a:buFont typeface="+mj-lt"/>
              <a:buAutoNum type="arabicPeriod"/>
              <a:tabLst>
                <a:tab pos="457200" algn="l"/>
              </a:tabLst>
              <a:defRPr/>
            </a:pPr>
            <a:r>
              <a:rPr lang="en-US" sz="1200" dirty="0"/>
              <a:t>Fear of experiencing stigma and discrimination keeps people from requesting special accommodations.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43424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Develop anti-stigma programs expressly for employment settings; consider workplace-specific or occupation-specific factors in designing and delivering programs.</a:t>
            </a:r>
          </a:p>
          <a:p>
            <a:pPr marL="228600" indent="-228600" algn="l">
              <a:buFont typeface="+mj-lt"/>
              <a:buAutoNum type="arabicPeriod"/>
            </a:pPr>
            <a:r>
              <a:rPr lang="en-US" b="0" i="0" dirty="0">
                <a:solidFill>
                  <a:srgbClr val="575B64"/>
                </a:solidFill>
                <a:effectLst/>
                <a:latin typeface="InterFace"/>
              </a:rPr>
              <a:t>Institute formal workplace policies related to mental health that are embraced by leadership and include providing workplace accommodations. </a:t>
            </a:r>
          </a:p>
          <a:p>
            <a:pPr marL="228600" indent="-228600" algn="l">
              <a:buFont typeface="+mj-lt"/>
              <a:buAutoNum type="arabicPeriod"/>
            </a:pPr>
            <a:r>
              <a:rPr lang="en-US" b="0" i="0" dirty="0">
                <a:solidFill>
                  <a:srgbClr val="575B64"/>
                </a:solidFill>
                <a:effectLst/>
                <a:latin typeface="InterFace"/>
              </a:rPr>
              <a:t>Embed anti-stigma programs into ongoing employee training at all levels.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148738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Incorporate “contact-based” education that encourages people who have experienced a mental illness share their stories of hope and recovery.</a:t>
            </a:r>
          </a:p>
          <a:p>
            <a:pPr marL="228600" indent="-228600" algn="l">
              <a:buFont typeface="+mj-lt"/>
              <a:buAutoNum type="arabicPeriod"/>
            </a:pPr>
            <a:r>
              <a:rPr lang="en-US" b="0" i="0" dirty="0">
                <a:solidFill>
                  <a:srgbClr val="575B64"/>
                </a:solidFill>
                <a:effectLst/>
                <a:latin typeface="InterFace"/>
              </a:rPr>
              <a:t>Implement interventions that create a more supportive work environment by reducing stigmatizing attitudes. These interventions have proven effective in improving mental health awareness in the workplace and increasing help-seeking behavior.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2012064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29833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15</a:t>
            </a:fld>
            <a:endParaRPr lang="en-US" dirty="0"/>
          </a:p>
        </p:txBody>
      </p:sp>
    </p:spTree>
    <p:extLst>
      <p:ext uri="{BB962C8B-B14F-4D97-AF65-F5344CB8AC3E}">
        <p14:creationId xmlns:p14="http://schemas.microsoft.com/office/powerpoint/2010/main" val="150673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403933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166570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94044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171450" indent="-171450" eaLnBrk="1" hangingPunct="1">
              <a:buFont typeface="Wingdings" panose="05000000000000000000" pitchFamily="2" charset="2"/>
              <a:buChar char="ü"/>
              <a:defRPr/>
            </a:pPr>
            <a:r>
              <a:rPr lang="en-US" altLang="en-US" dirty="0"/>
              <a:t>Describe why addressing stigma with faith leaders is important </a:t>
            </a:r>
          </a:p>
          <a:p>
            <a:pPr marL="171450" indent="-171450" eaLnBrk="1" hangingPunct="1">
              <a:buFont typeface="Wingdings" panose="05000000000000000000" pitchFamily="2" charset="2"/>
              <a:buChar char="ü"/>
              <a:defRPr/>
            </a:pPr>
            <a:r>
              <a:rPr lang="en-US" altLang="en-US" dirty="0"/>
              <a:t>List the potential impact of stigma and the role that faith leaders can play</a:t>
            </a:r>
          </a:p>
          <a:p>
            <a:pPr marL="171450" indent="-171450" eaLnBrk="1" hangingPunct="1">
              <a:buFont typeface="Wingdings" panose="05000000000000000000" pitchFamily="2" charset="2"/>
              <a:buChar char="ü"/>
              <a:defRPr/>
            </a:pPr>
            <a:r>
              <a:rPr lang="en-US" altLang="en-US" dirty="0"/>
              <a:t>List strategies for engaging faith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330253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busines leaders</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283541"/>
                </a:solidFill>
                <a:effectLst/>
                <a:latin typeface="InterFace"/>
              </a:rPr>
              <a:t>Why Does it Matter? </a:t>
            </a:r>
          </a:p>
          <a:p>
            <a:pPr marL="228600" indent="-228600" algn="l">
              <a:buFont typeface="+mj-lt"/>
              <a:buAutoNum type="arabicPeriod"/>
            </a:pPr>
            <a:r>
              <a:rPr lang="en-US" b="0" i="0" dirty="0">
                <a:solidFill>
                  <a:srgbClr val="575B64"/>
                </a:solidFill>
                <a:effectLst/>
                <a:latin typeface="InterFace"/>
              </a:rPr>
              <a:t>People with mental health and SUD experience high rates of discrimination in employment. Discrimination in employment can be subtle, and few protections exist for individuals with substance or mental health disorders. Whether employment has positive or negative effects likely depends on the workplace environment. Because employers may perceive them as less reliable, less effective, or having less potential, people with mental health and SUDs have fewer job opportunities. Once employed, they face discrimination that can deny them opportunities for growth or result in involuntary job loss.</a:t>
            </a:r>
          </a:p>
          <a:p>
            <a:pPr algn="l"/>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586153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3.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5AB4F990-43F0-134B-AA6D-8F9912D34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368023"/>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2E3D-1C46-46B0-A3D6-2C027511FD75}"/>
              </a:ext>
            </a:extLst>
          </p:cNvPr>
          <p:cNvSpPr>
            <a:spLocks noGrp="1"/>
          </p:cNvSpPr>
          <p:nvPr>
            <p:ph type="title"/>
          </p:nvPr>
        </p:nvSpPr>
        <p:spPr>
          <a:xfrm>
            <a:off x="491489" y="739521"/>
            <a:ext cx="3840085" cy="1692794"/>
          </a:xfrm>
        </p:spPr>
        <p:txBody>
          <a:bodyPr vert="horz" lIns="91440" tIns="45720" rIns="91440" bIns="45720" rtlCol="0" anchor="ctr">
            <a:normAutofit/>
          </a:bodyPr>
          <a:lstStyle/>
          <a:p>
            <a:r>
              <a:rPr lang="en-US" altLang="en-US" sz="3200" b="1" dirty="0"/>
              <a:t>Business</a:t>
            </a:r>
            <a:br>
              <a:rPr lang="en-US" altLang="en-US" dirty="0">
                <a:latin typeface="+mj-lt"/>
                <a:cs typeface="+mj-cs"/>
              </a:rPr>
            </a:br>
            <a:r>
              <a:rPr lang="en-US" altLang="en-US" sz="3000" b="1" i="1" dirty="0">
                <a:solidFill>
                  <a:srgbClr val="CC4927"/>
                </a:solidFill>
                <a:latin typeface="Palatino "/>
                <a:cs typeface="+mj-cs"/>
              </a:rPr>
              <a:t>What's the Impact</a:t>
            </a:r>
            <a:endParaRPr lang="en-US" sz="3000" dirty="0">
              <a:solidFill>
                <a:srgbClr val="CC4927"/>
              </a:solidFill>
              <a:latin typeface="Palatino "/>
              <a:cs typeface="+mj-cs"/>
            </a:endParaRP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CC3A4F-095B-473E-8B21-2BA9B870CBE9}"/>
              </a:ext>
            </a:extLst>
          </p:cNvPr>
          <p:cNvSpPr>
            <a:spLocks noGrp="1"/>
          </p:cNvSpPr>
          <p:nvPr>
            <p:ph sz="half" idx="2"/>
          </p:nvPr>
        </p:nvSpPr>
        <p:spPr>
          <a:xfrm>
            <a:off x="491490" y="2480913"/>
            <a:ext cx="3840085" cy="3462220"/>
          </a:xfrm>
        </p:spPr>
        <p:txBody>
          <a:bodyPr vert="horz" lIns="91440" tIns="45720" rIns="91440" bIns="45720" rtlCol="0">
            <a:normAutofit/>
          </a:bodyPr>
          <a:lstStyle/>
          <a:p>
            <a:pPr marL="0" indent="0">
              <a:buNone/>
              <a:defRPr/>
            </a:pPr>
            <a:r>
              <a:rPr lang="en-US" sz="2400" dirty="0"/>
              <a:t>Inequities can exacerbate mental health problems and contribute to economic disparities.</a:t>
            </a:r>
          </a:p>
          <a:p>
            <a:pPr marL="0" indent="0">
              <a:buNone/>
              <a:defRPr/>
            </a:pPr>
            <a:r>
              <a:rPr lang="en-US" sz="2400" dirty="0"/>
              <a:t>Employers may lack awareness about employees being impacted.</a:t>
            </a:r>
          </a:p>
          <a:p>
            <a:pPr marL="0"/>
            <a:endParaRPr lang="en-US" sz="1600" dirty="0">
              <a:latin typeface="+mn-lt"/>
              <a:cs typeface="+mn-cs"/>
            </a:endParaRPr>
          </a:p>
        </p:txBody>
      </p:sp>
      <p:pic>
        <p:nvPicPr>
          <p:cNvPr id="5" name="Graphic 4" descr="Remote work">
            <a:extLst>
              <a:ext uri="{FF2B5EF4-FFF2-40B4-BE49-F238E27FC236}">
                <a16:creationId xmlns:a16="http://schemas.microsoft.com/office/drawing/2014/main" id="{E3A88FFA-495E-4D05-9A13-2609A1B355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9774" y="5400044"/>
            <a:ext cx="1274436" cy="1274436"/>
          </a:xfrm>
          <a:prstGeom prst="rect">
            <a:avLst/>
          </a:prstGeom>
          <a:effectLst/>
        </p:spPr>
      </p:pic>
      <p:pic>
        <p:nvPicPr>
          <p:cNvPr id="7" name="Picture 2" descr="Professional Blunders: Communication Tips to Avoid Awkward Moments in the  Workplace">
            <a:extLst>
              <a:ext uri="{FF2B5EF4-FFF2-40B4-BE49-F238E27FC236}">
                <a16:creationId xmlns:a16="http://schemas.microsoft.com/office/drawing/2014/main" id="{7CA91F48-2D42-454E-8568-C88FBF5D7D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227" r="28728"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3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ide shame work public domain image - FreeIMG">
            <a:extLst>
              <a:ext uri="{FF2B5EF4-FFF2-40B4-BE49-F238E27FC236}">
                <a16:creationId xmlns:a16="http://schemas.microsoft.com/office/drawing/2014/main" id="{FAC3F26B-3884-49A2-8F37-D90DDB0309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53"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11" descr="Two teen girls talking. ">
            <a:extLst>
              <a:ext uri="{FF2B5EF4-FFF2-40B4-BE49-F238E27FC236}">
                <a16:creationId xmlns:a16="http://schemas.microsoft.com/office/drawing/2014/main" id="{01947D2B-B08F-4229-8AFD-E022399A8E24}"/>
              </a:ext>
            </a:extLst>
          </p:cNvPr>
          <p:cNvPicPr>
            <a:picLocks noChangeAspect="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5" name="Freeform: Shape 2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4AE2B0EF-C731-434C-810E-48EBB863FC1F}"/>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altLang="en-US" sz="3000" b="1" kern="1200" dirty="0">
                <a:solidFill>
                  <a:schemeClr val="tx1"/>
                </a:solidFill>
              </a:rPr>
              <a:t>Business:</a:t>
            </a:r>
            <a:br>
              <a:rPr lang="en-US" altLang="en-US" sz="3000" kern="1200" dirty="0">
                <a:solidFill>
                  <a:schemeClr val="tx1"/>
                </a:solidFill>
                <a:latin typeface="+mj-lt"/>
                <a:ea typeface="+mj-ea"/>
                <a:cs typeface="+mj-cs"/>
              </a:rPr>
            </a:br>
            <a:r>
              <a:rPr lang="en-US" altLang="en-US" sz="3000" b="1" i="1" kern="1200" dirty="0">
                <a:solidFill>
                  <a:srgbClr val="CD4828"/>
                </a:solidFill>
                <a:latin typeface="Palatino "/>
                <a:cs typeface="+mj-cs"/>
              </a:rPr>
              <a:t>What's the Impact</a:t>
            </a:r>
            <a:endParaRPr lang="en-US" sz="3000" kern="1200" dirty="0">
              <a:solidFill>
                <a:srgbClr val="CD4828"/>
              </a:solidFill>
              <a:latin typeface="Palatino "/>
              <a:cs typeface="+mj-cs"/>
            </a:endParaRPr>
          </a:p>
        </p:txBody>
      </p:sp>
      <p:sp>
        <p:nvSpPr>
          <p:cNvPr id="29" name="Rectangle 2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 name="Rectangle 3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4BC98234-D75C-40E5-AB78-B6A5D119728E}"/>
              </a:ext>
            </a:extLst>
          </p:cNvPr>
          <p:cNvSpPr>
            <a:spLocks noGrp="1"/>
          </p:cNvSpPr>
          <p:nvPr>
            <p:ph sz="half" idx="2"/>
          </p:nvPr>
        </p:nvSpPr>
        <p:spPr>
          <a:xfrm>
            <a:off x="336041" y="2284012"/>
            <a:ext cx="3993912" cy="3664351"/>
          </a:xfrm>
        </p:spPr>
        <p:txBody>
          <a:bodyPr vert="horz" lIns="91440" tIns="45720" rIns="91440" bIns="45720" rtlCol="0">
            <a:normAutofit/>
          </a:bodyPr>
          <a:lstStyle/>
          <a:p>
            <a:pPr marL="0" indent="0">
              <a:lnSpc>
                <a:spcPct val="100000"/>
              </a:lnSpc>
              <a:spcBef>
                <a:spcPts val="0"/>
              </a:spcBef>
              <a:buSzPts val="1000"/>
              <a:buNone/>
              <a:tabLst>
                <a:tab pos="457200" algn="l"/>
              </a:tabLst>
              <a:defRPr/>
            </a:pPr>
            <a:r>
              <a:rPr lang="en-US" sz="2400" dirty="0"/>
              <a:t>Stigma affects  </a:t>
            </a:r>
          </a:p>
          <a:p>
            <a:pPr marL="0" indent="0">
              <a:lnSpc>
                <a:spcPct val="100000"/>
              </a:lnSpc>
              <a:spcBef>
                <a:spcPts val="0"/>
              </a:spcBef>
              <a:buSzPts val="1000"/>
              <a:buNone/>
              <a:tabLst>
                <a:tab pos="457200" algn="l"/>
              </a:tabLst>
              <a:defRPr/>
            </a:pPr>
            <a:r>
              <a:rPr lang="en-US" sz="2400" dirty="0"/>
              <a:t>performance and supportive working relationships.</a:t>
            </a:r>
          </a:p>
          <a:p>
            <a:pPr marL="0" indent="0">
              <a:lnSpc>
                <a:spcPct val="100000"/>
              </a:lnSpc>
              <a:spcBef>
                <a:spcPts val="1800"/>
              </a:spcBef>
              <a:buSzPts val="1000"/>
              <a:buNone/>
              <a:tabLst>
                <a:tab pos="457200" algn="l"/>
              </a:tabLst>
              <a:defRPr/>
            </a:pPr>
            <a:r>
              <a:rPr lang="en-US" sz="2400" dirty="0"/>
              <a:t>Fear of experiencing stigma and discrimination keeps people from requesting special accommodations. </a:t>
            </a:r>
          </a:p>
          <a:p>
            <a:pPr marL="0"/>
            <a:endParaRPr lang="en-US" sz="1700" dirty="0">
              <a:latin typeface="+mn-lt"/>
              <a:cs typeface="+mn-cs"/>
            </a:endParaRPr>
          </a:p>
        </p:txBody>
      </p:sp>
      <p:pic>
        <p:nvPicPr>
          <p:cNvPr id="20" name="Graphic 19" descr="Remote work">
            <a:extLst>
              <a:ext uri="{FF2B5EF4-FFF2-40B4-BE49-F238E27FC236}">
                <a16:creationId xmlns:a16="http://schemas.microsoft.com/office/drawing/2014/main" id="{88F5D321-A120-4F20-8355-7851BD6824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9774" y="5400044"/>
            <a:ext cx="1274436" cy="1274436"/>
          </a:xfrm>
          <a:prstGeom prst="rect">
            <a:avLst/>
          </a:prstGeom>
          <a:effectLst/>
        </p:spPr>
      </p:pic>
    </p:spTree>
    <p:extLst>
      <p:ext uri="{BB962C8B-B14F-4D97-AF65-F5344CB8AC3E}">
        <p14:creationId xmlns:p14="http://schemas.microsoft.com/office/powerpoint/2010/main" val="349280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Title 3">
            <a:extLst>
              <a:ext uri="{FF2B5EF4-FFF2-40B4-BE49-F238E27FC236}">
                <a16:creationId xmlns:a16="http://schemas.microsoft.com/office/drawing/2014/main" id="{9D7B6881-3088-4005-A443-45ABF606D3D3}"/>
              </a:ext>
            </a:extLst>
          </p:cNvPr>
          <p:cNvSpPr>
            <a:spLocks noGrp="1" noChangeArrowheads="1"/>
          </p:cNvSpPr>
          <p:nvPr>
            <p:ph type="title"/>
          </p:nvPr>
        </p:nvSpPr>
        <p:spPr>
          <a:xfrm>
            <a:off x="530270" y="794656"/>
            <a:ext cx="3840085" cy="1521811"/>
          </a:xfrm>
        </p:spPr>
        <p:txBody>
          <a:bodyPr vert="horz" lIns="91440" tIns="45720" rIns="91440" bIns="45720" rtlCol="0" anchor="ctr">
            <a:normAutofit/>
          </a:bodyPr>
          <a:lstStyle/>
          <a:p>
            <a:r>
              <a:rPr lang="en-US" altLang="en-US" sz="3200" b="1" dirty="0"/>
              <a:t>Business</a:t>
            </a:r>
            <a:br>
              <a:rPr lang="en-US" altLang="en-US" sz="4100" dirty="0">
                <a:latin typeface="+mj-lt"/>
                <a:cs typeface="+mj-cs"/>
              </a:rPr>
            </a:br>
            <a:r>
              <a:rPr lang="en-US" altLang="en-US" sz="3000" b="1" i="1" dirty="0">
                <a:solidFill>
                  <a:srgbClr val="00467F"/>
                </a:solidFill>
                <a:latin typeface="Palatino "/>
                <a:cs typeface="+mj-cs"/>
              </a:rPr>
              <a:t>What Can We Do</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2403" name="Content Placeholder 9">
            <a:extLst>
              <a:ext uri="{FF2B5EF4-FFF2-40B4-BE49-F238E27FC236}">
                <a16:creationId xmlns:a16="http://schemas.microsoft.com/office/drawing/2014/main" id="{FF87F903-3BC4-432C-9FEE-33353A8C9000}"/>
              </a:ext>
            </a:extLst>
          </p:cNvPr>
          <p:cNvSpPr>
            <a:spLocks noGrp="1" noChangeArrowheads="1"/>
          </p:cNvSpPr>
          <p:nvPr>
            <p:ph sz="half" idx="2"/>
          </p:nvPr>
        </p:nvSpPr>
        <p:spPr>
          <a:xfrm>
            <a:off x="491490" y="2548140"/>
            <a:ext cx="3840085" cy="3462228"/>
          </a:xfrm>
        </p:spPr>
        <p:txBody>
          <a:bodyPr vert="horz" lIns="91440" tIns="45720" rIns="91440" bIns="45720" rtlCol="0">
            <a:normAutofit/>
          </a:bodyPr>
          <a:lstStyle/>
          <a:p>
            <a:pPr marL="0" indent="0">
              <a:spcBef>
                <a:spcPct val="0"/>
              </a:spcBef>
              <a:spcAft>
                <a:spcPts val="600"/>
              </a:spcAft>
              <a:buSzPts val="1000"/>
              <a:buNone/>
              <a:tabLst>
                <a:tab pos="457200" algn="l"/>
              </a:tabLst>
            </a:pPr>
            <a:r>
              <a:rPr lang="en-US" altLang="en-US" sz="2400" dirty="0">
                <a:solidFill>
                  <a:srgbClr val="00467F"/>
                </a:solidFill>
              </a:rPr>
              <a:t>Develop</a:t>
            </a:r>
            <a:r>
              <a:rPr lang="en-US" altLang="en-US" sz="2400" dirty="0"/>
              <a:t> anti-stigma programs expressly for employment settings.</a:t>
            </a:r>
          </a:p>
          <a:p>
            <a:pPr marL="0" indent="0">
              <a:spcBef>
                <a:spcPts val="1800"/>
              </a:spcBef>
              <a:spcAft>
                <a:spcPts val="600"/>
              </a:spcAft>
              <a:buSzPts val="1000"/>
              <a:buNone/>
              <a:tabLst>
                <a:tab pos="457200" algn="l"/>
              </a:tabLst>
            </a:pPr>
            <a:r>
              <a:rPr lang="en-US" altLang="en-US" sz="2400" dirty="0">
                <a:solidFill>
                  <a:srgbClr val="00467F"/>
                </a:solidFill>
              </a:rPr>
              <a:t>Institute</a:t>
            </a:r>
            <a:r>
              <a:rPr lang="en-US" altLang="en-US" sz="2400" dirty="0"/>
              <a:t> formal workplace policies related to mental health that are embraced by leadership. </a:t>
            </a:r>
          </a:p>
          <a:p>
            <a:pPr marL="0" indent="0">
              <a:buNone/>
              <a:tabLst>
                <a:tab pos="457200" algn="l"/>
              </a:tabLst>
            </a:pPr>
            <a:endParaRPr lang="en-US" altLang="en-US" sz="1600" dirty="0">
              <a:latin typeface="+mn-lt"/>
              <a:cs typeface="+mn-cs"/>
            </a:endParaRPr>
          </a:p>
        </p:txBody>
      </p:sp>
      <p:pic>
        <p:nvPicPr>
          <p:cNvPr id="3" name="Picture 2" descr="Phrases No Professional Should Say in the Workplace | Work + Money">
            <a:extLst>
              <a:ext uri="{FF2B5EF4-FFF2-40B4-BE49-F238E27FC236}">
                <a16:creationId xmlns:a16="http://schemas.microsoft.com/office/drawing/2014/main" id="{D14C267B-FEAD-41E4-AB7E-CD031D951D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39" r="19180"/>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4" name="Graphic 3" descr="Remote work">
            <a:extLst>
              <a:ext uri="{FF2B5EF4-FFF2-40B4-BE49-F238E27FC236}">
                <a16:creationId xmlns:a16="http://schemas.microsoft.com/office/drawing/2014/main" id="{27DB7CF8-BFF6-430D-9B20-B92449A0F7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9774" y="5400044"/>
            <a:ext cx="1274436" cy="1274436"/>
          </a:xfrm>
          <a:prstGeom prst="rect">
            <a:avLst/>
          </a:prstGeom>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Title 3">
            <a:extLst>
              <a:ext uri="{FF2B5EF4-FFF2-40B4-BE49-F238E27FC236}">
                <a16:creationId xmlns:a16="http://schemas.microsoft.com/office/drawing/2014/main" id="{57091421-B58B-477D-B7C4-82FC91F8DDC2}"/>
              </a:ext>
            </a:extLst>
          </p:cNvPr>
          <p:cNvSpPr>
            <a:spLocks noGrp="1" noChangeArrowheads="1"/>
          </p:cNvSpPr>
          <p:nvPr>
            <p:ph type="title"/>
          </p:nvPr>
        </p:nvSpPr>
        <p:spPr>
          <a:xfrm>
            <a:off x="491490" y="755088"/>
            <a:ext cx="3840085" cy="1692794"/>
          </a:xfrm>
        </p:spPr>
        <p:txBody>
          <a:bodyPr vert="horz" lIns="91440" tIns="45720" rIns="91440" bIns="45720" rtlCol="0" anchor="ctr">
            <a:normAutofit/>
          </a:bodyPr>
          <a:lstStyle/>
          <a:p>
            <a:r>
              <a:rPr lang="en-US" altLang="en-US" sz="3200" b="1" dirty="0"/>
              <a:t>Business:</a:t>
            </a:r>
            <a:br>
              <a:rPr lang="en-US" altLang="en-US" sz="3700" dirty="0">
                <a:latin typeface="+mj-lt"/>
                <a:cs typeface="+mj-cs"/>
              </a:rPr>
            </a:br>
            <a:r>
              <a:rPr lang="en-US" altLang="en-US" sz="3000" b="1" i="1" dirty="0">
                <a:solidFill>
                  <a:srgbClr val="00467F"/>
                </a:solidFill>
                <a:latin typeface="Palatino "/>
                <a:cs typeface="+mj-cs"/>
              </a:rPr>
              <a:t>What Can We Do</a:t>
            </a:r>
          </a:p>
        </p:txBody>
      </p:sp>
      <p:cxnSp>
        <p:nvCxnSpPr>
          <p:cNvPr id="136" name="Straight Arrow Connector 13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3427" name="Content Placeholder 9">
            <a:extLst>
              <a:ext uri="{FF2B5EF4-FFF2-40B4-BE49-F238E27FC236}">
                <a16:creationId xmlns:a16="http://schemas.microsoft.com/office/drawing/2014/main" id="{3A0FAC4D-19E2-4E39-A6AA-77D3CBF7A628}"/>
              </a:ext>
            </a:extLst>
          </p:cNvPr>
          <p:cNvSpPr>
            <a:spLocks noGrp="1" noChangeArrowheads="1"/>
          </p:cNvSpPr>
          <p:nvPr>
            <p:ph sz="half" idx="2"/>
          </p:nvPr>
        </p:nvSpPr>
        <p:spPr>
          <a:xfrm>
            <a:off x="491490" y="2575034"/>
            <a:ext cx="3840085" cy="3462228"/>
          </a:xfrm>
        </p:spPr>
        <p:txBody>
          <a:bodyPr vert="horz" lIns="91440" tIns="45720" rIns="91440" bIns="45720" rtlCol="0">
            <a:noAutofit/>
          </a:bodyPr>
          <a:lstStyle/>
          <a:p>
            <a:pPr marL="0" indent="0">
              <a:spcBef>
                <a:spcPct val="0"/>
              </a:spcBef>
              <a:spcAft>
                <a:spcPts val="600"/>
              </a:spcAft>
              <a:buSzPts val="1000"/>
              <a:buNone/>
              <a:tabLst>
                <a:tab pos="457200" algn="l"/>
              </a:tabLst>
            </a:pPr>
            <a:r>
              <a:rPr lang="en-US" altLang="en-US" sz="2400" dirty="0">
                <a:solidFill>
                  <a:srgbClr val="00467F"/>
                </a:solidFill>
              </a:rPr>
              <a:t>Incorporate</a:t>
            </a:r>
            <a:r>
              <a:rPr lang="en-US" altLang="en-US" sz="2400" dirty="0"/>
              <a:t> “contact-based” education. </a:t>
            </a:r>
          </a:p>
          <a:p>
            <a:pPr marL="0" indent="0">
              <a:spcBef>
                <a:spcPts val="1800"/>
              </a:spcBef>
              <a:spcAft>
                <a:spcPts val="600"/>
              </a:spcAft>
              <a:buSzPts val="1000"/>
              <a:buNone/>
              <a:tabLst>
                <a:tab pos="457200" algn="l"/>
              </a:tabLst>
            </a:pPr>
            <a:r>
              <a:rPr lang="en-US" altLang="en-US" sz="2400" dirty="0">
                <a:solidFill>
                  <a:srgbClr val="00467F"/>
                </a:solidFill>
              </a:rPr>
              <a:t>Implement </a:t>
            </a:r>
            <a:r>
              <a:rPr lang="en-US" altLang="en-US" sz="2400" dirty="0"/>
              <a:t>interventions that create a more supportive work environment by reducing stigmatizing attitudes. </a:t>
            </a:r>
          </a:p>
        </p:txBody>
      </p:sp>
      <p:pic>
        <p:nvPicPr>
          <p:cNvPr id="1028" name="Picture 4" descr="Business people shaking hands in agreement | Free for commer… | Flickr">
            <a:extLst>
              <a:ext uri="{FF2B5EF4-FFF2-40B4-BE49-F238E27FC236}">
                <a16:creationId xmlns:a16="http://schemas.microsoft.com/office/drawing/2014/main" id="{D20A944B-2BB6-43ED-B038-552C215C5D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62" r="35852"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3" name="Graphic 2" descr="Remote work">
            <a:extLst>
              <a:ext uri="{FF2B5EF4-FFF2-40B4-BE49-F238E27FC236}">
                <a16:creationId xmlns:a16="http://schemas.microsoft.com/office/drawing/2014/main" id="{A9112C99-F5D4-4FB8-8165-551F7B060F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9774" y="5400044"/>
            <a:ext cx="1274436" cy="1274436"/>
          </a:xfrm>
          <a:prstGeom prst="rect">
            <a:avLst/>
          </a:prstGeom>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Great Lakes PTTC Logo">
            <a:extLst>
              <a:ext uri="{FF2B5EF4-FFF2-40B4-BE49-F238E27FC236}">
                <a16:creationId xmlns:a16="http://schemas.microsoft.com/office/drawing/2014/main" id="{CB89DBEB-8890-8E4C-B245-FF08A6A30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 y="4992453"/>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383956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294613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87929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185187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Business</a:t>
            </a:r>
          </a:p>
          <a:p>
            <a:r>
              <a:rPr lang="en-US" altLang="en-US" sz="2800" b="1" i="1" dirty="0">
                <a:solidFill>
                  <a:srgbClr val="CC4927"/>
                </a:solidFill>
                <a:latin typeface="Palatino "/>
              </a:rPr>
              <a:t>Impact and Evidence-based Strategies for Preventing and </a:t>
            </a:r>
            <a:r>
              <a:rPr lang="en-US" altLang="en-US" sz="2800" b="1" i="1">
                <a:solidFill>
                  <a:srgbClr val="CC4927"/>
                </a:solidFill>
                <a:latin typeface="Palatino "/>
              </a:rPr>
              <a:t>Reducing Stigma</a:t>
            </a:r>
            <a:endParaRPr lang="en-US" altLang="en-US" sz="2800" b="1" i="1" dirty="0">
              <a:solidFill>
                <a:srgbClr val="CC4927"/>
              </a:solidFill>
              <a:latin typeface="Palatino "/>
            </a:endParaRPr>
          </a:p>
        </p:txBody>
      </p:sp>
      <p:pic>
        <p:nvPicPr>
          <p:cNvPr id="3" name="Picture 11" descr="Two teen girls talking. ">
            <a:extLst>
              <a:ext uri="{FF2B5EF4-FFF2-40B4-BE49-F238E27FC236}">
                <a16:creationId xmlns:a16="http://schemas.microsoft.com/office/drawing/2014/main" id="{F06BF7A1-F46B-42FE-AE61-099721E0245D}"/>
              </a:ext>
            </a:extLst>
          </p:cNvPr>
          <p:cNvPicPr>
            <a:picLocks noChangeAspect="1"/>
          </p:cNvPicPr>
          <p:nvPr/>
        </p:nvPicPr>
        <p:blipFill>
          <a:blip r:embed="rId3">
            <a:extLst>
              <a:ext uri="{28A0092B-C50C-407E-A947-70E740481C1C}">
                <a14:useLocalDpi xmlns:a14="http://schemas.microsoft.com/office/drawing/2010/main" val="0"/>
              </a:ext>
            </a:extLst>
          </a:blip>
          <a:srcRect l="6085" r="17957"/>
          <a:stretch>
            <a:fillRect/>
          </a:stretch>
        </p:blipFill>
        <p:spPr bwMode="auto">
          <a:xfrm>
            <a:off x="1808163" y="4613275"/>
            <a:ext cx="2500312" cy="219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Two adults talking. ">
            <a:extLst>
              <a:ext uri="{FF2B5EF4-FFF2-40B4-BE49-F238E27FC236}">
                <a16:creationId xmlns:a16="http://schemas.microsoft.com/office/drawing/2014/main" id="{2C9F4C14-5973-4E15-B3A2-4CE249DE828E}"/>
              </a:ext>
            </a:extLst>
          </p:cNvPr>
          <p:cNvPicPr>
            <a:picLocks noChangeAspect="1"/>
          </p:cNvPicPr>
          <p:nvPr/>
        </p:nvPicPr>
        <p:blipFill>
          <a:blip r:embed="rId4">
            <a:extLst>
              <a:ext uri="{28A0092B-C50C-407E-A947-70E740481C1C}">
                <a14:useLocalDpi xmlns:a14="http://schemas.microsoft.com/office/drawing/2010/main" val="0"/>
              </a:ext>
            </a:extLst>
          </a:blip>
          <a:srcRect l="10803" r="16356"/>
          <a:stretch>
            <a:fillRect/>
          </a:stretch>
        </p:blipFill>
        <p:spPr bwMode="auto">
          <a:xfrm>
            <a:off x="4364038" y="4613275"/>
            <a:ext cx="2693987" cy="219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Woman in professional attire holding her glasses. ">
            <a:extLst>
              <a:ext uri="{FF2B5EF4-FFF2-40B4-BE49-F238E27FC236}">
                <a16:creationId xmlns:a16="http://schemas.microsoft.com/office/drawing/2014/main" id="{A50D3A44-7A7D-4BB7-BBDA-ADF9E03084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6344" r="35080"/>
          <a:stretch>
            <a:fillRect/>
          </a:stretch>
        </p:blipFill>
        <p:spPr bwMode="auto">
          <a:xfrm>
            <a:off x="227013" y="4616450"/>
            <a:ext cx="1508125" cy="219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2" name="Picture 2" descr="Business people shaking hands in agreement | Free for commer… | Flickr">
            <a:extLst>
              <a:ext uri="{FF2B5EF4-FFF2-40B4-BE49-F238E27FC236}">
                <a16:creationId xmlns:a16="http://schemas.microsoft.com/office/drawing/2014/main" id="{D81EAD47-6AD4-4451-9226-022D5206AEC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983" r="15532"/>
          <a:stretch/>
        </p:blipFill>
        <p:spPr bwMode="auto">
          <a:xfrm>
            <a:off x="7113588" y="4596205"/>
            <a:ext cx="1990069" cy="219456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200" b="1"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in workplace settings is important </a:t>
            </a:r>
          </a:p>
          <a:p>
            <a:pPr marL="457200" indent="-457200" eaLnBrk="1" hangingPunct="1">
              <a:buFont typeface="Wingdings" panose="05000000000000000000" pitchFamily="2" charset="2"/>
              <a:buChar char="§"/>
              <a:defRPr/>
            </a:pPr>
            <a:r>
              <a:rPr lang="en-US" altLang="en-US" sz="3200" dirty="0"/>
              <a:t>List the potential impact of stigma and the role that business leaders can play</a:t>
            </a:r>
          </a:p>
          <a:p>
            <a:pPr marL="457200" indent="-457200" eaLnBrk="1" hangingPunct="1">
              <a:buFont typeface="Wingdings" panose="05000000000000000000" pitchFamily="2" charset="2"/>
              <a:buChar char="§"/>
              <a:defRPr/>
            </a:pPr>
            <a:r>
              <a:rPr lang="en-US" altLang="en-US" sz="3200" dirty="0"/>
              <a:t>List strategies for engaging the business community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46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491490" y="938083"/>
            <a:ext cx="3219899" cy="1692794"/>
          </a:xfrm>
        </p:spPr>
        <p:txBody>
          <a:bodyPr vert="horz" lIns="91440" tIns="45720" rIns="91440" bIns="45720" rtlCol="0" anchor="ctr">
            <a:normAutofit/>
          </a:bodyPr>
          <a:lstStyle/>
          <a:p>
            <a:r>
              <a:rPr lang="en-US" altLang="en-US" sz="3700" dirty="0"/>
              <a:t>A Role for Everyone</a:t>
            </a:r>
            <a:br>
              <a:rPr lang="en-US" altLang="en-US" sz="3700" b="1" dirty="0">
                <a:latin typeface="+mj-lt"/>
                <a:cs typeface="+mj-cs"/>
              </a:rPr>
            </a:br>
            <a:endParaRPr lang="en-US" altLang="en-US" sz="3700" b="1" dirty="0">
              <a:latin typeface="+mj-lt"/>
              <a:cs typeface="+mj-cs"/>
            </a:endParaRPr>
          </a:p>
        </p:txBody>
      </p:sp>
      <p:cxnSp>
        <p:nvCxnSpPr>
          <p:cNvPr id="137" name="Straight Arrow Connector 13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491490" y="2575034"/>
            <a:ext cx="4080510" cy="3462228"/>
          </a:xfrm>
        </p:spPr>
        <p:txBody>
          <a:bodyPr vert="horz" lIns="91440" tIns="45720" rIns="91440" bIns="45720" rtlCol="0">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b="1" i="1" dirty="0">
                <a:solidFill>
                  <a:srgbClr val="CD4828"/>
                </a:solidFill>
                <a:latin typeface="Palatino "/>
              </a:rPr>
              <a:t>Stigma is not limited to one setting or condition; it is cross-cutting in all communities and populations.</a:t>
            </a:r>
          </a:p>
        </p:txBody>
      </p:sp>
      <p:pic>
        <p:nvPicPr>
          <p:cNvPr id="4" name="Picture 4" descr="Woman in professional attire holding glasses. ">
            <a:extLst>
              <a:ext uri="{FF2B5EF4-FFF2-40B4-BE49-F238E27FC236}">
                <a16:creationId xmlns:a16="http://schemas.microsoft.com/office/drawing/2014/main" id="{CBF8FA43-DD5D-48E0-BB3E-D44C953D9F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51" r="34201"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3D34-D88B-43E0-9445-9DDAC281F354}"/>
              </a:ext>
            </a:extLst>
          </p:cNvPr>
          <p:cNvSpPr>
            <a:spLocks noGrp="1"/>
          </p:cNvSpPr>
          <p:nvPr>
            <p:ph type="title"/>
          </p:nvPr>
        </p:nvSpPr>
        <p:spPr>
          <a:xfrm>
            <a:off x="491489" y="944361"/>
            <a:ext cx="3840085" cy="1304884"/>
          </a:xfrm>
        </p:spPr>
        <p:txBody>
          <a:bodyPr vert="horz" lIns="91440" tIns="45720" rIns="91440" bIns="45720" rtlCol="0" anchor="ctr">
            <a:normAutofit/>
          </a:bodyPr>
          <a:lstStyle/>
          <a:p>
            <a:r>
              <a:rPr lang="en-US" altLang="en-US" sz="3600" b="1" dirty="0"/>
              <a:t>Business</a:t>
            </a:r>
            <a:br>
              <a:rPr lang="en-US" altLang="en-US" dirty="0">
                <a:latin typeface="+mj-lt"/>
                <a:cs typeface="+mj-cs"/>
              </a:rPr>
            </a:br>
            <a:r>
              <a:rPr lang="en-US" altLang="en-US" sz="3000" b="1" i="1" dirty="0">
                <a:solidFill>
                  <a:srgbClr val="94A545"/>
                </a:solidFill>
                <a:latin typeface="palatino"/>
                <a:cs typeface="+mj-cs"/>
              </a:rPr>
              <a:t>Why it Matters</a:t>
            </a:r>
            <a:endParaRPr lang="en-US" sz="3000" b="1" dirty="0">
              <a:solidFill>
                <a:srgbClr val="94A545"/>
              </a:solidFill>
              <a:latin typeface="palatino"/>
              <a:cs typeface="+mj-cs"/>
            </a:endParaRPr>
          </a:p>
        </p:txBody>
      </p:sp>
      <p:cxnSp>
        <p:nvCxnSpPr>
          <p:cNvPr id="6"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707A6D-F5D0-4EC7-BB6F-8C89DD8DA250}"/>
              </a:ext>
            </a:extLst>
          </p:cNvPr>
          <p:cNvSpPr>
            <a:spLocks noGrp="1"/>
          </p:cNvSpPr>
          <p:nvPr>
            <p:ph sz="half" idx="2"/>
          </p:nvPr>
        </p:nvSpPr>
        <p:spPr>
          <a:xfrm>
            <a:off x="491490" y="2494352"/>
            <a:ext cx="3840085" cy="3462228"/>
          </a:xfrm>
        </p:spPr>
        <p:txBody>
          <a:bodyPr vert="horz" lIns="91440" tIns="45720" rIns="91440" bIns="45720" rtlCol="0">
            <a:normAutofit/>
          </a:bodyPr>
          <a:lstStyle/>
          <a:p>
            <a:pPr marL="0" indent="0">
              <a:buNone/>
              <a:defRPr/>
            </a:pPr>
            <a:r>
              <a:rPr lang="en-US" sz="2400" dirty="0"/>
              <a:t>People with mental health and SUD experience high rates of discrimination in employment. </a:t>
            </a:r>
          </a:p>
          <a:p>
            <a:pPr marL="0" indent="0">
              <a:buNone/>
              <a:defRPr/>
            </a:pPr>
            <a:r>
              <a:rPr lang="en-US" sz="2400" b="1" i="1" dirty="0">
                <a:solidFill>
                  <a:srgbClr val="94A545"/>
                </a:solidFill>
              </a:rPr>
              <a:t>Whether employment has positive or negative effects depends on the workplace environment. </a:t>
            </a:r>
          </a:p>
          <a:p>
            <a:pPr marL="0"/>
            <a:endParaRPr lang="en-US" sz="1600" dirty="0">
              <a:latin typeface="+mn-lt"/>
              <a:cs typeface="+mn-cs"/>
            </a:endParaRPr>
          </a:p>
        </p:txBody>
      </p:sp>
      <p:pic>
        <p:nvPicPr>
          <p:cNvPr id="4" name="Picture 2" descr="Workplace Team Business Meeting - Free photo on Pixabay">
            <a:extLst>
              <a:ext uri="{FF2B5EF4-FFF2-40B4-BE49-F238E27FC236}">
                <a16:creationId xmlns:a16="http://schemas.microsoft.com/office/drawing/2014/main" id="{90C5A34E-484B-4019-BA7F-39146FA52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58" r="26956" b="-1"/>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8" name="Graphic 7" descr="Remote work">
            <a:extLst>
              <a:ext uri="{FF2B5EF4-FFF2-40B4-BE49-F238E27FC236}">
                <a16:creationId xmlns:a16="http://schemas.microsoft.com/office/drawing/2014/main" id="{CCBA32D0-EEB1-4036-8FBD-C354BE9891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9774" y="5400044"/>
            <a:ext cx="1274436" cy="1274436"/>
          </a:xfrm>
          <a:prstGeom prst="rect">
            <a:avLst/>
          </a:prstGeom>
          <a:effectLst/>
        </p:spPr>
      </p:pic>
    </p:spTree>
    <p:extLst>
      <p:ext uri="{BB962C8B-B14F-4D97-AF65-F5344CB8AC3E}">
        <p14:creationId xmlns:p14="http://schemas.microsoft.com/office/powerpoint/2010/main" val="2722466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1473</Words>
  <Application>Microsoft Office PowerPoint</Application>
  <PresentationFormat>On-screen Show (4:3)</PresentationFormat>
  <Paragraphs>137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InterFace</vt:lpstr>
      <vt:lpstr>palatino</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Business Why it Matters</vt:lpstr>
      <vt:lpstr>Business What's the Impact</vt:lpstr>
      <vt:lpstr>Business: What's the Impact</vt:lpstr>
      <vt:lpstr>Business What Can We Do</vt:lpstr>
      <vt:lpstr>Business: What Can We Do</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9</cp:revision>
  <dcterms:created xsi:type="dcterms:W3CDTF">2020-10-19T23:25:48Z</dcterms:created>
  <dcterms:modified xsi:type="dcterms:W3CDTF">2021-05-14T13:43:48Z</dcterms:modified>
</cp:coreProperties>
</file>