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9"/>
  </p:notesMasterIdLst>
  <p:handoutMasterIdLst>
    <p:handoutMasterId r:id="rId20"/>
  </p:handoutMasterIdLst>
  <p:sldIdLst>
    <p:sldId id="303" r:id="rId2"/>
    <p:sldId id="273" r:id="rId3"/>
    <p:sldId id="271" r:id="rId4"/>
    <p:sldId id="257" r:id="rId5"/>
    <p:sldId id="591" r:id="rId6"/>
    <p:sldId id="336" r:id="rId7"/>
    <p:sldId id="599" r:id="rId8"/>
    <p:sldId id="458" r:id="rId9"/>
    <p:sldId id="592" r:id="rId10"/>
    <p:sldId id="593" r:id="rId11"/>
    <p:sldId id="594" r:id="rId12"/>
    <p:sldId id="595" r:id="rId13"/>
    <p:sldId id="596" r:id="rId14"/>
    <p:sldId id="597" r:id="rId15"/>
    <p:sldId id="598" r:id="rId16"/>
    <p:sldId id="308" r:id="rId17"/>
    <p:sldId id="600" r:id="rId18"/>
  </p:sldIdLst>
  <p:sldSz cx="9144000" cy="6858000" type="screen4x3"/>
  <p:notesSz cx="7077075" cy="90773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71293" autoAdjust="0"/>
  </p:normalViewPr>
  <p:slideViewPr>
    <p:cSldViewPr snapToGrid="0">
      <p:cViewPr varScale="1">
        <p:scale>
          <a:sx n="44" d="100"/>
          <a:sy n="44" d="100"/>
        </p:scale>
        <p:origin x="1808" y="40"/>
      </p:cViewPr>
      <p:guideLst>
        <p:guide orient="horz" pos="2280"/>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5/14/2021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dirty="0"/>
              <a:t>People with mental illness reside in prisons or jails more often than in state-operated psychiatric facilities. </a:t>
            </a:r>
          </a:p>
          <a:p>
            <a:pPr marL="228600" indent="-228600">
              <a:buFont typeface="+mj-lt"/>
              <a:buAutoNum type="arabicPeriod"/>
            </a:pPr>
            <a:r>
              <a:rPr lang="en-US" sz="1200" dirty="0"/>
              <a:t>Individuals with mental illness are more likely to experience multiple arrests and incarcerations.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19407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Lets take a look at the potential impact</a:t>
            </a:r>
          </a:p>
          <a:p>
            <a:pPr marL="228600" indent="-228600" algn="l">
              <a:buFont typeface="+mj-lt"/>
              <a:buAutoNum type="arabicPeriod"/>
            </a:pPr>
            <a:r>
              <a:rPr lang="en-US" b="0" i="0" dirty="0">
                <a:solidFill>
                  <a:srgbClr val="575B64"/>
                </a:solidFill>
                <a:effectLst/>
                <a:latin typeface="InterFace"/>
              </a:rPr>
              <a:t>Societal stereotypes, prejudice, and isolating people to control substance use promotes shame and structural stigmatization due to antidrug and harsh criminal sentences.    </a:t>
            </a:r>
          </a:p>
          <a:p>
            <a:pPr marL="228600" indent="-228600" algn="l">
              <a:buFont typeface="+mj-lt"/>
              <a:buAutoNum type="arabicPeriod"/>
            </a:pPr>
            <a:r>
              <a:rPr lang="en-US" b="0" i="0" dirty="0">
                <a:solidFill>
                  <a:srgbClr val="575B64"/>
                </a:solidFill>
                <a:effectLst/>
                <a:latin typeface="InterFace"/>
              </a:rPr>
              <a:t>Overrepresentation of people with mental illness and SUD in the criminal justice system is both a source and a consequence of stigma.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51888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SUDs are treated as a moral and criminal issue rather than a health condition, which may worsen the effects of incarceration. </a:t>
            </a:r>
          </a:p>
          <a:p>
            <a:pPr marL="228600" indent="-228600" algn="l">
              <a:buFont typeface="+mj-lt"/>
              <a:buAutoNum type="arabicPeriod"/>
            </a:pPr>
            <a:r>
              <a:rPr lang="en-US" b="0" i="0" dirty="0">
                <a:solidFill>
                  <a:srgbClr val="575B64"/>
                </a:solidFill>
                <a:effectLst/>
                <a:latin typeface="InterFace"/>
              </a:rPr>
              <a:t>Structural stigma plays a role in the disproportionate representation of people with mental illness in the criminal justice system.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Perceived and structural stigma plays a specific role in the criminal justice system. Structural stigma arises when policies reinforce public stigma and restrict the behavior of the stigmatized group. In contrast, perceived stigma refers to perceptions of the public's stigmatizing attitudes and negative stereotypes toward a group. Both types of stigma are thought to affect self-esteem and self-efficacy (the belief that one can make a positive behavioral change), which, in turn, influence expectations about future interactions with society, mental health, behavior, and coping. </a:t>
            </a:r>
            <a:endParaRPr lang="en-US" altLang="en-US" b="1" i="1" dirty="0">
              <a:solidFill>
                <a:srgbClr val="575B64"/>
              </a:solidFill>
              <a:latin typeface="InterFace"/>
            </a:endParaRPr>
          </a:p>
          <a:p>
            <a:pPr marL="228600" indent="-228600" algn="l">
              <a:buFont typeface="+mj-lt"/>
              <a:buAutoNum type="arabicPeriod"/>
            </a:pPr>
            <a:endParaRPr lang="en-US" b="0" i="0" dirty="0">
              <a:solidFill>
                <a:srgbClr val="575B64"/>
              </a:solidFill>
              <a:effectLst/>
              <a:latin typeface="InterFace"/>
            </a:endParaRPr>
          </a:p>
          <a:p>
            <a:pPr marL="0" indent="0" algn="l">
              <a:buFont typeface="+mj-lt"/>
              <a:buNone/>
            </a:pP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344323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Increase trainings about mental health and SUDs for all personnel and professionals working across the criminal justice system.   </a:t>
            </a:r>
          </a:p>
          <a:p>
            <a:pPr marL="228600" indent="-228600" algn="l">
              <a:buFont typeface="+mj-lt"/>
              <a:buAutoNum type="arabicPeriod"/>
            </a:pPr>
            <a:r>
              <a:rPr lang="en-US" b="0" i="0" dirty="0">
                <a:solidFill>
                  <a:srgbClr val="575B64"/>
                </a:solidFill>
                <a:effectLst/>
                <a:latin typeface="InterFace"/>
              </a:rPr>
              <a:t>Examine the arrests of people with mental illness and SUDs.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58087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Establish county-level mental health programs and courts to address stigma, negative attitudes, and prejudice towards people with mental illness and substance use disorder.   </a:t>
            </a:r>
          </a:p>
          <a:p>
            <a:pPr marL="228600" indent="-228600" algn="l">
              <a:buFont typeface="+mj-lt"/>
              <a:buAutoNum type="arabicPeriod"/>
            </a:pPr>
            <a:r>
              <a:rPr lang="en-US" b="0" i="0" dirty="0">
                <a:solidFill>
                  <a:srgbClr val="575B64"/>
                </a:solidFill>
                <a:effectLst/>
                <a:latin typeface="InterFace"/>
              </a:rPr>
              <a:t>Engage community stakeholders in building mental health and SUD awareness, including landlords, employers, healthcare providers, and groups within the criminal justice system.    </a:t>
            </a:r>
          </a:p>
          <a:p>
            <a:pPr marL="228600" indent="-228600" algn="l">
              <a:buFont typeface="+mj-lt"/>
              <a:buAutoNum type="arabicPeriod"/>
            </a:pPr>
            <a:r>
              <a:rPr lang="en-US" b="0" i="0" dirty="0">
                <a:solidFill>
                  <a:srgbClr val="575B64"/>
                </a:solidFill>
                <a:effectLst/>
                <a:latin typeface="InterFace"/>
              </a:rPr>
              <a:t>Increase awareness of stereotypes within court systems, including negative attitudes towards people with mental health illness and SUD and the use of stigmatizing language.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989844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75B64"/>
                </a:solidFill>
                <a:effectLst/>
                <a:latin typeface="InterFace"/>
              </a:rPr>
              <a:t>Establish county-level mental health programs and courts to address stigma, negative attitudes, and prejudice towards people with mental illness and substance use disorder.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78194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17</a:t>
            </a:fld>
            <a:endParaRPr lang="en-US" dirty="0"/>
          </a:p>
        </p:txBody>
      </p:sp>
    </p:spTree>
    <p:extLst>
      <p:ext uri="{BB962C8B-B14F-4D97-AF65-F5344CB8AC3E}">
        <p14:creationId xmlns:p14="http://schemas.microsoft.com/office/powerpoint/2010/main" val="240393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308978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64476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32592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criminal justice systems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criminal justice can play</a:t>
            </a:r>
          </a:p>
          <a:p>
            <a:pPr marL="457200" indent="-457200" eaLnBrk="1" hangingPunct="1">
              <a:buFont typeface="Wingdings" panose="05000000000000000000" pitchFamily="2" charset="2"/>
              <a:buChar char="ü"/>
              <a:defRPr/>
            </a:pPr>
            <a:r>
              <a:rPr lang="en-US" altLang="en-US" sz="1200" dirty="0"/>
              <a:t>List strategies for engaging criminal justice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1839117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the criminal justice system</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1FF350-4129-45D8-93D9-6C718BBBA8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7F090D4-376B-429F-9E09-9E6A2744D3C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solidFill>
                  <a:srgbClr val="575B64"/>
                </a:solidFill>
                <a:latin typeface="InterFace"/>
              </a:rPr>
              <a:t>Lets get started by looking at why to look at stigma through a criminal justice lens</a:t>
            </a:r>
          </a:p>
          <a:p>
            <a:pPr marL="228600" indent="-228600">
              <a:buFont typeface="+mj-lt"/>
              <a:buAutoNum type="arabicPeriod"/>
              <a:defRPr/>
            </a:pPr>
            <a:r>
              <a:rPr lang="en-US" b="0" i="0" dirty="0">
                <a:solidFill>
                  <a:srgbClr val="575B64"/>
                </a:solidFill>
                <a:effectLst/>
                <a:latin typeface="InterFace"/>
              </a:rPr>
              <a:t>People with mental health and SUDs are overrepresented in the criminal justice system. More than half of all inmates in the U.S. have a mental illness. Individuals with mental illness are more likely to experience multiple arrests and incarcerations. </a:t>
            </a:r>
          </a:p>
          <a:p>
            <a:pPr marL="228600" indent="-228600">
              <a:buFont typeface="+mj-lt"/>
              <a:buAutoNum type="arabicPeriod"/>
              <a:defRPr/>
            </a:pPr>
            <a:r>
              <a:rPr lang="en-US" b="0" i="0" dirty="0">
                <a:solidFill>
                  <a:srgbClr val="575B64"/>
                </a:solidFill>
                <a:effectLst/>
                <a:latin typeface="InterFace"/>
              </a:rPr>
              <a:t>In most states, people with mental illness reside in prisons or jails than in state-operated psychiatric facilities. </a:t>
            </a:r>
          </a:p>
          <a:p>
            <a:pPr marL="228600" indent="-228600">
              <a:buFont typeface="+mj-lt"/>
              <a:buAutoNum type="arabicPeriod"/>
              <a:defRPr/>
            </a:pPr>
            <a:r>
              <a:rPr lang="en-US" b="0" i="0" dirty="0">
                <a:solidFill>
                  <a:srgbClr val="575B64"/>
                </a:solidFill>
                <a:effectLst/>
                <a:latin typeface="InterFace"/>
              </a:rPr>
              <a:t>Up to 70% of youth in state and local  juvenile justice systems have a mental illness.</a:t>
            </a:r>
          </a:p>
        </p:txBody>
      </p:sp>
      <p:sp>
        <p:nvSpPr>
          <p:cNvPr id="48132" name="Slide Number Placeholder 3">
            <a:extLst>
              <a:ext uri="{FF2B5EF4-FFF2-40B4-BE49-F238E27FC236}">
                <a16:creationId xmlns:a16="http://schemas.microsoft.com/office/drawing/2014/main" id="{AD2E9C42-CAB5-45C3-BFF8-FD0DC6456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61AB4FB-5298-4780-A3B0-A7BE8EE9D710}" type="slidenum">
              <a:rPr lang="en-US" altLang="en-US" smtClean="0"/>
              <a:pPr/>
              <a:t>9</a:t>
            </a:fld>
            <a:endParaRPr lang="en-US" altLang="en-US"/>
          </a:p>
        </p:txBody>
      </p:sp>
    </p:spTree>
    <p:extLst>
      <p:ext uri="{BB962C8B-B14F-4D97-AF65-F5344CB8AC3E}">
        <p14:creationId xmlns:p14="http://schemas.microsoft.com/office/powerpoint/2010/main" val="196254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eat Lakes PTTC Logo ">
            <a:extLst>
              <a:ext uri="{FF2B5EF4-FFF2-40B4-BE49-F238E27FC236}">
                <a16:creationId xmlns:a16="http://schemas.microsoft.com/office/drawing/2014/main" id="{913BCB47-D112-D64E-85CF-FB312FC09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00" y="200065"/>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Jail,prisoner,captive,police,crime - free image from needpix.com">
            <a:extLst>
              <a:ext uri="{FF2B5EF4-FFF2-40B4-BE49-F238E27FC236}">
                <a16:creationId xmlns:a16="http://schemas.microsoft.com/office/drawing/2014/main" id="{40489AFA-53CE-441D-BB73-4AD6175680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51" b="7096"/>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Royalty-free arrested photos free download | Pxfuel">
            <a:extLst>
              <a:ext uri="{FF2B5EF4-FFF2-40B4-BE49-F238E27FC236}">
                <a16:creationId xmlns:a16="http://schemas.microsoft.com/office/drawing/2014/main" id="{F373D65F-9549-4144-9935-2BF0856789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470" b="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25ED80E-2DA1-480E-88C3-5957BF1305C7}"/>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728FBEB-27C0-441E-9364-4180A595FAC4}"/>
              </a:ext>
            </a:extLst>
          </p:cNvPr>
          <p:cNvSpPr>
            <a:spLocks noGrp="1"/>
          </p:cNvSpPr>
          <p:nvPr>
            <p:ph sz="half" idx="2"/>
          </p:nvPr>
        </p:nvSpPr>
        <p:spPr>
          <a:xfrm>
            <a:off x="336041" y="2360214"/>
            <a:ext cx="4066625" cy="3664351"/>
          </a:xfrm>
        </p:spPr>
        <p:txBody>
          <a:bodyPr vert="horz" lIns="91440" tIns="45720" rIns="91440" bIns="45720" rtlCol="0">
            <a:normAutofit/>
          </a:bodyPr>
          <a:lstStyle/>
          <a:p>
            <a:pPr marL="0" indent="0">
              <a:buNone/>
            </a:pPr>
            <a:r>
              <a:rPr lang="en-US" sz="2400" dirty="0"/>
              <a:t>People with mental illness reside in prisons or jails more often than in state-operated psychiatric facilities. </a:t>
            </a:r>
          </a:p>
          <a:p>
            <a:pPr marL="0" indent="0">
              <a:buNone/>
            </a:pPr>
            <a:r>
              <a:rPr lang="en-US" sz="2400" dirty="0"/>
              <a:t>Individuals with mental illness are more likely to experience multiple arrests and incarcerations. </a:t>
            </a:r>
          </a:p>
          <a:p>
            <a:pPr marL="0" indent="0">
              <a:buNone/>
            </a:pPr>
            <a:endParaRPr lang="en-US" sz="2400" dirty="0"/>
          </a:p>
        </p:txBody>
      </p:sp>
      <p:pic>
        <p:nvPicPr>
          <p:cNvPr id="11" name="Graphic 10" descr="Weights Uneven">
            <a:extLst>
              <a:ext uri="{FF2B5EF4-FFF2-40B4-BE49-F238E27FC236}">
                <a16:creationId xmlns:a16="http://schemas.microsoft.com/office/drawing/2014/main" id="{4F33DAF0-6880-4A3F-ABAE-00F67E20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42378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ence, Freedom, Prison, Hands, Fingers">
            <a:extLst>
              <a:ext uri="{FF2B5EF4-FFF2-40B4-BE49-F238E27FC236}">
                <a16:creationId xmlns:a16="http://schemas.microsoft.com/office/drawing/2014/main" id="{8F0DB32B-6E57-4F9B-8FD5-5F1A18AD0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34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Picture of a prison ward and jail cells">
            <a:extLst>
              <a:ext uri="{FF2B5EF4-FFF2-40B4-BE49-F238E27FC236}">
                <a16:creationId xmlns:a16="http://schemas.microsoft.com/office/drawing/2014/main" id="{D2C260A5-4D42-491B-92E9-692CF92168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0" r="-2" b="7675"/>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6D73734-AF5D-4C3D-8298-37E332B824C0}"/>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dirty="0"/>
              <a:t>Criminal Justice</a:t>
            </a:r>
            <a:br>
              <a:rPr lang="en-US" sz="3000" i="1" dirty="0">
                <a:solidFill>
                  <a:srgbClr val="94A545"/>
                </a:solidFill>
                <a:latin typeface="Palatino "/>
              </a:rPr>
            </a:br>
            <a:r>
              <a:rPr lang="en-US" sz="3000" b="1" i="1" kern="1200" dirty="0">
                <a:solidFill>
                  <a:srgbClr val="CC4927"/>
                </a:solidFill>
                <a:latin typeface="Palatino "/>
              </a:rPr>
              <a:t>What’s the Impact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833DC81-478A-45B9-93C8-824E405934D3}"/>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dirty="0"/>
              <a:t>Societal stereotypes, prejudice, and isolating people to control substance use promotes shame and structural stigmatization due to antidrug and harsh criminal sentences.    </a:t>
            </a:r>
          </a:p>
          <a:p>
            <a:pPr marL="0" indent="0">
              <a:buNone/>
            </a:pPr>
            <a:endParaRPr lang="en-US" sz="1700" dirty="0">
              <a:latin typeface="+mn-lt"/>
              <a:cs typeface="+mn-cs"/>
            </a:endParaRPr>
          </a:p>
        </p:txBody>
      </p:sp>
      <p:pic>
        <p:nvPicPr>
          <p:cNvPr id="7" name="Graphic 6" descr="Weights Uneven">
            <a:extLst>
              <a:ext uri="{FF2B5EF4-FFF2-40B4-BE49-F238E27FC236}">
                <a16:creationId xmlns:a16="http://schemas.microsoft.com/office/drawing/2014/main" id="{A0AED4F8-EFE0-4398-88F0-F23C58E76D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22933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Justice isn't blind, she carries a big stick | Jason Rosenberg | Flickr">
            <a:extLst>
              <a:ext uri="{FF2B5EF4-FFF2-40B4-BE49-F238E27FC236}">
                <a16:creationId xmlns:a16="http://schemas.microsoft.com/office/drawing/2014/main" id="{8EB18785-A178-4054-91A0-2AE1D2D86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64" r="-2" b="1308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Depressed sad man free image">
            <a:extLst>
              <a:ext uri="{FF2B5EF4-FFF2-40B4-BE49-F238E27FC236}">
                <a16:creationId xmlns:a16="http://schemas.microsoft.com/office/drawing/2014/main" id="{6D86094F-DD89-4CE7-86C4-4BE5D4F39C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54"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9" name="Freeform: Shape 7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2A8FBCF-F65D-4714-8FFC-517D7F0D7666}"/>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83" name="Rectangle 8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5" name="Rectangle 8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0891081-968E-4ABE-AD18-F436A4ACDA54}"/>
              </a:ext>
            </a:extLst>
          </p:cNvPr>
          <p:cNvSpPr>
            <a:spLocks noGrp="1"/>
          </p:cNvSpPr>
          <p:nvPr>
            <p:ph sz="half" idx="2"/>
          </p:nvPr>
        </p:nvSpPr>
        <p:spPr>
          <a:xfrm>
            <a:off x="336042" y="2394080"/>
            <a:ext cx="3624602" cy="3664351"/>
          </a:xfrm>
        </p:spPr>
        <p:txBody>
          <a:bodyPr vert="horz" lIns="91440" tIns="45720" rIns="91440" bIns="45720" rtlCol="0">
            <a:normAutofit/>
          </a:bodyPr>
          <a:lstStyle/>
          <a:p>
            <a:pPr marL="0" indent="0">
              <a:buNone/>
            </a:pPr>
            <a:r>
              <a:rPr lang="en-US" sz="2400" dirty="0"/>
              <a:t>Structural stigma plays a role in the disproportional representation.</a:t>
            </a:r>
          </a:p>
          <a:p>
            <a:pPr marL="0" indent="0">
              <a:buNone/>
            </a:pPr>
            <a:r>
              <a:rPr lang="en-US" sz="2400" dirty="0"/>
              <a:t>SUDs are treated as a moral and criminal issue rather than a health condition, which may worsen the effects of incarceration.  </a:t>
            </a:r>
          </a:p>
        </p:txBody>
      </p:sp>
      <p:pic>
        <p:nvPicPr>
          <p:cNvPr id="7" name="Graphic 6" descr="Weights Uneven">
            <a:extLst>
              <a:ext uri="{FF2B5EF4-FFF2-40B4-BE49-F238E27FC236}">
                <a16:creationId xmlns:a16="http://schemas.microsoft.com/office/drawing/2014/main" id="{EA71B845-16E7-40C7-A7BF-0E4C9B80E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407308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Conference, Lecture, Lecture Hall">
            <a:extLst>
              <a:ext uri="{FF2B5EF4-FFF2-40B4-BE49-F238E27FC236}">
                <a16:creationId xmlns:a16="http://schemas.microsoft.com/office/drawing/2014/main" id="{48C0C04D-64F1-4EDB-B973-68121FF3F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3" r="-2" b="546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nalysis, Analytics, Business, Charts">
            <a:extLst>
              <a:ext uri="{FF2B5EF4-FFF2-40B4-BE49-F238E27FC236}">
                <a16:creationId xmlns:a16="http://schemas.microsoft.com/office/drawing/2014/main" id="{8FE4C454-A46A-4765-A0E2-A4831703EC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7"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DDCB495-2F75-4996-A057-B988993E5E42}"/>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Criminal Justice</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We Do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7C905B1-4471-4CC4-B8A7-BEE58F7583DD}"/>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1" dirty="0">
                <a:solidFill>
                  <a:srgbClr val="00467F"/>
                </a:solidFill>
              </a:rPr>
              <a:t>Increase trainings </a:t>
            </a:r>
            <a:r>
              <a:rPr lang="en-US" sz="2400" dirty="0"/>
              <a:t>about mental health and SUDs for all personnel </a:t>
            </a:r>
          </a:p>
          <a:p>
            <a:pPr marL="0" indent="0">
              <a:spcBef>
                <a:spcPts val="2400"/>
              </a:spcBef>
              <a:buNone/>
            </a:pPr>
            <a:r>
              <a:rPr lang="en-US" sz="2400" b="1" dirty="0">
                <a:solidFill>
                  <a:srgbClr val="00467F"/>
                </a:solidFill>
              </a:rPr>
              <a:t>Examine data </a:t>
            </a:r>
            <a:r>
              <a:rPr lang="en-US" sz="2400" dirty="0"/>
              <a:t>on the arrests of people with mental illness and SUDs.</a:t>
            </a:r>
          </a:p>
          <a:p>
            <a:pPr marL="0" indent="0">
              <a:buNone/>
            </a:pPr>
            <a:endParaRPr lang="en-US" sz="2400" dirty="0"/>
          </a:p>
          <a:p>
            <a:pPr marL="0" indent="0">
              <a:buNone/>
            </a:pPr>
            <a:endParaRPr lang="en-US" sz="2400" dirty="0"/>
          </a:p>
        </p:txBody>
      </p:sp>
      <p:pic>
        <p:nvPicPr>
          <p:cNvPr id="7" name="Graphic 6" descr="Weights Uneven">
            <a:extLst>
              <a:ext uri="{FF2B5EF4-FFF2-40B4-BE49-F238E27FC236}">
                <a16:creationId xmlns:a16="http://schemas.microsoft.com/office/drawing/2014/main" id="{988B967E-8168-42C5-97E8-FCD91AAC1F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370823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an looking out window">
            <a:extLst>
              <a:ext uri="{FF2B5EF4-FFF2-40B4-BE49-F238E27FC236}">
                <a16:creationId xmlns:a16="http://schemas.microsoft.com/office/drawing/2014/main" id="{350CEDED-28E9-41B8-AF4F-99C2781098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91"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Stack of papers, judge's gavel">
            <a:extLst>
              <a:ext uri="{FF2B5EF4-FFF2-40B4-BE49-F238E27FC236}">
                <a16:creationId xmlns:a16="http://schemas.microsoft.com/office/drawing/2014/main" id="{0119B92C-6FE2-41C5-97E8-C3F768C5B1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53" r="-2" b="323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FF91003-1B53-4F5C-A723-742A9B3E0E0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We Do</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A945ACE-AAA5-4156-AD44-3011401FDE1E}"/>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lgn="l">
              <a:buNone/>
            </a:pPr>
            <a:r>
              <a:rPr lang="en-US" sz="2400" b="1" i="0" dirty="0">
                <a:solidFill>
                  <a:srgbClr val="00467F"/>
                </a:solidFill>
                <a:effectLst/>
              </a:rPr>
              <a:t>Engage community stakeholders </a:t>
            </a:r>
            <a:r>
              <a:rPr lang="en-US" sz="2400" b="0" i="0" dirty="0">
                <a:effectLst/>
              </a:rPr>
              <a:t>in building mental health and SUD awareness.</a:t>
            </a:r>
          </a:p>
          <a:p>
            <a:pPr marL="0" indent="0" algn="l">
              <a:spcBef>
                <a:spcPts val="1800"/>
              </a:spcBef>
              <a:buNone/>
            </a:pPr>
            <a:r>
              <a:rPr lang="en-US" sz="2400" b="1" i="0" dirty="0">
                <a:solidFill>
                  <a:srgbClr val="00467F"/>
                </a:solidFill>
                <a:effectLst/>
              </a:rPr>
              <a:t>Increase awareness </a:t>
            </a:r>
            <a:r>
              <a:rPr lang="en-US" sz="2400" b="0" i="0" dirty="0">
                <a:effectLst/>
              </a:rPr>
              <a:t>of stereotypes within court systems.</a:t>
            </a:r>
          </a:p>
          <a:p>
            <a:pPr marL="0" indent="0">
              <a:buNone/>
            </a:pPr>
            <a:endParaRPr lang="en-US" sz="2400" dirty="0"/>
          </a:p>
        </p:txBody>
      </p:sp>
      <p:pic>
        <p:nvPicPr>
          <p:cNvPr id="4" name="Graphic 3" descr="Weights Uneven">
            <a:extLst>
              <a:ext uri="{FF2B5EF4-FFF2-40B4-BE49-F238E27FC236}">
                <a16:creationId xmlns:a16="http://schemas.microsoft.com/office/drawing/2014/main" id="{9052B2F0-B853-4A7B-B315-05D39EC835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spTree>
    <p:extLst>
      <p:ext uri="{BB962C8B-B14F-4D97-AF65-F5344CB8AC3E}">
        <p14:creationId xmlns:p14="http://schemas.microsoft.com/office/powerpoint/2010/main" val="69142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ourthouse, Laporte County, Indiana">
            <a:extLst>
              <a:ext uri="{FF2B5EF4-FFF2-40B4-BE49-F238E27FC236}">
                <a16:creationId xmlns:a16="http://schemas.microsoft.com/office/drawing/2014/main" id="{C63254B7-6E30-4D5F-9965-887D1B0B04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02" r="2" b="1208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Man and woman shaking hands next to a judge's gavel">
            <a:extLst>
              <a:ext uri="{FF2B5EF4-FFF2-40B4-BE49-F238E27FC236}">
                <a16:creationId xmlns:a16="http://schemas.microsoft.com/office/drawing/2014/main" id="{DD78A843-B405-4E4A-8B5C-5CAEE4BDE7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91"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2BCF835-660D-4672-93BE-08F5ECB8901E}"/>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00467F"/>
                </a:solidFill>
                <a:latin typeface="Palatino "/>
                <a:cs typeface="+mj-cs"/>
              </a:rPr>
              <a:t>We Can…</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F2A6EFF-7E10-403F-B928-37E4BE8F4590}"/>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0" i="0" dirty="0">
                <a:effectLst/>
              </a:rPr>
              <a:t>Establish county-level mental health programs and courts to address stigma, negative attitudes, and prejudice towards people with mental illness and substance use disorder. </a:t>
            </a:r>
            <a:endParaRPr lang="en-US" sz="2400" dirty="0"/>
          </a:p>
          <a:p>
            <a:pPr marL="0" indent="0">
              <a:buNone/>
            </a:pPr>
            <a:endParaRPr lang="en-US" sz="2400" dirty="0"/>
          </a:p>
        </p:txBody>
      </p:sp>
    </p:spTree>
    <p:extLst>
      <p:ext uri="{BB962C8B-B14F-4D97-AF65-F5344CB8AC3E}">
        <p14:creationId xmlns:p14="http://schemas.microsoft.com/office/powerpoint/2010/main" val="206513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6" name="Picture 5" descr="Great Lakes PTTC logo ">
            <a:extLst>
              <a:ext uri="{FF2B5EF4-FFF2-40B4-BE49-F238E27FC236}">
                <a16:creationId xmlns:a16="http://schemas.microsoft.com/office/drawing/2014/main" id="{1E8F43FF-B45B-D44C-9835-092B2CA02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18" y="5142356"/>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104424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237008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15428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44734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Criminal Justice</a:t>
            </a:r>
          </a:p>
          <a:p>
            <a:r>
              <a:rPr lang="en-US" altLang="en-US" sz="2800" b="1" i="1" dirty="0">
                <a:solidFill>
                  <a:srgbClr val="CC4927"/>
                </a:solidFill>
                <a:latin typeface="Palatino "/>
              </a:rPr>
              <a:t>Impact and Evidence-based Strategies for Preventing and Reducing Stigma</a:t>
            </a:r>
          </a:p>
        </p:txBody>
      </p:sp>
      <p:pic>
        <p:nvPicPr>
          <p:cNvPr id="3" name="Picture 2" descr="Picture of a jail cell. ">
            <a:extLst>
              <a:ext uri="{FF2B5EF4-FFF2-40B4-BE49-F238E27FC236}">
                <a16:creationId xmlns:a16="http://schemas.microsoft.com/office/drawing/2014/main" id="{C4E754EB-9241-4FDE-ABFC-34908D12C2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 r="43609" b="7675"/>
          <a:stretch/>
        </p:blipFill>
        <p:spPr bwMode="auto">
          <a:xfrm>
            <a:off x="263876" y="4663440"/>
            <a:ext cx="201595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4" name="Picture 2" descr="Fence, Freedom, Prison, Hands, Fingers">
            <a:extLst>
              <a:ext uri="{FF2B5EF4-FFF2-40B4-BE49-F238E27FC236}">
                <a16:creationId xmlns:a16="http://schemas.microsoft.com/office/drawing/2014/main" id="{35D03240-D1F9-42E0-AE2C-B412ED9BDB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96" r="19302" b="7341"/>
          <a:stretch/>
        </p:blipFill>
        <p:spPr bwMode="auto">
          <a:xfrm>
            <a:off x="2328577" y="4663440"/>
            <a:ext cx="2295251"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2" descr="The Conference, Lecture, Lecture Hall">
            <a:extLst>
              <a:ext uri="{FF2B5EF4-FFF2-40B4-BE49-F238E27FC236}">
                <a16:creationId xmlns:a16="http://schemas.microsoft.com/office/drawing/2014/main" id="{610D24E1-8F54-46C3-BD49-10C07C1B67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10" t="2573" r="-3" b="5462"/>
          <a:stretch/>
        </p:blipFill>
        <p:spPr bwMode="auto">
          <a:xfrm>
            <a:off x="4672572" y="4663440"/>
            <a:ext cx="241644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6" name="Picture 5" descr="Analysis, Analytics, Business, Charts">
            <a:extLst>
              <a:ext uri="{FF2B5EF4-FFF2-40B4-BE49-F238E27FC236}">
                <a16:creationId xmlns:a16="http://schemas.microsoft.com/office/drawing/2014/main" id="{9167ED82-FB19-4806-B07E-BEEA18CD6F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41" t="8037" r="19181" b="-2"/>
          <a:stretch/>
        </p:blipFill>
        <p:spPr bwMode="auto">
          <a:xfrm>
            <a:off x="7139816" y="4663440"/>
            <a:ext cx="196185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a:t>Learning Objectives</a:t>
            </a:r>
            <a:br>
              <a:rPr lang="en-US" altLang="en-US" sz="3600"/>
            </a:br>
            <a:r>
              <a:rPr lang="en-US" altLang="en-US" sz="3100" i="1">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within criminal justice systems is important </a:t>
            </a:r>
          </a:p>
          <a:p>
            <a:pPr marL="457200" indent="-457200" eaLnBrk="1" hangingPunct="1">
              <a:buFont typeface="Wingdings" panose="05000000000000000000" pitchFamily="2" charset="2"/>
              <a:buChar char="§"/>
              <a:defRPr/>
            </a:pPr>
            <a:r>
              <a:rPr lang="en-US" altLang="en-US" sz="3200" dirty="0"/>
              <a:t>List the potential impact of stigma and the role that criminal justice can play</a:t>
            </a:r>
          </a:p>
          <a:p>
            <a:pPr marL="457200" indent="-457200" eaLnBrk="1" hangingPunct="1">
              <a:buFont typeface="Wingdings" panose="05000000000000000000" pitchFamily="2" charset="2"/>
              <a:buChar char="§"/>
              <a:defRPr/>
            </a:pPr>
            <a:r>
              <a:rPr lang="en-US" altLang="en-US" sz="3200" dirty="0"/>
              <a:t>List strategies for engaging criminal justice leaders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79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business attire holding eye glasses.">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it 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descr="Free Images : wood, tool, hammer, symbol, balance, business, measure,  scale, weight, lighting, measurement, wine bottle, product, decision,  brass, innocence, wooden, liberty, 3d, order, system, court, government,  lawyer, legal, courtroom, judge, crime,">
            <a:extLst>
              <a:ext uri="{FF2B5EF4-FFF2-40B4-BE49-F238E27FC236}">
                <a16:creationId xmlns:a16="http://schemas.microsoft.com/office/drawing/2014/main" id="{1EC22CBF-8A7D-4443-ACB6-262EA9A29E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72" b="1017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0" descr="the regional court of hamburg, criminal justice building, germany, district  court, hamburg, architecture, court, old building, district court court,  building | Pikist">
            <a:extLst>
              <a:ext uri="{FF2B5EF4-FFF2-40B4-BE49-F238E27FC236}">
                <a16:creationId xmlns:a16="http://schemas.microsoft.com/office/drawing/2014/main" id="{B39F5699-63D3-47E2-A440-508D4F4A67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756"/>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4" name="Freeform: Shape 7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Freeform: Shape 7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06" name="Title 3">
            <a:extLst>
              <a:ext uri="{FF2B5EF4-FFF2-40B4-BE49-F238E27FC236}">
                <a16:creationId xmlns:a16="http://schemas.microsoft.com/office/drawing/2014/main" id="{BFC50859-27C5-4C71-B98E-2D540136167B}"/>
              </a:ext>
            </a:extLst>
          </p:cNvPr>
          <p:cNvSpPr>
            <a:spLocks noGrp="1" noChangeArrowheads="1"/>
          </p:cNvSpPr>
          <p:nvPr>
            <p:ph type="title"/>
          </p:nvPr>
        </p:nvSpPr>
        <p:spPr>
          <a:xfrm>
            <a:off x="336042" y="1078992"/>
            <a:ext cx="3624601" cy="1024128"/>
          </a:xfrm>
        </p:spPr>
        <p:txBody>
          <a:bodyPr vert="horz" lIns="91440" tIns="45720" rIns="91440" bIns="45720" rtlCol="0" anchor="ctr">
            <a:normAutofit fontScale="90000"/>
          </a:bodyPr>
          <a:lstStyle/>
          <a:p>
            <a:r>
              <a:rPr lang="en-US" altLang="en-US" sz="3600" b="1" kern="1200" dirty="0">
                <a:solidFill>
                  <a:schemeClr val="tx1"/>
                </a:solidFill>
              </a:rPr>
              <a:t>Criminal Justice</a:t>
            </a:r>
            <a:br>
              <a:rPr lang="en-US" altLang="en-US" sz="2800" kern="1200" dirty="0">
                <a:solidFill>
                  <a:schemeClr val="tx1"/>
                </a:solidFill>
                <a:latin typeface="+mj-lt"/>
                <a:ea typeface="+mj-ea"/>
                <a:cs typeface="+mj-cs"/>
              </a:rPr>
            </a:br>
            <a:r>
              <a:rPr lang="en-US" altLang="en-US" sz="3300" b="1" i="1" kern="1200" dirty="0">
                <a:solidFill>
                  <a:srgbClr val="94A545"/>
                </a:solidFill>
                <a:latin typeface="Palatino "/>
                <a:cs typeface="+mj-cs"/>
              </a:rPr>
              <a:t>Why it Matters</a:t>
            </a:r>
            <a:br>
              <a:rPr lang="en-US" altLang="en-US" sz="2800" b="1" kern="1200" dirty="0">
                <a:solidFill>
                  <a:schemeClr val="tx1"/>
                </a:solidFill>
                <a:latin typeface="+mj-lt"/>
                <a:ea typeface="+mj-ea"/>
                <a:cs typeface="+mj-cs"/>
              </a:rPr>
            </a:br>
            <a:endParaRPr lang="en-US" altLang="en-US" sz="2800" b="1" kern="1200" dirty="0">
              <a:solidFill>
                <a:schemeClr val="tx1"/>
              </a:solidFill>
              <a:latin typeface="+mj-lt"/>
              <a:ea typeface="+mj-ea"/>
              <a:cs typeface="+mj-cs"/>
            </a:endParaRPr>
          </a:p>
        </p:txBody>
      </p:sp>
      <p:sp>
        <p:nvSpPr>
          <p:cNvPr id="78" name="Rectangle 7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0" name="Rectangle 7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107" name="Content Placeholder 4">
            <a:extLst>
              <a:ext uri="{FF2B5EF4-FFF2-40B4-BE49-F238E27FC236}">
                <a16:creationId xmlns:a16="http://schemas.microsoft.com/office/drawing/2014/main" id="{B7935B50-C1B7-40E1-B680-AEF3CF25799E}"/>
              </a:ext>
            </a:extLst>
          </p:cNvPr>
          <p:cNvSpPr>
            <a:spLocks noGrp="1" noChangeArrowheads="1"/>
          </p:cNvSpPr>
          <p:nvPr>
            <p:ph sz="half" idx="2"/>
          </p:nvPr>
        </p:nvSpPr>
        <p:spPr>
          <a:xfrm>
            <a:off x="336042" y="2444879"/>
            <a:ext cx="3624602" cy="3664351"/>
          </a:xfrm>
        </p:spPr>
        <p:txBody>
          <a:bodyPr vert="horz" lIns="91440" tIns="45720" rIns="91440" bIns="45720" rtlCol="0">
            <a:noAutofit/>
          </a:bodyPr>
          <a:lstStyle/>
          <a:p>
            <a:pPr marL="0" indent="0">
              <a:buNone/>
              <a:defRPr/>
            </a:pPr>
            <a:r>
              <a:rPr lang="en-US" sz="2400" b="0" i="0" dirty="0">
                <a:effectLst/>
              </a:rPr>
              <a:t>People with mental health and SUDs are overrepresented in the criminal justice system. </a:t>
            </a:r>
          </a:p>
          <a:p>
            <a:pPr marL="0" indent="0">
              <a:buNone/>
              <a:defRPr/>
            </a:pPr>
            <a:r>
              <a:rPr lang="en-US" sz="2400" b="0" i="0" dirty="0">
                <a:effectLst/>
              </a:rPr>
              <a:t>More than half of all inmates in the U.S. have a mental illness. </a:t>
            </a:r>
          </a:p>
        </p:txBody>
      </p:sp>
      <p:pic>
        <p:nvPicPr>
          <p:cNvPr id="7" name="Graphic 6" descr="Weights Uneven">
            <a:extLst>
              <a:ext uri="{FF2B5EF4-FFF2-40B4-BE49-F238E27FC236}">
                <a16:creationId xmlns:a16="http://schemas.microsoft.com/office/drawing/2014/main" id="{7C652FAD-A68E-4735-8728-29DDF8A126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3135" y="5621867"/>
            <a:ext cx="854858" cy="854858"/>
          </a:xfrm>
          <a:prstGeom prst="rect">
            <a:avLst/>
          </a:prstGeom>
        </p:spPr>
      </p:pic>
      <p:pic>
        <p:nvPicPr>
          <p:cNvPr id="3" name="Picture 2" descr="Almost 30,000 kids under age 10 arrested in US from 2013-2017">
            <a:extLst>
              <a:ext uri="{FF2B5EF4-FFF2-40B4-BE49-F238E27FC236}">
                <a16:creationId xmlns:a16="http://schemas.microsoft.com/office/drawing/2014/main" id="{55A5EC52-8981-4344-BF96-3CBB11381C5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768" r="30519"/>
          <a:stretch/>
        </p:blipFill>
        <p:spPr bwMode="auto">
          <a:xfrm>
            <a:off x="6372137" y="3493008"/>
            <a:ext cx="2775113" cy="33649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735620B-2453-48E7-BC38-1940CD97AD4F}"/>
              </a:ext>
              <a:ext uri="{C183D7F6-B498-43B3-948B-1728B52AA6E4}">
                <adec:decorative xmlns:adec="http://schemas.microsoft.com/office/drawing/2017/decorative" val="1"/>
              </a:ext>
            </a:extLst>
          </p:cNvPr>
          <p:cNvCxnSpPr/>
          <p:nvPr/>
        </p:nvCxnSpPr>
        <p:spPr>
          <a:xfrm>
            <a:off x="6372137" y="3493008"/>
            <a:ext cx="0" cy="3364992"/>
          </a:xfrm>
          <a:prstGeom prst="line">
            <a:avLst/>
          </a:prstGeom>
          <a:ln w="133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457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1635</Words>
  <Application>Microsoft Office PowerPoint</Application>
  <PresentationFormat>On-screen Show (4:3)</PresentationFormat>
  <Paragraphs>146</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InterFace</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Criminal Justice Why it Matters </vt:lpstr>
      <vt:lpstr>Why it Matters</vt:lpstr>
      <vt:lpstr>Criminal Justice What’s the Impact </vt:lpstr>
      <vt:lpstr>What’s the Impact</vt:lpstr>
      <vt:lpstr>Criminal Justice What Can We Do </vt:lpstr>
      <vt:lpstr>What Can We Do</vt:lpstr>
      <vt:lpstr>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10</cp:revision>
  <dcterms:created xsi:type="dcterms:W3CDTF">2020-10-21T13:58:52Z</dcterms:created>
  <dcterms:modified xsi:type="dcterms:W3CDTF">2021-05-14T13:44:43Z</dcterms:modified>
</cp:coreProperties>
</file>