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9"/>
  </p:notesMasterIdLst>
  <p:handoutMasterIdLst>
    <p:handoutMasterId r:id="rId20"/>
  </p:handoutMasterIdLst>
  <p:sldIdLst>
    <p:sldId id="303" r:id="rId2"/>
    <p:sldId id="273" r:id="rId3"/>
    <p:sldId id="271" r:id="rId4"/>
    <p:sldId id="257" r:id="rId5"/>
    <p:sldId id="591" r:id="rId6"/>
    <p:sldId id="336" r:id="rId7"/>
    <p:sldId id="458" r:id="rId8"/>
    <p:sldId id="455" r:id="rId9"/>
    <p:sldId id="569" r:id="rId10"/>
    <p:sldId id="585" r:id="rId11"/>
    <p:sldId id="570" r:id="rId12"/>
    <p:sldId id="587" r:id="rId13"/>
    <p:sldId id="588" r:id="rId14"/>
    <p:sldId id="590" r:id="rId15"/>
    <p:sldId id="589" r:id="rId16"/>
    <p:sldId id="308" r:id="rId17"/>
    <p:sldId id="592" r:id="rId18"/>
  </p:sldIdLst>
  <p:sldSz cx="9144000" cy="6858000" type="screen4x3"/>
  <p:notesSz cx="7077075" cy="9077325"/>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56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94A545"/>
    <a:srgbClr val="00467F"/>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71293" autoAdjust="0"/>
  </p:normalViewPr>
  <p:slideViewPr>
    <p:cSldViewPr snapToGrid="0">
      <p:cViewPr varScale="1">
        <p:scale>
          <a:sx n="44" d="100"/>
          <a:sy n="44" d="100"/>
        </p:scale>
        <p:origin x="1940" y="40"/>
      </p:cViewPr>
      <p:guideLst>
        <p:guide orient="horz" pos="2280"/>
        <p:guide pos="5688"/>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5/14/2021</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8B1D76F-1A6F-4475-A9C4-864A8CEAD6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97BC3550-468E-4440-A650-CD6F0E63A686}"/>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Its important to understand from our basics course, that stigma is in part about beliefs and stereotypes that can lead to discrimination or increase stigma on all three levels. </a:t>
            </a:r>
          </a:p>
          <a:p>
            <a:pPr marL="228600" indent="-228600">
              <a:buFont typeface="+mj-lt"/>
              <a:buAutoNum type="arabicPeriod"/>
              <a:defRPr/>
            </a:pPr>
            <a:endParaRPr lang="en-US" alt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1200" dirty="0"/>
              <a:t>The role of faith leaders in supporting individuals with mental health and/or substance depends on a complex mix of factors related to the population, religious beliefs, severity of distress, and coordination between the religious institution and formal treatment services.</a:t>
            </a:r>
            <a:endParaRPr lang="en-US" altLang="en-US" b="1" dirty="0"/>
          </a:p>
          <a:p>
            <a:pPr marL="228600" indent="-228600">
              <a:buFont typeface="+mj-lt"/>
              <a:buAutoNum type="arabicPeriod"/>
              <a:defRPr/>
            </a:pPr>
            <a:endParaRPr lang="en-US" altLang="en-US" b="1" dirty="0"/>
          </a:p>
          <a:p>
            <a:pPr marL="228600" indent="-228600">
              <a:buFont typeface="Wingdings" panose="05000000000000000000" pitchFamily="2" charset="2"/>
              <a:buChar char="ü"/>
              <a:defRPr/>
            </a:pPr>
            <a:r>
              <a:rPr lang="en-US" altLang="en-US" dirty="0"/>
              <a:t>Religious beliefs about mental illness and substance misuse can lead to stigma, shame, and isolation if the illnesses are viewed as the result of sinful behavior or lack of faith.  </a:t>
            </a:r>
          </a:p>
          <a:p>
            <a:pPr marL="228600" indent="-228600">
              <a:buFont typeface="Wingdings" panose="05000000000000000000" pitchFamily="2" charset="2"/>
              <a:buChar char="ü"/>
              <a:defRPr/>
            </a:pPr>
            <a:endParaRPr lang="en-US" altLang="en-US" i="1" dirty="0">
              <a:solidFill>
                <a:srgbClr val="CC4927"/>
              </a:solidFill>
              <a:latin typeface="Palatino "/>
            </a:endParaRPr>
          </a:p>
          <a:p>
            <a:pPr marL="228600" indent="-228600">
              <a:buFont typeface="Wingdings" panose="05000000000000000000" pitchFamily="2" charset="2"/>
              <a:buChar char="ü"/>
              <a:defRPr/>
            </a:pPr>
            <a:r>
              <a:rPr lang="en-US" altLang="en-US" dirty="0">
                <a:solidFill>
                  <a:srgbClr val="CC4927"/>
                </a:solidFill>
                <a:latin typeface="Palatino "/>
              </a:rPr>
              <a:t>The role of religious institutions in supporting individuals with mental health and/or substance depends on a complex mix of factors related to the population, religious beliefs, severity of distress, and coordination between the religious institution and formal treatment services.</a:t>
            </a:r>
            <a:endParaRPr lang="en-US" altLang="en-US" dirty="0">
              <a:solidFill>
                <a:srgbClr val="CC4927"/>
              </a:solidFill>
              <a:latin typeface="Palatino "/>
              <a:cs typeface="Times New Roman" panose="02020603050405020304" pitchFamily="18" charset="0"/>
            </a:endParaRPr>
          </a:p>
          <a:p>
            <a:pPr>
              <a:defRPr/>
            </a:pPr>
            <a:endParaRPr lang="en-US" altLang="en-US" dirty="0"/>
          </a:p>
        </p:txBody>
      </p:sp>
      <p:sp>
        <p:nvSpPr>
          <p:cNvPr id="50180" name="Slide Number Placeholder 3">
            <a:extLst>
              <a:ext uri="{FF2B5EF4-FFF2-40B4-BE49-F238E27FC236}">
                <a16:creationId xmlns:a16="http://schemas.microsoft.com/office/drawing/2014/main" id="{22A8DE73-5949-405B-B01E-501BAB8181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1C494CB-AAE4-484F-B536-B2F8484203C6}"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E0D6BFB-150D-4E94-ABFA-D93D6D1E62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E37F0DC5-F4E4-4ABC-A69E-14CF94FB6251}"/>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Lets now turn to the potential impact of the current situations or conditions in religious communities that can inadvertently contribute to or worsen the attitudes, beliefs or even norms of the congregations you all serve. </a:t>
            </a:r>
          </a:p>
          <a:p>
            <a:pPr>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Reinforcement of mental health stigma within some religious institutions creates an obstacle to help-seeking behaviors and is linked with lower use of professional mental health services.</a:t>
            </a:r>
          </a:p>
          <a:p>
            <a:pPr marL="171450" indent="-171450">
              <a:buFont typeface="Wingdings" panose="05000000000000000000" pitchFamily="2" charset="2"/>
              <a:buChar char="ü"/>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While faith leaders are sought out frequently for help with mental health and SUDs, they may have little or no training, limiting their ability to recognize and address these issues.</a:t>
            </a:r>
          </a:p>
          <a:p>
            <a:pPr>
              <a:defRPr/>
            </a:pPr>
            <a:endParaRPr lang="en-US" altLang="en-US" dirty="0"/>
          </a:p>
        </p:txBody>
      </p:sp>
      <p:sp>
        <p:nvSpPr>
          <p:cNvPr id="52228" name="Slide Number Placeholder 3">
            <a:extLst>
              <a:ext uri="{FF2B5EF4-FFF2-40B4-BE49-F238E27FC236}">
                <a16:creationId xmlns:a16="http://schemas.microsoft.com/office/drawing/2014/main" id="{044D6F00-EFF7-4894-AEA2-2B1855CD5A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FC48844-BE47-4EE9-9A7A-9EB9F0AD506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86172D2-D337-4ECD-913F-64A8F84C8C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F5D22D7D-B42C-49E0-910C-8390431ED3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I wish to point out a few more situations that may contribute to stigma.</a:t>
            </a:r>
          </a:p>
          <a:p>
            <a:pPr marL="228600" indent="-228600">
              <a:buFont typeface="+mj-lt"/>
              <a:buAutoNum type="arabicPeriod"/>
              <a:defRPr/>
            </a:pPr>
            <a:endParaRPr lang="en-US" altLang="en-US" b="1"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Inversely, many mental health clinicians lack training in religion and spirituality, which are important in treating members of communities disproportionately affected by mental illness and substance use.</a:t>
            </a:r>
          </a:p>
          <a:p>
            <a:pPr marL="171450" indent="-171450">
              <a:buFont typeface="Wingdings" panose="05000000000000000000" pitchFamily="2" charset="2"/>
              <a:buChar char="ü"/>
              <a:defRPr/>
            </a:pPr>
            <a:r>
              <a:rPr lang="en-US" altLang="en-US" dirty="0">
                <a:solidFill>
                  <a:srgbClr val="575B64"/>
                </a:solidFill>
                <a:latin typeface="InterFace"/>
              </a:rPr>
              <a:t>Lack of coordination between religious institutions and professional services can contribute to inadequate professional care among people who may benefit from it.</a:t>
            </a:r>
          </a:p>
          <a:p>
            <a:pPr>
              <a:buFont typeface="Wingdings" panose="05000000000000000000" pitchFamily="2" charset="2"/>
              <a:buNone/>
              <a:defRPr/>
            </a:pPr>
            <a:endParaRPr lang="en-US" altLang="en-US" i="1" dirty="0">
              <a:solidFill>
                <a:srgbClr val="575B64"/>
              </a:solidFill>
              <a:latin typeface="InterFace"/>
            </a:endParaRPr>
          </a:p>
          <a:p>
            <a:pPr>
              <a:buFont typeface="Wingdings" panose="05000000000000000000" pitchFamily="2" charset="2"/>
              <a:buNone/>
              <a:defRPr/>
            </a:pPr>
            <a:r>
              <a:rPr lang="en-US" altLang="en-US" i="1" dirty="0">
                <a:solidFill>
                  <a:srgbClr val="575B64"/>
                </a:solidFill>
                <a:latin typeface="InterFace"/>
              </a:rPr>
              <a:t>Optional Question:  Have you seen examples of how clinicians and faith leaders have worked together?    If not,  what could be done to better coordinate the work of the professional behavioral health community and the faith community ?</a:t>
            </a:r>
          </a:p>
          <a:p>
            <a:pPr>
              <a:defRPr/>
            </a:pPr>
            <a:endParaRPr lang="en-US" altLang="en-US" dirty="0"/>
          </a:p>
        </p:txBody>
      </p:sp>
      <p:sp>
        <p:nvSpPr>
          <p:cNvPr id="54276" name="Slide Number Placeholder 3">
            <a:extLst>
              <a:ext uri="{FF2B5EF4-FFF2-40B4-BE49-F238E27FC236}">
                <a16:creationId xmlns:a16="http://schemas.microsoft.com/office/drawing/2014/main" id="{BCB8F02A-55C2-4324-B7E3-7637667B2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7870137-81A2-4C3A-AA2A-316D3714C631}"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724A53A-67D1-4891-8213-EE95F7203B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A0D57647-F8A2-4E6E-93D4-F9A404C27C13}"/>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Lets take a look at the potential reach and possibilities for Faith Leaders</a:t>
            </a:r>
          </a:p>
          <a:p>
            <a:pPr marL="228600" indent="-228600">
              <a:buFont typeface="+mj-lt"/>
              <a:buAutoNum type="arabicPeriod"/>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Create and implement a faith-based mental health literacy intervention.  This can build awareness and educate faith communities about mental health and substance use to reduce stigma and enable communities to support those who are suffering more effectively.</a:t>
            </a:r>
          </a:p>
          <a:p>
            <a:pPr>
              <a:buFont typeface="Wingdings" panose="05000000000000000000" pitchFamily="2" charset="2"/>
              <a:buNone/>
              <a:defRPr/>
            </a:pPr>
            <a:endParaRPr lang="en-US" altLang="en-US" dirty="0">
              <a:solidFill>
                <a:srgbClr val="575B64"/>
              </a:solidFill>
              <a:latin typeface="InterFace"/>
            </a:endParaRPr>
          </a:p>
          <a:p>
            <a:pPr>
              <a:defRPr/>
            </a:pPr>
            <a:endParaRPr lang="en-US" altLang="en-US" dirty="0"/>
          </a:p>
        </p:txBody>
      </p:sp>
      <p:sp>
        <p:nvSpPr>
          <p:cNvPr id="56324" name="Slide Number Placeholder 3">
            <a:extLst>
              <a:ext uri="{FF2B5EF4-FFF2-40B4-BE49-F238E27FC236}">
                <a16:creationId xmlns:a16="http://schemas.microsoft.com/office/drawing/2014/main" id="{C9D5613A-E365-48A3-82AE-50DE32ADB3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501D3BF-3F7D-4DFB-8979-6DBBFA97D8A2}"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2D198D5-3EF1-4570-A1B8-31BB9E3465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1145768-A2F1-4C56-8040-63303AB6413D}"/>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Continuing on with what can be done,  I think we take a look at how folks are trained on both sides…</a:t>
            </a:r>
          </a:p>
          <a:p>
            <a:pPr>
              <a:buFontTx/>
              <a:buChar char="•"/>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Consider efforts to </a:t>
            </a:r>
            <a:r>
              <a:rPr lang="en-US" altLang="en-US" b="1" i="1" dirty="0">
                <a:solidFill>
                  <a:srgbClr val="575B64"/>
                </a:solidFill>
                <a:latin typeface="InterFace"/>
              </a:rPr>
              <a:t>train clergy </a:t>
            </a:r>
            <a:r>
              <a:rPr lang="en-US" altLang="en-US" dirty="0">
                <a:solidFill>
                  <a:srgbClr val="575B64"/>
                </a:solidFill>
                <a:latin typeface="InterFace"/>
              </a:rPr>
              <a:t>in evidence-based mental health and SUD interventions.</a:t>
            </a:r>
          </a:p>
          <a:p>
            <a:pPr marL="171450" indent="-171450">
              <a:buFont typeface="Wingdings" panose="05000000000000000000" pitchFamily="2" charset="2"/>
              <a:buChar char="ü"/>
              <a:defRPr/>
            </a:pPr>
            <a:r>
              <a:rPr lang="en-US" altLang="en-US" b="1" i="1" dirty="0">
                <a:solidFill>
                  <a:srgbClr val="575B64"/>
                </a:solidFill>
                <a:latin typeface="InterFace"/>
              </a:rPr>
              <a:t>Train clinicians </a:t>
            </a:r>
            <a:r>
              <a:rPr lang="en-US" altLang="en-US" dirty="0">
                <a:solidFill>
                  <a:srgbClr val="575B64"/>
                </a:solidFill>
                <a:latin typeface="InterFace"/>
              </a:rPr>
              <a:t>to value the spiritual practices and support that religious institutions provide while also recognizing that some religious beliefs may serve as barriers to receiving care.</a:t>
            </a:r>
          </a:p>
          <a:p>
            <a:pPr>
              <a:defRPr/>
            </a:pPr>
            <a:endParaRPr lang="en-US" altLang="en-US" dirty="0"/>
          </a:p>
        </p:txBody>
      </p:sp>
      <p:sp>
        <p:nvSpPr>
          <p:cNvPr id="58372" name="Slide Number Placeholder 3">
            <a:extLst>
              <a:ext uri="{FF2B5EF4-FFF2-40B4-BE49-F238E27FC236}">
                <a16:creationId xmlns:a16="http://schemas.microsoft.com/office/drawing/2014/main" id="{FFC7EC8C-6BEF-466B-A27A-2FD1165097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5C140FD-5CC6-4B16-9D72-39914787D7AD}"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72E2ACB-5C16-42D6-B513-5C0096C342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93B3414B-6154-4D3B-844E-69EE4624465A}"/>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Finally,  tying this up, lets look at two more points to consider </a:t>
            </a:r>
          </a:p>
          <a:p>
            <a:pPr>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Develop partnerships between professional providers and faith communities that will facilitate referrals to professional services, encourage individuals to stay in treatment, and provide better coordination of formal and informal sources of care.</a:t>
            </a:r>
          </a:p>
          <a:p>
            <a:pPr marL="171450" indent="-171450">
              <a:buFont typeface="Wingdings" panose="05000000000000000000" pitchFamily="2" charset="2"/>
              <a:buChar char="ü"/>
              <a:defRPr/>
            </a:pPr>
            <a:r>
              <a:rPr lang="en-US" altLang="en-US" dirty="0">
                <a:solidFill>
                  <a:srgbClr val="575B64"/>
                </a:solidFill>
                <a:latin typeface="InterFace"/>
              </a:rPr>
              <a:t>Ensure that all efforts utilize a community-based participatory approach so that responses are culturally responsive and contextualized for the local community.</a:t>
            </a:r>
            <a:br>
              <a:rPr lang="en-US" altLang="en-US" dirty="0">
                <a:solidFill>
                  <a:srgbClr val="575B64"/>
                </a:solidFill>
                <a:latin typeface="InterFace"/>
              </a:rPr>
            </a:br>
            <a:r>
              <a:rPr lang="en-US" altLang="en-US" dirty="0">
                <a:solidFill>
                  <a:srgbClr val="575B64"/>
                </a:solidFill>
                <a:latin typeface="InterFace"/>
              </a:rPr>
              <a:t> </a:t>
            </a:r>
          </a:p>
          <a:p>
            <a:pPr>
              <a:defRPr/>
            </a:pPr>
            <a:endParaRPr lang="en-US" altLang="en-US" dirty="0"/>
          </a:p>
        </p:txBody>
      </p:sp>
      <p:sp>
        <p:nvSpPr>
          <p:cNvPr id="60420" name="Slide Number Placeholder 3">
            <a:extLst>
              <a:ext uri="{FF2B5EF4-FFF2-40B4-BE49-F238E27FC236}">
                <a16:creationId xmlns:a16="http://schemas.microsoft.com/office/drawing/2014/main" id="{3AF0B97D-F294-4059-8743-0E32391367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A062A9D-5C58-4479-AFD6-08D076B945BD}"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17</a:t>
            </a:fld>
            <a:endParaRPr lang="en-US" dirty="0"/>
          </a:p>
        </p:txBody>
      </p:sp>
    </p:spTree>
    <p:extLst>
      <p:ext uri="{BB962C8B-B14F-4D97-AF65-F5344CB8AC3E}">
        <p14:creationId xmlns:p14="http://schemas.microsoft.com/office/powerpoint/2010/main" val="3775680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53833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422480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226836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171450" indent="-171450" eaLnBrk="1" hangingPunct="1">
              <a:buFont typeface="Wingdings" panose="05000000000000000000" pitchFamily="2" charset="2"/>
              <a:buChar char="ü"/>
              <a:defRPr/>
            </a:pPr>
            <a:r>
              <a:rPr lang="en-US" altLang="en-US" dirty="0"/>
              <a:t>Describe why addressing stigma with faith leaders is important </a:t>
            </a:r>
          </a:p>
          <a:p>
            <a:pPr marL="171450" indent="-171450" eaLnBrk="1" hangingPunct="1">
              <a:buFont typeface="Wingdings" panose="05000000000000000000" pitchFamily="2" charset="2"/>
              <a:buChar char="ü"/>
              <a:defRPr/>
            </a:pPr>
            <a:r>
              <a:rPr lang="en-US" altLang="en-US" dirty="0"/>
              <a:t>List the potential impact of stigma and the role that faith leaders can play</a:t>
            </a:r>
          </a:p>
          <a:p>
            <a:pPr marL="171450" indent="-171450" eaLnBrk="1" hangingPunct="1">
              <a:buFont typeface="Wingdings" panose="05000000000000000000" pitchFamily="2" charset="2"/>
              <a:buChar char="ü"/>
              <a:defRPr/>
            </a:pPr>
            <a:r>
              <a:rPr lang="en-US" altLang="en-US" dirty="0"/>
              <a:t>List strategies for engaging faith leaders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faith leaders </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8</a:t>
            </a:fld>
            <a:endParaRPr lang="en-US" altLang="en-US"/>
          </a:p>
        </p:txBody>
      </p:sp>
    </p:spTree>
    <p:extLst>
      <p:ext uri="{BB962C8B-B14F-4D97-AF65-F5344CB8AC3E}">
        <p14:creationId xmlns:p14="http://schemas.microsoft.com/office/powerpoint/2010/main" val="2378228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41FF350-4129-45D8-93D9-6C718BBBA8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7F090D4-376B-429F-9E09-9E6A2744D3C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Lets get started by looking at why to look at this through a religious or faith  related lens.</a:t>
            </a:r>
          </a:p>
          <a:p>
            <a:pPr>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Most Americans are part of a religious institution, which is the first point of contact for those seeking help with a mental health or substance use problem. Religious institutions offer support for these individuals in an environment that respects their culture and values, with some studies finding that religious involvement is a protective factor for mental health and substance use.</a:t>
            </a:r>
          </a:p>
          <a:p>
            <a:pPr marL="171450" indent="-171450">
              <a:buFont typeface="Wingdings" panose="05000000000000000000" pitchFamily="2" charset="2"/>
              <a:buChar char="ü"/>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 At the same time, religious beliefs about mental illness and substance misuse can lead to stigma, shame, and isolation if the illnesses are viewed as the result of sinful behavior or lack of faith. The role of religious institutions in supporting individuals with mental health and/or substance depends on a complex mix of factors related to the population, religious beliefs, severity of distress, and coordination between the religious institution and formal treatment services.</a:t>
            </a:r>
          </a:p>
          <a:p>
            <a:pPr>
              <a:defRPr/>
            </a:pPr>
            <a:endParaRPr lang="en-US" altLang="en-US" dirty="0">
              <a:solidFill>
                <a:srgbClr val="575B64"/>
              </a:solidFill>
              <a:latin typeface="InterFace"/>
            </a:endParaRPr>
          </a:p>
          <a:p>
            <a:pPr>
              <a:defRPr/>
            </a:pPr>
            <a:r>
              <a:rPr lang="en-US" altLang="en-US" b="1" i="1" dirty="0">
                <a:solidFill>
                  <a:srgbClr val="575B64"/>
                </a:solidFill>
                <a:latin typeface="InterFace"/>
              </a:rPr>
              <a:t>Trainer Tip:  this is a good point to ask the participants to weigh in</a:t>
            </a:r>
          </a:p>
          <a:p>
            <a:pPr>
              <a:defRPr/>
            </a:pPr>
            <a:endParaRPr lang="en-US" altLang="en-US" b="1" i="1" dirty="0">
              <a:solidFill>
                <a:srgbClr val="575B64"/>
              </a:solidFill>
              <a:latin typeface="InterFace"/>
            </a:endParaRPr>
          </a:p>
          <a:p>
            <a:pPr>
              <a:defRPr/>
            </a:pPr>
            <a:r>
              <a:rPr lang="en-US" altLang="en-US" b="1" i="1" dirty="0">
                <a:solidFill>
                  <a:srgbClr val="575B64"/>
                </a:solidFill>
                <a:latin typeface="InterFace"/>
              </a:rPr>
              <a:t>Optional Question:  </a:t>
            </a:r>
            <a:r>
              <a:rPr lang="en-US" altLang="en-US" i="1" dirty="0">
                <a:solidFill>
                  <a:srgbClr val="575B64"/>
                </a:solidFill>
                <a:latin typeface="InterFace"/>
              </a:rPr>
              <a:t>Do you agree that religious involvement is “protective against substance misuse” and in some cases may even prevent the onset of substance use disorders or mental health conditions?   Please provide an example or story where you see evidence for this </a:t>
            </a:r>
          </a:p>
          <a:p>
            <a:pPr>
              <a:defRPr/>
            </a:pPr>
            <a:endParaRPr lang="en-US" altLang="en-US" b="1" i="1" dirty="0">
              <a:solidFill>
                <a:srgbClr val="575B64"/>
              </a:solidFill>
              <a:latin typeface="InterFace"/>
            </a:endParaRPr>
          </a:p>
          <a:p>
            <a:pPr>
              <a:defRPr/>
            </a:pPr>
            <a:r>
              <a:rPr lang="en-US" altLang="en-US" b="1" i="1" dirty="0">
                <a:solidFill>
                  <a:srgbClr val="575B64"/>
                </a:solidFill>
                <a:latin typeface="InterFace"/>
              </a:rPr>
              <a:t>Consider using the optional slides provided at the end of this slide set, depending on the amount of time you have for your presentation </a:t>
            </a:r>
            <a:endParaRPr lang="en-US" altLang="en-US" b="1" i="1" dirty="0"/>
          </a:p>
        </p:txBody>
      </p:sp>
      <p:sp>
        <p:nvSpPr>
          <p:cNvPr id="48132" name="Slide Number Placeholder 3">
            <a:extLst>
              <a:ext uri="{FF2B5EF4-FFF2-40B4-BE49-F238E27FC236}">
                <a16:creationId xmlns:a16="http://schemas.microsoft.com/office/drawing/2014/main" id="{AD2E9C42-CAB5-45C3-BFF8-FD0DC64560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61AB4FB-5298-4780-A3B0-A7BE8EE9D710}"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6.sv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41.jpe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6.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6.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52.jpe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8.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6.sv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6E33C442-9AF4-6A44-94C9-27AD94B25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363" y="333691"/>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around each other&#10;&#10;Description automatically generated">
            <a:extLst>
              <a:ext uri="{FF2B5EF4-FFF2-40B4-BE49-F238E27FC236}">
                <a16:creationId xmlns:a16="http://schemas.microsoft.com/office/drawing/2014/main" id="{34DA47D0-DD92-4A79-A2EE-D23A7CA99437}"/>
              </a:ext>
            </a:extLst>
          </p:cNvPr>
          <p:cNvPicPr>
            <a:picLocks noChangeAspect="1"/>
          </p:cNvPicPr>
          <p:nvPr/>
        </p:nvPicPr>
        <p:blipFill rotWithShape="1">
          <a:blip r:embed="rId3">
            <a:extLst>
              <a:ext uri="{28A0092B-C50C-407E-A947-70E740481C1C}">
                <a14:useLocalDpi xmlns:a14="http://schemas.microsoft.com/office/drawing/2010/main" val="0"/>
              </a:ext>
            </a:extLst>
          </a:blip>
          <a:srcRect r="17596"/>
          <a:stretch/>
        </p:blipFill>
        <p:spPr>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154" name="Title 3">
            <a:extLst>
              <a:ext uri="{FF2B5EF4-FFF2-40B4-BE49-F238E27FC236}">
                <a16:creationId xmlns:a16="http://schemas.microsoft.com/office/drawing/2014/main" id="{EF44AC78-6955-41E6-BEC6-4E9875949C79}"/>
              </a:ext>
            </a:extLst>
          </p:cNvPr>
          <p:cNvSpPr>
            <a:spLocks noGrp="1" noChangeArrowheads="1"/>
          </p:cNvSpPr>
          <p:nvPr>
            <p:ph type="title"/>
          </p:nvPr>
        </p:nvSpPr>
        <p:spPr>
          <a:xfrm>
            <a:off x="281178" y="1124324"/>
            <a:ext cx="3744468" cy="975747"/>
          </a:xfrm>
        </p:spPr>
        <p:txBody>
          <a:bodyPr vert="horz" lIns="91440" tIns="45720" rIns="91440" bIns="45720" rtlCol="0" anchor="ctr">
            <a:normAutofit fontScale="90000"/>
          </a:bodyPr>
          <a:lstStyle/>
          <a:p>
            <a:br>
              <a:rPr lang="en-US" altLang="en-US" sz="2800" b="1" dirty="0"/>
            </a:br>
            <a:r>
              <a:rPr lang="en-US" altLang="en-US" sz="3600" b="1" i="1" dirty="0">
                <a:solidFill>
                  <a:srgbClr val="94A545"/>
                </a:solidFill>
                <a:latin typeface="Palatino "/>
              </a:rPr>
              <a:t>Why it Matters</a:t>
            </a:r>
            <a:br>
              <a:rPr lang="en-US" altLang="en-US" sz="3600" b="1" dirty="0">
                <a:latin typeface="Palatino "/>
              </a:rPr>
            </a:br>
            <a:endParaRPr lang="en-US" altLang="en-US" sz="3600" b="1" dirty="0">
              <a:latin typeface="Palatino "/>
            </a:endParaRPr>
          </a:p>
        </p:txBody>
      </p:sp>
      <p:sp>
        <p:nvSpPr>
          <p:cNvPr id="79" name="Rectangle 78">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155" name="Content Placeholder 4">
            <a:extLst>
              <a:ext uri="{FF2B5EF4-FFF2-40B4-BE49-F238E27FC236}">
                <a16:creationId xmlns:a16="http://schemas.microsoft.com/office/drawing/2014/main" id="{078278AA-A0AB-4E7B-866B-1D63764CDBBC}"/>
              </a:ext>
            </a:extLst>
          </p:cNvPr>
          <p:cNvSpPr>
            <a:spLocks noGrp="1" noChangeArrowheads="1"/>
          </p:cNvSpPr>
          <p:nvPr>
            <p:ph sz="half" idx="2"/>
          </p:nvPr>
        </p:nvSpPr>
        <p:spPr>
          <a:xfrm>
            <a:off x="281178" y="2469161"/>
            <a:ext cx="3107481" cy="3402363"/>
          </a:xfrm>
        </p:spPr>
        <p:txBody>
          <a:bodyPr vert="horz" lIns="91440" tIns="45720" rIns="91440" bIns="45720" rtlCol="0" anchor="t">
            <a:noAutofit/>
          </a:bodyPr>
          <a:lstStyle/>
          <a:p>
            <a:pPr marL="0" indent="0">
              <a:spcBef>
                <a:spcPct val="0"/>
              </a:spcBef>
              <a:spcAft>
                <a:spcPts val="600"/>
              </a:spcAft>
              <a:buNone/>
            </a:pPr>
            <a:r>
              <a:rPr lang="en-US" altLang="en-US" sz="2400" dirty="0"/>
              <a:t>The role of faith leaders in supporting individuals with mental health and/or substance depends on a complex mix of factors .</a:t>
            </a:r>
          </a:p>
        </p:txBody>
      </p:sp>
      <p:pic>
        <p:nvPicPr>
          <p:cNvPr id="12" name="Graphic 11" descr="Cheers">
            <a:extLst>
              <a:ext uri="{FF2B5EF4-FFF2-40B4-BE49-F238E27FC236}">
                <a16:creationId xmlns:a16="http://schemas.microsoft.com/office/drawing/2014/main" id="{D53BD4B9-B3E5-478E-A497-ADEF25D187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1305" y="5434160"/>
            <a:ext cx="1194702" cy="11947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aith leader with arm raised ">
            <a:extLst>
              <a:ext uri="{FF2B5EF4-FFF2-40B4-BE49-F238E27FC236}">
                <a16:creationId xmlns:a16="http://schemas.microsoft.com/office/drawing/2014/main" id="{058D146E-C647-40EC-B73C-F1D45AE09897}"/>
              </a:ext>
            </a:extLst>
          </p:cNvPr>
          <p:cNvPicPr>
            <a:picLocks noChangeAspect="1"/>
          </p:cNvPicPr>
          <p:nvPr/>
        </p:nvPicPr>
        <p:blipFill rotWithShape="1">
          <a:blip r:embed="rId3"/>
          <a:srcRect l="30260" r="15835" b="1"/>
          <a:stretch/>
        </p:blipFill>
        <p:spPr>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3" name="Picture 2" descr="African American faith leader with arms raised. ">
            <a:extLst>
              <a:ext uri="{FF2B5EF4-FFF2-40B4-BE49-F238E27FC236}">
                <a16:creationId xmlns:a16="http://schemas.microsoft.com/office/drawing/2014/main" id="{97EC68F5-774C-40D0-83A8-444D93300D99}"/>
              </a:ext>
            </a:extLst>
          </p:cNvPr>
          <p:cNvPicPr>
            <a:picLocks noChangeAspect="1"/>
          </p:cNvPicPr>
          <p:nvPr/>
        </p:nvPicPr>
        <p:blipFill rotWithShape="1">
          <a:blip r:embed="rId4"/>
          <a:srcRect r="-2" b="26760"/>
          <a:stretch/>
        </p:blipFill>
        <p:spPr>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2" name="Picture 1" descr="Sign with the words faith, hope, and love surrounded by lights. ">
            <a:extLst>
              <a:ext uri="{FF2B5EF4-FFF2-40B4-BE49-F238E27FC236}">
                <a16:creationId xmlns:a16="http://schemas.microsoft.com/office/drawing/2014/main" id="{B6D2A8F7-DE83-4B4D-8AA8-C39FEBF498A4}"/>
              </a:ext>
            </a:extLst>
          </p:cNvPr>
          <p:cNvPicPr>
            <a:picLocks noChangeAspect="1"/>
          </p:cNvPicPr>
          <p:nvPr/>
        </p:nvPicPr>
        <p:blipFill rotWithShape="1">
          <a:blip r:embed="rId5"/>
          <a:srcRect r="8247" b="3"/>
          <a:stretch/>
        </p:blipFill>
        <p:spPr>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78" name="Freeform: Shape 77">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Freeform: Shape 79">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02" name="Title 3">
            <a:extLst>
              <a:ext uri="{FF2B5EF4-FFF2-40B4-BE49-F238E27FC236}">
                <a16:creationId xmlns:a16="http://schemas.microsoft.com/office/drawing/2014/main" id="{D623B586-AC7C-4DDB-8683-75B90417A6D5}"/>
              </a:ext>
            </a:extLst>
          </p:cNvPr>
          <p:cNvSpPr>
            <a:spLocks noGrp="1" noChangeArrowheads="1"/>
          </p:cNvSpPr>
          <p:nvPr>
            <p:ph type="title"/>
          </p:nvPr>
        </p:nvSpPr>
        <p:spPr>
          <a:xfrm>
            <a:off x="336042" y="685800"/>
            <a:ext cx="3691753" cy="1325563"/>
          </a:xfrm>
        </p:spPr>
        <p:txBody>
          <a:bodyPr>
            <a:normAutofit/>
          </a:bodyPr>
          <a:lstStyle/>
          <a:p>
            <a:pPr eaLnBrk="1" hangingPunct="1"/>
            <a:r>
              <a:rPr lang="en-US" altLang="en-US" sz="3200" b="1" dirty="0"/>
              <a:t>Faith Leaders</a:t>
            </a:r>
            <a:br>
              <a:rPr lang="en-US" altLang="en-US" sz="3000" dirty="0"/>
            </a:br>
            <a:r>
              <a:rPr lang="en-US" altLang="en-US" sz="3000" b="1" i="1" dirty="0">
                <a:solidFill>
                  <a:srgbClr val="CC4927"/>
                </a:solidFill>
                <a:latin typeface="Palatino "/>
              </a:rPr>
              <a:t>What's the Impact</a:t>
            </a:r>
          </a:p>
        </p:txBody>
      </p:sp>
      <p:sp>
        <p:nvSpPr>
          <p:cNvPr id="82" name="Rectangle 81">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AD8D7F2E-3F7C-4A3A-8475-14F10BEA62AF}"/>
              </a:ext>
            </a:extLst>
          </p:cNvPr>
          <p:cNvSpPr>
            <a:spLocks noGrp="1"/>
          </p:cNvSpPr>
          <p:nvPr>
            <p:ph idx="1"/>
          </p:nvPr>
        </p:nvSpPr>
        <p:spPr>
          <a:xfrm>
            <a:off x="316240" y="2214866"/>
            <a:ext cx="3691753" cy="3666744"/>
          </a:xfrm>
        </p:spPr>
        <p:txBody>
          <a:bodyPr>
            <a:normAutofit/>
          </a:bodyPr>
          <a:lstStyle/>
          <a:p>
            <a:pPr marL="0" indent="0" eaLnBrk="1" hangingPunct="1">
              <a:spcBef>
                <a:spcPts val="0"/>
              </a:spcBef>
              <a:spcAft>
                <a:spcPts val="600"/>
              </a:spcAft>
              <a:buSzPts val="1000"/>
              <a:buFont typeface="Arial" panose="020B0604020202020204" pitchFamily="34" charset="0"/>
              <a:buNone/>
              <a:tabLst>
                <a:tab pos="457200" algn="l"/>
              </a:tabLst>
              <a:defRPr/>
            </a:pPr>
            <a:r>
              <a:rPr lang="en-US" sz="2400" dirty="0">
                <a:ea typeface="Times New Roman" panose="02020603050405020304" pitchFamily="18" charset="0"/>
              </a:rPr>
              <a:t>Reinforcing stigma in faith communities can create obstacles for individuals needing help.</a:t>
            </a:r>
          </a:p>
          <a:p>
            <a:pPr marL="0" indent="0" eaLnBrk="1" hangingPunct="1">
              <a:spcBef>
                <a:spcPts val="1200"/>
              </a:spcBef>
              <a:spcAft>
                <a:spcPts val="1200"/>
              </a:spcAft>
              <a:buSzPts val="1000"/>
              <a:buFont typeface="Arial" panose="020B0604020202020204" pitchFamily="34" charset="0"/>
              <a:buNone/>
              <a:tabLst>
                <a:tab pos="457200" algn="l"/>
              </a:tabLst>
              <a:defRPr/>
            </a:pPr>
            <a:r>
              <a:rPr lang="en-US" sz="2400" dirty="0">
                <a:ea typeface="Times New Roman" panose="02020603050405020304" pitchFamily="18" charset="0"/>
              </a:rPr>
              <a:t>Faith leaders are often not trained in mental health and addictions.</a:t>
            </a:r>
          </a:p>
          <a:p>
            <a:pPr marL="0" indent="0" eaLnBrk="1" hangingPunct="1">
              <a:spcBef>
                <a:spcPts val="0"/>
              </a:spcBef>
              <a:spcAft>
                <a:spcPts val="600"/>
              </a:spcAft>
              <a:buSzPts val="1000"/>
              <a:buFont typeface="Arial" panose="020B0604020202020204" pitchFamily="34" charset="0"/>
              <a:buNone/>
              <a:tabLst>
                <a:tab pos="457200" algn="l"/>
              </a:tabLst>
              <a:defRPr/>
            </a:pPr>
            <a:r>
              <a:rPr lang="en-US" sz="2400" dirty="0">
                <a:ea typeface="Times New Roman" panose="02020603050405020304" pitchFamily="18" charset="0"/>
              </a:rPr>
              <a:t> </a:t>
            </a:r>
          </a:p>
          <a:p>
            <a:pPr eaLnBrk="1" hangingPunct="1">
              <a:defRPr/>
            </a:pPr>
            <a:endParaRPr lang="en-US" sz="1700" dirty="0"/>
          </a:p>
        </p:txBody>
      </p:sp>
      <p:pic>
        <p:nvPicPr>
          <p:cNvPr id="51207" name="Graphic 92" descr="Cheers">
            <a:extLst>
              <a:ext uri="{FF2B5EF4-FFF2-40B4-BE49-F238E27FC236}">
                <a16:creationId xmlns:a16="http://schemas.microsoft.com/office/drawing/2014/main" id="{2E724B99-FA33-4286-ACEB-35E3D1A2EF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3590" y="5470158"/>
            <a:ext cx="1194702" cy="119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2" descr="Page 3 | Royalty free religious cross photos | Pikist">
            <a:extLst>
              <a:ext uri="{FF2B5EF4-FFF2-40B4-BE49-F238E27FC236}">
                <a16:creationId xmlns:a16="http://schemas.microsoft.com/office/drawing/2014/main" id="{75DF8410-915B-4026-9992-9D0381443B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27" r="16149" b="2"/>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 descr="A close up of a person&#10;&#10;Description automatically generated with medium confidence">
            <a:extLst>
              <a:ext uri="{FF2B5EF4-FFF2-40B4-BE49-F238E27FC236}">
                <a16:creationId xmlns:a16="http://schemas.microsoft.com/office/drawing/2014/main" id="{657D0C1D-6788-44AC-BC6B-95BB642196BD}"/>
              </a:ext>
            </a:extLst>
          </p:cNvPr>
          <p:cNvPicPr>
            <a:picLocks noChangeAspect="1"/>
          </p:cNvPicPr>
          <p:nvPr/>
        </p:nvPicPr>
        <p:blipFill rotWithShape="1">
          <a:blip r:embed="rId4"/>
          <a:srcRect l="23404" r="15080" b="1"/>
          <a:stretch/>
        </p:blipFill>
        <p:spPr>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3" name="Picture 10" descr="Page 17 | Royalty free religion christianity photos | Pikist">
            <a:extLst>
              <a:ext uri="{FF2B5EF4-FFF2-40B4-BE49-F238E27FC236}">
                <a16:creationId xmlns:a16="http://schemas.microsoft.com/office/drawing/2014/main" id="{69E67E27-1CC0-4930-9143-6066BC9E26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63" r="-2" b="-2"/>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250" name="Title 3">
            <a:extLst>
              <a:ext uri="{FF2B5EF4-FFF2-40B4-BE49-F238E27FC236}">
                <a16:creationId xmlns:a16="http://schemas.microsoft.com/office/drawing/2014/main" id="{C2276E3B-C5E5-47F4-A68A-C122694DE8D8}"/>
              </a:ext>
            </a:extLst>
          </p:cNvPr>
          <p:cNvSpPr>
            <a:spLocks noGrp="1" noChangeArrowheads="1"/>
          </p:cNvSpPr>
          <p:nvPr>
            <p:ph type="title"/>
          </p:nvPr>
        </p:nvSpPr>
        <p:spPr>
          <a:xfrm>
            <a:off x="336042" y="685800"/>
            <a:ext cx="3691753" cy="992633"/>
          </a:xfrm>
        </p:spPr>
        <p:txBody>
          <a:bodyPr>
            <a:normAutofit/>
          </a:bodyPr>
          <a:lstStyle/>
          <a:p>
            <a:pPr eaLnBrk="1" hangingPunct="1"/>
            <a:br>
              <a:rPr lang="en-US" altLang="en-US" sz="3000" dirty="0"/>
            </a:br>
            <a:r>
              <a:rPr lang="en-US" altLang="en-US" sz="3200" b="1" i="1" dirty="0">
                <a:solidFill>
                  <a:srgbClr val="CC4927"/>
                </a:solidFill>
                <a:latin typeface="Palatino "/>
              </a:rPr>
              <a:t>What's the Impact</a:t>
            </a:r>
          </a:p>
        </p:txBody>
      </p:sp>
      <p:sp>
        <p:nvSpPr>
          <p:cNvPr id="79" name="Rectangle 78">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4B2E53A0-64AB-414D-AAAE-01F8F9DA3303}"/>
              </a:ext>
            </a:extLst>
          </p:cNvPr>
          <p:cNvSpPr>
            <a:spLocks noGrp="1"/>
          </p:cNvSpPr>
          <p:nvPr>
            <p:ph idx="1"/>
          </p:nvPr>
        </p:nvSpPr>
        <p:spPr>
          <a:xfrm>
            <a:off x="373055" y="2253986"/>
            <a:ext cx="3691753" cy="3666744"/>
          </a:xfrm>
        </p:spPr>
        <p:txBody>
          <a:bodyPr>
            <a:normAutofit/>
          </a:bodyPr>
          <a:lstStyle/>
          <a:p>
            <a:pPr marL="0" indent="0" eaLnBrk="1" hangingPunct="1">
              <a:spcBef>
                <a:spcPts val="0"/>
              </a:spcBef>
              <a:spcAft>
                <a:spcPts val="600"/>
              </a:spcAft>
              <a:buSzPts val="1000"/>
              <a:buFont typeface="Arial" panose="020B0604020202020204" pitchFamily="34" charset="0"/>
              <a:buNone/>
              <a:tabLst>
                <a:tab pos="457200" algn="l"/>
              </a:tabLst>
              <a:defRPr/>
            </a:pPr>
            <a:r>
              <a:rPr lang="en-US" sz="2400" dirty="0">
                <a:ea typeface="Times New Roman" panose="02020603050405020304" pitchFamily="18" charset="0"/>
              </a:rPr>
              <a:t>Mental health clinicians lack training in religion and spirituality.</a:t>
            </a:r>
          </a:p>
          <a:p>
            <a:pPr marL="0" indent="0" eaLnBrk="1" hangingPunct="1">
              <a:spcBef>
                <a:spcPts val="1800"/>
              </a:spcBef>
              <a:spcAft>
                <a:spcPts val="600"/>
              </a:spcAft>
              <a:buSzPts val="1000"/>
              <a:buFont typeface="Arial" panose="020B0604020202020204" pitchFamily="34" charset="0"/>
              <a:buNone/>
              <a:tabLst>
                <a:tab pos="457200" algn="l"/>
              </a:tabLst>
              <a:defRPr/>
            </a:pPr>
            <a:r>
              <a:rPr lang="en-US" sz="2400" dirty="0">
                <a:ea typeface="Times New Roman" panose="02020603050405020304" pitchFamily="18" charset="0"/>
              </a:rPr>
              <a:t>Lack of coordination between religious institutions and professional services can impact care.</a:t>
            </a:r>
          </a:p>
          <a:p>
            <a:pPr eaLnBrk="1" hangingPunct="1">
              <a:defRPr/>
            </a:pPr>
            <a:endParaRPr lang="en-US" sz="1700" dirty="0"/>
          </a:p>
        </p:txBody>
      </p:sp>
      <p:pic>
        <p:nvPicPr>
          <p:cNvPr id="6" name="Graphic 92" descr="Cheers">
            <a:extLst>
              <a:ext uri="{FF2B5EF4-FFF2-40B4-BE49-F238E27FC236}">
                <a16:creationId xmlns:a16="http://schemas.microsoft.com/office/drawing/2014/main" id="{67D2BA23-F3B9-4176-B633-EBDF79E093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0143" y="5470158"/>
            <a:ext cx="1194702" cy="119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2" descr="Page 5 | Royalty free religious cross photos | Pikist">
            <a:extLst>
              <a:ext uri="{FF2B5EF4-FFF2-40B4-BE49-F238E27FC236}">
                <a16:creationId xmlns:a16="http://schemas.microsoft.com/office/drawing/2014/main" id="{758724D8-EB61-44D8-8554-A1685389F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88" r="23436" b="-1"/>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16" descr="Royalty-free congregation photos free download | Pxfuel">
            <a:extLst>
              <a:ext uri="{FF2B5EF4-FFF2-40B4-BE49-F238E27FC236}">
                <a16:creationId xmlns:a16="http://schemas.microsoft.com/office/drawing/2014/main" id="{1503B9CA-DAF1-40AB-9FAC-2CF761F2A2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52" r="18940" b="1"/>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18" descr="Dalai Lama Holiness Love Loving - Free image on Pixabay">
            <a:extLst>
              <a:ext uri="{FF2B5EF4-FFF2-40B4-BE49-F238E27FC236}">
                <a16:creationId xmlns:a16="http://schemas.microsoft.com/office/drawing/2014/main" id="{D3F44CF8-ABB9-424B-B499-727B9ED4165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951" r="-3" b="5949"/>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298" name="Title 3">
            <a:extLst>
              <a:ext uri="{FF2B5EF4-FFF2-40B4-BE49-F238E27FC236}">
                <a16:creationId xmlns:a16="http://schemas.microsoft.com/office/drawing/2014/main" id="{70D7E45F-D0A0-4B1A-8C2B-780EDDC96F11}"/>
              </a:ext>
            </a:extLst>
          </p:cNvPr>
          <p:cNvSpPr>
            <a:spLocks noGrp="1" noChangeArrowheads="1"/>
          </p:cNvSpPr>
          <p:nvPr>
            <p:ph type="title"/>
          </p:nvPr>
        </p:nvSpPr>
        <p:spPr>
          <a:xfrm>
            <a:off x="336042" y="685800"/>
            <a:ext cx="3691753" cy="1325563"/>
          </a:xfrm>
        </p:spPr>
        <p:txBody>
          <a:bodyPr>
            <a:normAutofit/>
          </a:bodyPr>
          <a:lstStyle/>
          <a:p>
            <a:pPr eaLnBrk="1" hangingPunct="1"/>
            <a:r>
              <a:rPr lang="en-US" altLang="en-US" sz="3000" b="1" dirty="0"/>
              <a:t>Faith Leaders</a:t>
            </a:r>
            <a:br>
              <a:rPr lang="en-US" altLang="en-US" sz="3000" b="1" dirty="0"/>
            </a:br>
            <a:r>
              <a:rPr lang="en-US" altLang="en-US" sz="3000" b="1" i="1" dirty="0">
                <a:solidFill>
                  <a:srgbClr val="00467F"/>
                </a:solidFill>
                <a:latin typeface="Palatino "/>
              </a:rPr>
              <a:t>What Can We Do </a:t>
            </a:r>
          </a:p>
        </p:txBody>
      </p:sp>
      <p:sp>
        <p:nvSpPr>
          <p:cNvPr id="79" name="Rectangle 78">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3C8B61DE-D533-48DA-B2A6-69162075D69F}"/>
              </a:ext>
            </a:extLst>
          </p:cNvPr>
          <p:cNvSpPr>
            <a:spLocks noGrp="1"/>
          </p:cNvSpPr>
          <p:nvPr>
            <p:ph idx="1"/>
          </p:nvPr>
        </p:nvSpPr>
        <p:spPr>
          <a:xfrm>
            <a:off x="365259" y="2373252"/>
            <a:ext cx="3691753" cy="3666744"/>
          </a:xfrm>
        </p:spPr>
        <p:txBody>
          <a:bodyPr>
            <a:normAutofit/>
          </a:bodyPr>
          <a:lstStyle/>
          <a:p>
            <a:pPr marL="0" indent="0" eaLnBrk="1" hangingPunct="1">
              <a:spcBef>
                <a:spcPts val="0"/>
              </a:spcBef>
              <a:spcAft>
                <a:spcPts val="600"/>
              </a:spcAft>
              <a:buSzPts val="1000"/>
              <a:buFont typeface="Arial" panose="020B0604020202020204" pitchFamily="34" charset="0"/>
              <a:buNone/>
              <a:tabLst>
                <a:tab pos="457200" algn="l"/>
              </a:tabLst>
              <a:defRPr/>
            </a:pPr>
            <a:r>
              <a:rPr lang="en-US" sz="2400" b="1" dirty="0">
                <a:solidFill>
                  <a:srgbClr val="00467F"/>
                </a:solidFill>
                <a:ea typeface="Times New Roman" panose="02020603050405020304" pitchFamily="18" charset="0"/>
              </a:rPr>
              <a:t>Acknowledge</a:t>
            </a:r>
            <a:r>
              <a:rPr lang="en-US" sz="2400" dirty="0">
                <a:ea typeface="Times New Roman" panose="02020603050405020304" pitchFamily="18" charset="0"/>
              </a:rPr>
              <a:t> the potential of faith-based communities to reach broad populations </a:t>
            </a:r>
          </a:p>
          <a:p>
            <a:pPr marL="0" indent="0" eaLnBrk="1" hangingPunct="1">
              <a:spcBef>
                <a:spcPts val="1200"/>
              </a:spcBef>
              <a:spcAft>
                <a:spcPts val="600"/>
              </a:spcAft>
              <a:buSzPts val="1000"/>
              <a:buFont typeface="Arial" panose="020B0604020202020204" pitchFamily="34" charset="0"/>
              <a:buNone/>
              <a:tabLst>
                <a:tab pos="457200" algn="l"/>
              </a:tabLst>
              <a:defRPr/>
            </a:pPr>
            <a:r>
              <a:rPr lang="en-US" sz="2400" b="1" dirty="0">
                <a:solidFill>
                  <a:srgbClr val="00467F"/>
                </a:solidFill>
                <a:ea typeface="Times New Roman" panose="02020603050405020304" pitchFamily="18" charset="0"/>
              </a:rPr>
              <a:t>Create</a:t>
            </a:r>
            <a:r>
              <a:rPr lang="en-US" sz="2400" b="1" dirty="0">
                <a:ea typeface="Times New Roman" panose="02020603050405020304" pitchFamily="18" charset="0"/>
              </a:rPr>
              <a:t> </a:t>
            </a:r>
            <a:r>
              <a:rPr lang="en-US" sz="2400" dirty="0">
                <a:ea typeface="Times New Roman" panose="02020603050405020304" pitchFamily="18" charset="0"/>
              </a:rPr>
              <a:t>and implement a faith-based mental health literacy intervention.  </a:t>
            </a:r>
            <a:endParaRPr lang="en-US" sz="2400" dirty="0"/>
          </a:p>
        </p:txBody>
      </p:sp>
      <p:pic>
        <p:nvPicPr>
          <p:cNvPr id="6" name="Graphic 5" descr="Cheers">
            <a:extLst>
              <a:ext uri="{FF2B5EF4-FFF2-40B4-BE49-F238E27FC236}">
                <a16:creationId xmlns:a16="http://schemas.microsoft.com/office/drawing/2014/main" id="{E1AD7E1C-A907-4C66-8E4C-83E46DAA92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1305" y="5434160"/>
            <a:ext cx="1194702" cy="11947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0" descr="Free Images : religious item, cross, crucifix, symbol 6000x4000 - - 1545353  - Free stock photos - PxHere">
            <a:extLst>
              <a:ext uri="{FF2B5EF4-FFF2-40B4-BE49-F238E27FC236}">
                <a16:creationId xmlns:a16="http://schemas.microsoft.com/office/drawing/2014/main" id="{4B8412BA-4AFD-4F18-9BBB-21B4FA0724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87" r="29773" b="1"/>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14" descr="1,000+ Free Hinduism &amp; India Images - Pixabay">
            <a:extLst>
              <a:ext uri="{FF2B5EF4-FFF2-40B4-BE49-F238E27FC236}">
                <a16:creationId xmlns:a16="http://schemas.microsoft.com/office/drawing/2014/main" id="{7AA48CAB-B9B5-416D-B663-15424E6F0B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179" r="15213" b="1"/>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13" descr="Free Images : meeting, training, office, conference room, education,  learning, lecture, seminar, introduction, academic conference 3696x2448 - -  1177748 - Free stock photos - PxHere">
            <a:extLst>
              <a:ext uri="{FF2B5EF4-FFF2-40B4-BE49-F238E27FC236}">
                <a16:creationId xmlns:a16="http://schemas.microsoft.com/office/drawing/2014/main" id="{6D348870-23C7-4B3F-8E11-1DD3F3C36D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10"/>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8" name="Freeform: Shape 77">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Freeform: Shape 79">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346" name="Title 3">
            <a:extLst>
              <a:ext uri="{FF2B5EF4-FFF2-40B4-BE49-F238E27FC236}">
                <a16:creationId xmlns:a16="http://schemas.microsoft.com/office/drawing/2014/main" id="{100BD0F5-ACA8-41F2-A504-51E257E670F4}"/>
              </a:ext>
            </a:extLst>
          </p:cNvPr>
          <p:cNvSpPr>
            <a:spLocks noGrp="1" noChangeArrowheads="1"/>
          </p:cNvSpPr>
          <p:nvPr>
            <p:ph type="title"/>
          </p:nvPr>
        </p:nvSpPr>
        <p:spPr>
          <a:xfrm>
            <a:off x="336042" y="685800"/>
            <a:ext cx="3691753" cy="1325563"/>
          </a:xfrm>
        </p:spPr>
        <p:txBody>
          <a:bodyPr>
            <a:normAutofit/>
          </a:bodyPr>
          <a:lstStyle/>
          <a:p>
            <a:pPr eaLnBrk="1" hangingPunct="1"/>
            <a:br>
              <a:rPr lang="en-US" altLang="en-US" sz="3000" dirty="0"/>
            </a:br>
            <a:r>
              <a:rPr lang="en-US" altLang="en-US" sz="3200" b="1" i="1" dirty="0">
                <a:solidFill>
                  <a:srgbClr val="00467F"/>
                </a:solidFill>
                <a:latin typeface="Palatino "/>
              </a:rPr>
              <a:t>What Can We Do </a:t>
            </a:r>
          </a:p>
        </p:txBody>
      </p:sp>
      <p:sp>
        <p:nvSpPr>
          <p:cNvPr id="82" name="Rectangle 81">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0840865C-EC31-4F4E-AAB3-F2D44D2F47C9}"/>
              </a:ext>
            </a:extLst>
          </p:cNvPr>
          <p:cNvSpPr>
            <a:spLocks noGrp="1"/>
          </p:cNvSpPr>
          <p:nvPr>
            <p:ph idx="1"/>
          </p:nvPr>
        </p:nvSpPr>
        <p:spPr>
          <a:xfrm>
            <a:off x="336042" y="2404430"/>
            <a:ext cx="3691753" cy="3666744"/>
          </a:xfrm>
        </p:spPr>
        <p:txBody>
          <a:bodyPr>
            <a:normAutofit/>
          </a:bodyPr>
          <a:lstStyle/>
          <a:p>
            <a:pPr marL="0" indent="0" eaLnBrk="1" hangingPunct="1">
              <a:spcBef>
                <a:spcPts val="0"/>
              </a:spcBef>
              <a:spcAft>
                <a:spcPts val="600"/>
              </a:spcAft>
              <a:buSzPts val="1000"/>
              <a:buFont typeface="Arial" panose="020B0604020202020204" pitchFamily="34" charset="0"/>
              <a:buNone/>
              <a:tabLst>
                <a:tab pos="457200" algn="l"/>
              </a:tabLst>
              <a:defRPr/>
            </a:pPr>
            <a:r>
              <a:rPr lang="en-US" sz="2400" b="1" dirty="0">
                <a:solidFill>
                  <a:srgbClr val="00467F"/>
                </a:solidFill>
                <a:ea typeface="Times New Roman" panose="02020603050405020304" pitchFamily="18" charset="0"/>
              </a:rPr>
              <a:t>Train faith leaders </a:t>
            </a:r>
            <a:r>
              <a:rPr lang="en-US" sz="2400" dirty="0">
                <a:ea typeface="Times New Roman" panose="02020603050405020304" pitchFamily="18" charset="0"/>
              </a:rPr>
              <a:t>in evidence-based mental health and SUD interventions.</a:t>
            </a:r>
          </a:p>
          <a:p>
            <a:pPr marL="0" indent="0" eaLnBrk="1" hangingPunct="1">
              <a:spcBef>
                <a:spcPts val="1800"/>
              </a:spcBef>
              <a:spcAft>
                <a:spcPts val="600"/>
              </a:spcAft>
              <a:buSzPts val="1000"/>
              <a:buFont typeface="Arial" panose="020B0604020202020204" pitchFamily="34" charset="0"/>
              <a:buNone/>
              <a:tabLst>
                <a:tab pos="457200" algn="l"/>
              </a:tabLst>
              <a:defRPr/>
            </a:pPr>
            <a:r>
              <a:rPr lang="en-US" sz="2400" b="1" dirty="0">
                <a:solidFill>
                  <a:srgbClr val="00467F"/>
                </a:solidFill>
                <a:ea typeface="Times New Roman" panose="02020603050405020304" pitchFamily="18" charset="0"/>
              </a:rPr>
              <a:t>Train clinicians </a:t>
            </a:r>
            <a:r>
              <a:rPr lang="en-US" sz="2400" dirty="0">
                <a:ea typeface="Times New Roman" panose="02020603050405020304" pitchFamily="18" charset="0"/>
              </a:rPr>
              <a:t>to value the spiritual practices and support that religious institutions provide.</a:t>
            </a:r>
            <a:endParaRPr lang="en-US" sz="1700" dirty="0">
              <a:ea typeface="Times New Roman" panose="02020603050405020304" pitchFamily="18" charset="0"/>
            </a:endParaRPr>
          </a:p>
          <a:p>
            <a:pPr marL="0" indent="0" eaLnBrk="1" hangingPunct="1">
              <a:spcBef>
                <a:spcPts val="0"/>
              </a:spcBef>
              <a:spcAft>
                <a:spcPts val="600"/>
              </a:spcAft>
              <a:buSzPts val="1000"/>
              <a:buFont typeface="Arial" panose="020B0604020202020204" pitchFamily="34" charset="0"/>
              <a:buNone/>
              <a:tabLst>
                <a:tab pos="457200" algn="l"/>
              </a:tabLst>
              <a:defRPr/>
            </a:pPr>
            <a:r>
              <a:rPr lang="en-US" sz="1700" dirty="0">
                <a:ea typeface="Times New Roman" panose="02020603050405020304" pitchFamily="18" charset="0"/>
              </a:rPr>
              <a:t> </a:t>
            </a:r>
          </a:p>
          <a:p>
            <a:pPr eaLnBrk="1" hangingPunct="1">
              <a:defRPr/>
            </a:pPr>
            <a:endParaRPr lang="en-US" sz="1700" dirty="0"/>
          </a:p>
        </p:txBody>
      </p:sp>
      <p:pic>
        <p:nvPicPr>
          <p:cNvPr id="13" name="Graphic 12" descr="Cheers">
            <a:extLst>
              <a:ext uri="{FF2B5EF4-FFF2-40B4-BE49-F238E27FC236}">
                <a16:creationId xmlns:a16="http://schemas.microsoft.com/office/drawing/2014/main" id="{A1333138-ECEB-4A4C-83B0-1CEA09482D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1305" y="5434160"/>
            <a:ext cx="1194702" cy="11947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n talking and gesturing with hands. ">
            <a:extLst>
              <a:ext uri="{FF2B5EF4-FFF2-40B4-BE49-F238E27FC236}">
                <a16:creationId xmlns:a16="http://schemas.microsoft.com/office/drawing/2014/main" id="{F281932D-B78C-44C0-85C8-CF334D9377BF}"/>
              </a:ext>
            </a:extLst>
          </p:cNvPr>
          <p:cNvPicPr>
            <a:picLocks noChangeAspect="1"/>
          </p:cNvPicPr>
          <p:nvPr/>
        </p:nvPicPr>
        <p:blipFill rotWithShape="1">
          <a:blip r:embed="rId3">
            <a:extLst>
              <a:ext uri="{28A0092B-C50C-407E-A947-70E740481C1C}">
                <a14:useLocalDpi xmlns:a14="http://schemas.microsoft.com/office/drawing/2010/main" val="0"/>
              </a:ext>
            </a:extLst>
          </a:blip>
          <a:srcRect l="39137" r="13016" b="3"/>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1" descr="Two teen girls talking ">
            <a:extLst>
              <a:ext uri="{FF2B5EF4-FFF2-40B4-BE49-F238E27FC236}">
                <a16:creationId xmlns:a16="http://schemas.microsoft.com/office/drawing/2014/main" id="{8A6264C9-18F9-4C21-A430-FCB894F3CCD8}"/>
              </a:ext>
            </a:extLst>
          </p:cNvPr>
          <p:cNvPicPr>
            <a:picLocks noChangeAspect="1"/>
          </p:cNvPicPr>
          <p:nvPr/>
        </p:nvPicPr>
        <p:blipFill rotWithShape="1">
          <a:blip r:embed="rId4">
            <a:extLst>
              <a:ext uri="{28A0092B-C50C-407E-A947-70E740481C1C}">
                <a14:useLocalDpi xmlns:a14="http://schemas.microsoft.com/office/drawing/2010/main" val="0"/>
              </a:ext>
            </a:extLst>
          </a:blip>
          <a:srcRect l="21135" r="18257" b="1"/>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15" descr="Page 3 | Royalty-free partnership - teamwork photos free download | Pxfuel">
            <a:extLst>
              <a:ext uri="{FF2B5EF4-FFF2-40B4-BE49-F238E27FC236}">
                <a16:creationId xmlns:a16="http://schemas.microsoft.com/office/drawing/2014/main" id="{E2EB2DF4-4430-47C0-836E-6296F4D87F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65" r="-1" b="5051"/>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8" name="Freeform: Shape 77">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Freeform: Shape 79">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394" name="Title 3">
            <a:extLst>
              <a:ext uri="{FF2B5EF4-FFF2-40B4-BE49-F238E27FC236}">
                <a16:creationId xmlns:a16="http://schemas.microsoft.com/office/drawing/2014/main" id="{ADB46FC1-B878-4103-8C47-EBA19335578D}"/>
              </a:ext>
            </a:extLst>
          </p:cNvPr>
          <p:cNvSpPr>
            <a:spLocks noGrp="1" noChangeArrowheads="1"/>
          </p:cNvSpPr>
          <p:nvPr>
            <p:ph type="title"/>
          </p:nvPr>
        </p:nvSpPr>
        <p:spPr>
          <a:xfrm>
            <a:off x="336042" y="685800"/>
            <a:ext cx="3691753" cy="1120139"/>
          </a:xfrm>
        </p:spPr>
        <p:txBody>
          <a:bodyPr>
            <a:normAutofit/>
          </a:bodyPr>
          <a:lstStyle/>
          <a:p>
            <a:pPr eaLnBrk="1" hangingPunct="1"/>
            <a:br>
              <a:rPr lang="en-US" altLang="en-US" sz="3600" dirty="0"/>
            </a:br>
            <a:r>
              <a:rPr lang="en-US" altLang="en-US" sz="3600" b="1" i="1" dirty="0">
                <a:solidFill>
                  <a:srgbClr val="00467F"/>
                </a:solidFill>
                <a:latin typeface="Palatino "/>
              </a:rPr>
              <a:t>We Can:</a:t>
            </a:r>
          </a:p>
        </p:txBody>
      </p:sp>
      <p:sp>
        <p:nvSpPr>
          <p:cNvPr id="82" name="Rectangle 81">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395" name="Content Placeholder 9">
            <a:extLst>
              <a:ext uri="{FF2B5EF4-FFF2-40B4-BE49-F238E27FC236}">
                <a16:creationId xmlns:a16="http://schemas.microsoft.com/office/drawing/2014/main" id="{7A3BCB85-7595-4F04-8AF4-872811322A26}"/>
              </a:ext>
            </a:extLst>
          </p:cNvPr>
          <p:cNvSpPr>
            <a:spLocks noGrp="1" noChangeArrowheads="1"/>
          </p:cNvSpPr>
          <p:nvPr>
            <p:ph idx="1"/>
          </p:nvPr>
        </p:nvSpPr>
        <p:spPr>
          <a:xfrm>
            <a:off x="336042" y="2162057"/>
            <a:ext cx="3691753" cy="3666744"/>
          </a:xfrm>
        </p:spPr>
        <p:txBody>
          <a:bodyPr>
            <a:normAutofit/>
          </a:bodyPr>
          <a:lstStyle/>
          <a:p>
            <a:pPr marL="0" indent="0" eaLnBrk="1" hangingPunct="1">
              <a:buFont typeface="Arial" panose="020B0604020202020204" pitchFamily="34" charset="0"/>
              <a:buNone/>
            </a:pPr>
            <a:r>
              <a:rPr lang="en-US" altLang="en-US" sz="2400" b="1" dirty="0">
                <a:solidFill>
                  <a:srgbClr val="00467F"/>
                </a:solidFill>
              </a:rPr>
              <a:t>Develop partnerships </a:t>
            </a:r>
            <a:r>
              <a:rPr lang="en-US" altLang="en-US" sz="2400" dirty="0"/>
              <a:t>between professional providers and faith communities to facilitate  coordination of care.</a:t>
            </a:r>
          </a:p>
          <a:p>
            <a:pPr marL="0" indent="0" eaLnBrk="1" hangingPunct="1">
              <a:spcBef>
                <a:spcPts val="1800"/>
              </a:spcBef>
              <a:buFont typeface="Arial" panose="020B0604020202020204" pitchFamily="34" charset="0"/>
              <a:buNone/>
            </a:pPr>
            <a:r>
              <a:rPr lang="en-US" altLang="en-US" sz="2400" b="1" dirty="0">
                <a:solidFill>
                  <a:srgbClr val="00467F"/>
                </a:solidFill>
              </a:rPr>
              <a:t>Ensure</a:t>
            </a:r>
            <a:r>
              <a:rPr lang="en-US" altLang="en-US" sz="2400" dirty="0">
                <a:solidFill>
                  <a:srgbClr val="00467F"/>
                </a:solidFill>
              </a:rPr>
              <a:t> </a:t>
            </a:r>
            <a:r>
              <a:rPr lang="en-US" altLang="en-US" sz="2400" dirty="0"/>
              <a:t>a culturally responsive, community-based participatory approach.  </a:t>
            </a:r>
          </a:p>
          <a:p>
            <a:pPr marL="0" indent="0" eaLnBrk="1" hangingPunct="1">
              <a:buFont typeface="Arial" panose="020B0604020202020204" pitchFamily="34" charset="0"/>
              <a:buNone/>
            </a:pPr>
            <a:endParaRPr lang="en-US" altLang="en-US" sz="1600" dirty="0"/>
          </a:p>
        </p:txBody>
      </p:sp>
      <p:pic>
        <p:nvPicPr>
          <p:cNvPr id="9" name="Graphic 8" descr="Cheers">
            <a:extLst>
              <a:ext uri="{FF2B5EF4-FFF2-40B4-BE49-F238E27FC236}">
                <a16:creationId xmlns:a16="http://schemas.microsoft.com/office/drawing/2014/main" id="{AC51A28F-7A01-4F98-915D-27E2136A20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1305" y="5434160"/>
            <a:ext cx="1194702" cy="11947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Text&#10;&#10;Description automatically generated">
            <a:extLst>
              <a:ext uri="{FF2B5EF4-FFF2-40B4-BE49-F238E27FC236}">
                <a16:creationId xmlns:a16="http://schemas.microsoft.com/office/drawing/2014/main" id="{9D38FFCD-ED10-F84A-A942-D25F6FE841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318" y="4797581"/>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418645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3732843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198201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14197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aith leader in a house of worship">
            <a:extLst>
              <a:ext uri="{FF2B5EF4-FFF2-40B4-BE49-F238E27FC236}">
                <a16:creationId xmlns:a16="http://schemas.microsoft.com/office/drawing/2014/main" id="{CA9D76E5-9243-426E-9897-DD8265090468}"/>
              </a:ext>
            </a:extLst>
          </p:cNvPr>
          <p:cNvPicPr>
            <a:picLocks noChangeAspect="1"/>
          </p:cNvPicPr>
          <p:nvPr/>
        </p:nvPicPr>
        <p:blipFill rotWithShape="1">
          <a:blip r:embed="rId3"/>
          <a:srcRect l="33741"/>
          <a:stretch/>
        </p:blipFill>
        <p:spPr>
          <a:xfrm>
            <a:off x="2597441" y="4613275"/>
            <a:ext cx="2180124" cy="2193925"/>
          </a:xfrm>
          <a:prstGeom prst="rect">
            <a:avLst/>
          </a:prstGeom>
          <a:ln w="12700">
            <a:solidFill>
              <a:schemeClr val="bg1">
                <a:lumMod val="95000"/>
              </a:schemeClr>
            </a:solidFill>
          </a:ln>
        </p:spPr>
      </p:pic>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Faith Leaders</a:t>
            </a:r>
          </a:p>
          <a:p>
            <a:r>
              <a:rPr lang="en-US" altLang="en-US" sz="2800" b="1" i="1" dirty="0">
                <a:solidFill>
                  <a:srgbClr val="CC4927"/>
                </a:solidFill>
                <a:latin typeface="Palatino "/>
              </a:rPr>
              <a:t>Impact and Evidence-based Strategies for Preventing and Reducing Stigma</a:t>
            </a:r>
          </a:p>
        </p:txBody>
      </p:sp>
      <p:pic>
        <p:nvPicPr>
          <p:cNvPr id="7" name="Picture 6" descr="Sign with the words hope, love, and faith ">
            <a:extLst>
              <a:ext uri="{FF2B5EF4-FFF2-40B4-BE49-F238E27FC236}">
                <a16:creationId xmlns:a16="http://schemas.microsoft.com/office/drawing/2014/main" id="{303CA713-B99A-4EC5-90D8-6694D4C20F33}"/>
              </a:ext>
            </a:extLst>
          </p:cNvPr>
          <p:cNvPicPr>
            <a:picLocks noChangeAspect="1"/>
          </p:cNvPicPr>
          <p:nvPr/>
        </p:nvPicPr>
        <p:blipFill rotWithShape="1">
          <a:blip r:embed="rId4"/>
          <a:srcRect r="32384"/>
          <a:stretch/>
        </p:blipFill>
        <p:spPr>
          <a:xfrm>
            <a:off x="4840677" y="4613275"/>
            <a:ext cx="2509837" cy="2193925"/>
          </a:xfrm>
          <a:prstGeom prst="rect">
            <a:avLst/>
          </a:prstGeom>
          <a:ln w="12700">
            <a:solidFill>
              <a:schemeClr val="bg1">
                <a:lumMod val="95000"/>
              </a:schemeClr>
            </a:solidFill>
          </a:ln>
        </p:spPr>
      </p:pic>
      <p:pic>
        <p:nvPicPr>
          <p:cNvPr id="9" name="Picture 8" descr="Male faith leader with arms raised">
            <a:extLst>
              <a:ext uri="{FF2B5EF4-FFF2-40B4-BE49-F238E27FC236}">
                <a16:creationId xmlns:a16="http://schemas.microsoft.com/office/drawing/2014/main" id="{D73710C5-E26B-4A4E-9777-05CF7E8759B6}"/>
              </a:ext>
            </a:extLst>
          </p:cNvPr>
          <p:cNvPicPr>
            <a:picLocks noChangeAspect="1"/>
          </p:cNvPicPr>
          <p:nvPr/>
        </p:nvPicPr>
        <p:blipFill rotWithShape="1">
          <a:blip r:embed="rId5"/>
          <a:srcRect t="9418" r="7341" b="7234"/>
          <a:stretch/>
        </p:blipFill>
        <p:spPr>
          <a:xfrm>
            <a:off x="7448550" y="4613275"/>
            <a:ext cx="1625600" cy="2193925"/>
          </a:xfrm>
          <a:prstGeom prst="rect">
            <a:avLst/>
          </a:prstGeom>
          <a:ln w="12700">
            <a:solidFill>
              <a:schemeClr val="bg1">
                <a:lumMod val="95000"/>
              </a:schemeClr>
            </a:solidFill>
          </a:ln>
        </p:spPr>
      </p:pic>
      <p:pic>
        <p:nvPicPr>
          <p:cNvPr id="2" name="Picture 8" descr="African American adult male talking to African American teen boy">
            <a:extLst>
              <a:ext uri="{FF2B5EF4-FFF2-40B4-BE49-F238E27FC236}">
                <a16:creationId xmlns:a16="http://schemas.microsoft.com/office/drawing/2014/main" id="{11F7A74A-0FFB-481C-A315-3B8F457D6535}"/>
              </a:ext>
            </a:extLst>
          </p:cNvPr>
          <p:cNvPicPr>
            <a:picLocks noChangeAspect="1"/>
          </p:cNvPicPr>
          <p:nvPr/>
        </p:nvPicPr>
        <p:blipFill rotWithShape="1">
          <a:blip r:embed="rId6">
            <a:extLst>
              <a:ext uri="{28A0092B-C50C-407E-A947-70E740481C1C}">
                <a14:useLocalDpi xmlns:a14="http://schemas.microsoft.com/office/drawing/2010/main" val="0"/>
              </a:ext>
            </a:extLst>
          </a:blip>
          <a:srcRect l="39015" r="-1052"/>
          <a:stretch/>
        </p:blipFill>
        <p:spPr bwMode="auto">
          <a:xfrm>
            <a:off x="226592" y="4612640"/>
            <a:ext cx="2272813" cy="2194560"/>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dirty="0"/>
              <a:t>Learning Objectives</a:t>
            </a:r>
            <a:br>
              <a:rPr lang="en-US" altLang="en-US" sz="3600" dirty="0"/>
            </a:br>
            <a:r>
              <a:rPr lang="en-US" altLang="en-US" sz="3100" i="1" dirty="0">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lstStyle/>
          <a:p>
            <a:pPr marL="457200" indent="-457200" eaLnBrk="1" hangingPunct="1">
              <a:buFont typeface="Wingdings" panose="05000000000000000000" pitchFamily="2" charset="2"/>
              <a:buChar char="§"/>
              <a:defRPr/>
            </a:pPr>
            <a:r>
              <a:rPr lang="en-US" altLang="en-US" sz="3200" dirty="0"/>
              <a:t>Describe why addressing stigma with faith leaders is important </a:t>
            </a:r>
          </a:p>
          <a:p>
            <a:pPr marL="457200" indent="-457200" eaLnBrk="1" hangingPunct="1">
              <a:buFont typeface="Wingdings" panose="05000000000000000000" pitchFamily="2" charset="2"/>
              <a:buChar char="§"/>
              <a:defRPr/>
            </a:pPr>
            <a:r>
              <a:rPr lang="en-US" altLang="en-US" sz="3200" dirty="0"/>
              <a:t>List the potential impact of stigma and the role that faith leaders can play</a:t>
            </a:r>
          </a:p>
          <a:p>
            <a:pPr marL="457200" indent="-457200" eaLnBrk="1" hangingPunct="1">
              <a:buFont typeface="Wingdings" panose="05000000000000000000" pitchFamily="2" charset="2"/>
              <a:buChar char="§"/>
              <a:defRPr/>
            </a:pPr>
            <a:r>
              <a:rPr lang="en-US" altLang="en-US" sz="3200" dirty="0"/>
              <a:t>List strategies for engaging faith leaders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Woman in professional attire holding her eye 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a:t>
            </a:r>
            <a:r>
              <a:rPr lang="en-US" altLang="en-US" sz="2400" i="1" dirty="0">
                <a:solidFill>
                  <a:srgbClr val="CC4927"/>
                </a:solidFill>
              </a:rPr>
              <a:t>it is cross-cutting in all communities and populations.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latin typeface="Arial" panose="020B0604020202020204" pitchFamily="34" charset="0"/>
                <a:cs typeface="Arial" panose="020B0604020202020204" pitchFamily="34" charset="0"/>
              </a:rPr>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6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Man standing at a lecturn">
            <a:extLst>
              <a:ext uri="{FF2B5EF4-FFF2-40B4-BE49-F238E27FC236}">
                <a16:creationId xmlns:a16="http://schemas.microsoft.com/office/drawing/2014/main" id="{1B886327-ADF7-4D1F-956F-B705FDCF38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20" r="28624" b="-1"/>
          <a:stretch/>
        </p:blipFill>
        <p:spPr bwMode="auto">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106" name="Title 3">
            <a:extLst>
              <a:ext uri="{FF2B5EF4-FFF2-40B4-BE49-F238E27FC236}">
                <a16:creationId xmlns:a16="http://schemas.microsoft.com/office/drawing/2014/main" id="{BFC50859-27C5-4C71-B98E-2D540136167B}"/>
              </a:ext>
            </a:extLst>
          </p:cNvPr>
          <p:cNvSpPr>
            <a:spLocks noGrp="1" noChangeArrowheads="1"/>
          </p:cNvSpPr>
          <p:nvPr>
            <p:ph type="title"/>
          </p:nvPr>
        </p:nvSpPr>
        <p:spPr>
          <a:xfrm>
            <a:off x="281178" y="932688"/>
            <a:ext cx="3744468" cy="1167383"/>
          </a:xfrm>
        </p:spPr>
        <p:txBody>
          <a:bodyPr vert="horz" lIns="91440" tIns="45720" rIns="91440" bIns="45720" rtlCol="0" anchor="ctr">
            <a:noAutofit/>
          </a:bodyPr>
          <a:lstStyle/>
          <a:p>
            <a:r>
              <a:rPr lang="en-US" altLang="en-US" sz="3200" b="1" dirty="0"/>
              <a:t>Faith Leaders</a:t>
            </a:r>
            <a:br>
              <a:rPr lang="en-US" altLang="en-US" sz="3200" dirty="0"/>
            </a:br>
            <a:r>
              <a:rPr lang="en-US" altLang="en-US" sz="3200" b="1" i="1" dirty="0">
                <a:solidFill>
                  <a:srgbClr val="94A545"/>
                </a:solidFill>
                <a:latin typeface="Palatino "/>
              </a:rPr>
              <a:t>Why it Matters</a:t>
            </a:r>
            <a:br>
              <a:rPr lang="en-US" altLang="en-US" sz="3200" b="1" dirty="0">
                <a:solidFill>
                  <a:srgbClr val="CC4927"/>
                </a:solidFill>
              </a:rPr>
            </a:br>
            <a:endParaRPr lang="en-US" altLang="en-US" sz="3200" b="1" dirty="0">
              <a:solidFill>
                <a:srgbClr val="CC4927"/>
              </a:solidFill>
            </a:endParaRPr>
          </a:p>
        </p:txBody>
      </p:sp>
      <p:sp>
        <p:nvSpPr>
          <p:cNvPr id="79" name="Rectangle 78">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107" name="Content Placeholder 4">
            <a:extLst>
              <a:ext uri="{FF2B5EF4-FFF2-40B4-BE49-F238E27FC236}">
                <a16:creationId xmlns:a16="http://schemas.microsoft.com/office/drawing/2014/main" id="{B7935B50-C1B7-40E1-B680-AEF3CF25799E}"/>
              </a:ext>
            </a:extLst>
          </p:cNvPr>
          <p:cNvSpPr>
            <a:spLocks noGrp="1" noChangeArrowheads="1"/>
          </p:cNvSpPr>
          <p:nvPr>
            <p:ph sz="half" idx="2"/>
          </p:nvPr>
        </p:nvSpPr>
        <p:spPr>
          <a:xfrm>
            <a:off x="281178" y="2522949"/>
            <a:ext cx="3799332" cy="3402363"/>
          </a:xfrm>
        </p:spPr>
        <p:txBody>
          <a:bodyPr vert="horz" lIns="91440" tIns="45720" rIns="91440" bIns="45720" rtlCol="0" anchor="t">
            <a:normAutofit/>
          </a:bodyPr>
          <a:lstStyle/>
          <a:p>
            <a:pPr marL="0" indent="0">
              <a:spcBef>
                <a:spcPct val="0"/>
              </a:spcBef>
              <a:spcAft>
                <a:spcPts val="600"/>
              </a:spcAft>
              <a:buNone/>
            </a:pPr>
            <a:r>
              <a:rPr lang="en-US" altLang="en-US" sz="2400" dirty="0"/>
              <a:t>Many Americans are part of a faith community, which can be the first point of contact for those seeking help with a mental health or substance use problem.  </a:t>
            </a:r>
            <a:endParaRPr lang="en-US" altLang="en-US" sz="2400" b="1" i="1" dirty="0"/>
          </a:p>
        </p:txBody>
      </p:sp>
      <p:pic>
        <p:nvPicPr>
          <p:cNvPr id="5" name="Graphic 4" descr="Cheers">
            <a:extLst>
              <a:ext uri="{FF2B5EF4-FFF2-40B4-BE49-F238E27FC236}">
                <a16:creationId xmlns:a16="http://schemas.microsoft.com/office/drawing/2014/main" id="{04B781DC-68C8-4039-84E8-7B577C05DB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1305" y="5434160"/>
            <a:ext cx="1194702" cy="119470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2">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1960</Words>
  <Application>Microsoft Office PowerPoint</Application>
  <PresentationFormat>On-screen Show (4:3)</PresentationFormat>
  <Paragraphs>169</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InterFace</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Everyone </vt:lpstr>
      <vt:lpstr>A Role for Every Sector</vt:lpstr>
      <vt:lpstr>Faith Leaders Why it Matters </vt:lpstr>
      <vt:lpstr> Why it Matters </vt:lpstr>
      <vt:lpstr>Faith Leaders What's the Impact</vt:lpstr>
      <vt:lpstr> What's the Impact</vt:lpstr>
      <vt:lpstr>Faith Leaders What Can We Do </vt:lpstr>
      <vt:lpstr> What Can We Do </vt:lpstr>
      <vt:lpstr> We Can:</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Reducing Stigma:                Evidence-based Practices Across                 Community Sectors Series  &lt;Insert Introduction to Stigma Slides Here&gt; https://pttcnetwork.org/centers/great-lakes-pttc/preventing-and-reducing-stigma</dc:title>
  <dc:creator>Klevgaard, Chuck</dc:creator>
  <cp:lastModifiedBy>Klevgaard, Chuck</cp:lastModifiedBy>
  <cp:revision>13</cp:revision>
  <dcterms:created xsi:type="dcterms:W3CDTF">2020-10-19T21:44:14Z</dcterms:created>
  <dcterms:modified xsi:type="dcterms:W3CDTF">2021-05-14T13:45:31Z</dcterms:modified>
</cp:coreProperties>
</file>