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303" r:id="rId2"/>
    <p:sldId id="273" r:id="rId3"/>
    <p:sldId id="271" r:id="rId4"/>
    <p:sldId id="257" r:id="rId5"/>
    <p:sldId id="591" r:id="rId6"/>
    <p:sldId id="336" r:id="rId7"/>
    <p:sldId id="455" r:id="rId8"/>
    <p:sldId id="458" r:id="rId9"/>
    <p:sldId id="599" r:id="rId10"/>
    <p:sldId id="600" r:id="rId11"/>
    <p:sldId id="602" r:id="rId12"/>
    <p:sldId id="601" r:id="rId13"/>
    <p:sldId id="603" r:id="rId14"/>
    <p:sldId id="604" r:id="rId15"/>
    <p:sldId id="308" r:id="rId16"/>
    <p:sldId id="605" r:id="rId17"/>
  </p:sldIdLst>
  <p:sldSz cx="9144000" cy="6858000" type="screen4x3"/>
  <p:notesSz cx="7077075" cy="907732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71293" autoAdjust="0"/>
  </p:normalViewPr>
  <p:slideViewPr>
    <p:cSldViewPr snapToGrid="0">
      <p:cViewPr varScale="1">
        <p:scale>
          <a:sx n="44" d="100"/>
          <a:sy n="44" d="100"/>
        </p:scale>
        <p:origin x="1940" y="40"/>
      </p:cViewPr>
      <p:guideLst>
        <p:guide orient="horz" pos="2256"/>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Police transport an estimated 1 in 3 individuals in psychiatric crisis to hospital emergency rooms.  </a:t>
            </a:r>
          </a:p>
          <a:p>
            <a:pPr marL="228600" indent="-228600">
              <a:buFont typeface="+mj-lt"/>
              <a:buAutoNum type="arabicPeriod"/>
            </a:pPr>
            <a:r>
              <a:rPr lang="en-US" b="0" i="0" dirty="0">
                <a:solidFill>
                  <a:srgbClr val="575B64"/>
                </a:solidFill>
                <a:effectLst/>
                <a:latin typeface="InterFace"/>
              </a:rPr>
              <a:t>Thousands of people are alive today due to first responders administering the overdose reversal medication naloxone.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Police and firefighters are often first on the scene, with many administering the medication to the same individual repeatedly, sometimes more than once in the same day. Frequent and repeated encounters with individuals struggling with mental health, substance use, and related behavioral health problems can produce compassion fatigue and perpetuate the misconceptions that individuals with mental illness are dangerous and/or that SUD is a moral failing. </a:t>
            </a:r>
          </a:p>
          <a:p>
            <a:pPr marL="228600" indent="-228600">
              <a:buFont typeface="+mj-lt"/>
              <a:buAutoNum type="arabicPeriod"/>
            </a:pPr>
            <a:r>
              <a:rPr lang="en-US" b="0" i="0" dirty="0">
                <a:solidFill>
                  <a:srgbClr val="575B64"/>
                </a:solidFill>
                <a:effectLst/>
                <a:latin typeface="InterFace"/>
              </a:rPr>
              <a:t>These false beliefs stem partly from a lack of understanding about mental health and SUDs, and in part from the trauma these encounters produce—trauma that may transform into victim-blaming.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2231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Even before first contact, bias and negative attitudes toward people with mental health and SUDs problems can affect the timeliness and quality of care.</a:t>
            </a:r>
            <a:endParaRPr lang="en-US" sz="1050" dirty="0">
              <a:latin typeface="+mn-lt"/>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154355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Physical and emotional exhaustion from repeatedly dealing with people in distress over time can reduce a first responder’s ability to feel empathy and compassion.</a:t>
            </a:r>
          </a:p>
          <a:p>
            <a:pPr marL="228600" indent="-228600" algn="l">
              <a:buFont typeface="+mj-lt"/>
              <a:buAutoNum type="arabicPeriod"/>
            </a:pPr>
            <a:r>
              <a:rPr lang="en-US" b="0" i="0" dirty="0">
                <a:solidFill>
                  <a:srgbClr val="575B64"/>
                </a:solidFill>
                <a:effectLst/>
                <a:latin typeface="InterFace"/>
              </a:rPr>
              <a:t>Many first responders who develop post-traumatic stress, mental health issues, or SUDs do not seek treatment due to fear of stigma.</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284760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Provide opportunities for first responders to interact with individuals with substance use and mental health problems outside of a crisis.</a:t>
            </a:r>
          </a:p>
          <a:p>
            <a:pPr marL="228600" indent="-228600" algn="l">
              <a:buFont typeface="+mj-lt"/>
              <a:buAutoNum type="arabicPeriod"/>
            </a:pPr>
            <a:r>
              <a:rPr lang="en-US" b="0" i="0" dirty="0">
                <a:solidFill>
                  <a:srgbClr val="575B64"/>
                </a:solidFill>
                <a:effectLst/>
                <a:latin typeface="InterFace"/>
              </a:rPr>
              <a:t>Train first responders in addiction science and overdose prevention and response. Introduce strategies for engaging and helping individuals under the influence of alcohol and drugs.</a:t>
            </a:r>
          </a:p>
          <a:p>
            <a:pPr marL="228600" indent="-228600" algn="l">
              <a:buFont typeface="+mj-lt"/>
              <a:buAutoNum type="arabicPeriod"/>
            </a:pPr>
            <a:r>
              <a:rPr lang="en-US" b="0" i="0" dirty="0">
                <a:solidFill>
                  <a:srgbClr val="575B64"/>
                </a:solidFill>
                <a:effectLst/>
                <a:latin typeface="InterFace"/>
              </a:rPr>
              <a:t>Work with leadership to cultivate an organizational culture that promotes tolerance and condemns discriminatory behavior.</a:t>
            </a:r>
          </a:p>
          <a:p>
            <a:pPr marL="228600" indent="-228600" algn="l">
              <a:buFont typeface="+mj-lt"/>
              <a:buAutoNum type="arabicPeriod"/>
            </a:pPr>
            <a:r>
              <a:rPr lang="en-US" b="0" i="0" dirty="0">
                <a:solidFill>
                  <a:srgbClr val="575B64"/>
                </a:solidFill>
                <a:effectLst/>
                <a:latin typeface="InterFace"/>
              </a:rPr>
              <a:t>Train responders in mindfulness techniques that can help reduce stress and compassion fatigue.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36779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Work with leadership to cultivate an organizational culture that promotes tolerance and condemns discriminatory behavior.</a:t>
            </a:r>
          </a:p>
          <a:p>
            <a:pPr marL="228600" indent="-228600" algn="l">
              <a:buFont typeface="+mj-lt"/>
              <a:buAutoNum type="arabicPeriod"/>
            </a:pPr>
            <a:r>
              <a:rPr lang="en-US" b="0" i="0" dirty="0">
                <a:solidFill>
                  <a:srgbClr val="575B64"/>
                </a:solidFill>
                <a:effectLst/>
                <a:latin typeface="InterFace"/>
              </a:rPr>
              <a:t>Train responders in mindfulness techniques that can help reduce stress and compassion fatigue.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37502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16</a:t>
            </a:fld>
            <a:endParaRPr lang="en-US" dirty="0"/>
          </a:p>
        </p:txBody>
      </p:sp>
    </p:spTree>
    <p:extLst>
      <p:ext uri="{BB962C8B-B14F-4D97-AF65-F5344CB8AC3E}">
        <p14:creationId xmlns:p14="http://schemas.microsoft.com/office/powerpoint/2010/main" val="77294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25856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187023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408914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first responders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first responders can play</a:t>
            </a:r>
          </a:p>
          <a:p>
            <a:pPr marL="457200" indent="-457200" eaLnBrk="1" hangingPunct="1">
              <a:buFont typeface="Wingdings" panose="05000000000000000000" pitchFamily="2" charset="2"/>
              <a:buChar char="ü"/>
              <a:defRPr/>
            </a:pPr>
            <a:r>
              <a:rPr lang="en-US" altLang="en-US" sz="1200" dirty="0"/>
              <a:t>List strategies for engaging first responders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96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the first responders </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While mental health and SUDs affect people from all walks of life and all age groups, people with these disorders interact disproportionately with members of the police force, fire department, and emergency medical services. </a:t>
            </a:r>
          </a:p>
          <a:p>
            <a:pPr marL="228600" indent="-228600">
              <a:buFont typeface="+mj-lt"/>
              <a:buAutoNum type="arabicPeriod"/>
            </a:pPr>
            <a:r>
              <a:rPr lang="en-US" b="0" i="0" dirty="0">
                <a:solidFill>
                  <a:srgbClr val="575B64"/>
                </a:solidFill>
                <a:effectLst/>
                <a:latin typeface="InterFace"/>
              </a:rPr>
              <a:t>Individuals with severe mental illness generate no fewer than 1 in 10 calls for police service.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First responders experience high rates of depression and substance misuse and dependence, but perceived stigma prevents many from seeking help.</a:t>
            </a:r>
            <a:endParaRPr lang="en-US" dirty="0"/>
          </a:p>
          <a:p>
            <a:pPr marL="228600" indent="-228600">
              <a:buFont typeface="+mj-lt"/>
              <a:buAutoNum type="arabicPeriod"/>
            </a:pPr>
            <a:endParaRPr lang="en-US" b="0" i="0" dirty="0">
              <a:solidFill>
                <a:srgbClr val="575B64"/>
              </a:solidFill>
              <a:effectLst/>
              <a:latin typeface="InterFace"/>
            </a:endParaRPr>
          </a:p>
          <a:p>
            <a:endParaRPr lang="en-US" b="0" i="0" dirty="0">
              <a:solidFill>
                <a:srgbClr val="575B64"/>
              </a:solidFill>
              <a:effectLst/>
              <a:latin typeface="InterFace"/>
            </a:endParaRPr>
          </a:p>
          <a:p>
            <a:endParaRPr lang="en-US" b="0" i="0" dirty="0">
              <a:solidFill>
                <a:srgbClr val="575B64"/>
              </a:solidFill>
              <a:effectLst/>
              <a:latin typeface="InterFace"/>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37634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3D2CC2FD-EC41-3149-A641-3BE857442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295177"/>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mergency Room, Ambulance, Ems, Emt">
            <a:extLst>
              <a:ext uri="{FF2B5EF4-FFF2-40B4-BE49-F238E27FC236}">
                <a16:creationId xmlns:a16="http://schemas.microsoft.com/office/drawing/2014/main" id="{69D5AC4E-9AED-4183-B64E-68DBEE8CCF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7"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icture of a naloxone kit">
            <a:extLst>
              <a:ext uri="{FF2B5EF4-FFF2-40B4-BE49-F238E27FC236}">
                <a16:creationId xmlns:a16="http://schemas.microsoft.com/office/drawing/2014/main" id="{0D763DF7-1347-4191-88C1-13544E5657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0"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8A0E739-E4F2-4282-A72F-B6B7C393CCD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6829EE-5F98-4FD7-B1A0-197E052F9A54}"/>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b="0" i="0" dirty="0">
                <a:effectLst/>
              </a:rPr>
              <a:t>Police transport an estimated 1 in 3 individuals in psychiatric crisis to hospital emergency rooms.  </a:t>
            </a:r>
          </a:p>
          <a:p>
            <a:pPr marL="0" indent="0">
              <a:buNone/>
            </a:pPr>
            <a:r>
              <a:rPr lang="en-US" sz="2400" b="0" i="0" dirty="0">
                <a:effectLst/>
              </a:rPr>
              <a:t>Thousands of people are alive today due to first responders administering naloxone. </a:t>
            </a:r>
          </a:p>
          <a:p>
            <a:pPr marL="0" indent="0">
              <a:buNone/>
            </a:pPr>
            <a:endParaRPr lang="en-US" sz="1700" dirty="0">
              <a:latin typeface="+mn-lt"/>
              <a:cs typeface="+mn-cs"/>
            </a:endParaRPr>
          </a:p>
        </p:txBody>
      </p:sp>
      <p:pic>
        <p:nvPicPr>
          <p:cNvPr id="7" name="Graphic 6" descr="Ambulance">
            <a:extLst>
              <a:ext uri="{FF2B5EF4-FFF2-40B4-BE49-F238E27FC236}">
                <a16:creationId xmlns:a16="http://schemas.microsoft.com/office/drawing/2014/main" id="{05090F3C-9ADC-4012-995A-EFA66E5073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69473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yringe, Drugs, The Dependence Of">
            <a:extLst>
              <a:ext uri="{FF2B5EF4-FFF2-40B4-BE49-F238E27FC236}">
                <a16:creationId xmlns:a16="http://schemas.microsoft.com/office/drawing/2014/main" id="{45093D97-7CB7-4204-85F5-CF6D65DD9F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Car Crash, School Of Medicine, Drill">
            <a:extLst>
              <a:ext uri="{FF2B5EF4-FFF2-40B4-BE49-F238E27FC236}">
                <a16:creationId xmlns:a16="http://schemas.microsoft.com/office/drawing/2014/main" id="{8ECF14EF-285C-4FC5-B095-15457F3748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50" r="-2" b="1685"/>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9555737-1D42-4BDF-8C70-41AAE32E1E1F}"/>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634C970-F0F9-4473-9F42-04CC4990360F}"/>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0" i="0" dirty="0">
                <a:effectLst/>
              </a:rPr>
              <a:t>Even before first contact, bias and negative attitudes toward people with mental health and SUDs problems can affect the timeliness and quality of care.</a:t>
            </a:r>
            <a:endParaRPr lang="en-US" sz="1700" dirty="0">
              <a:latin typeface="+mn-lt"/>
              <a:cs typeface="+mn-cs"/>
            </a:endParaRPr>
          </a:p>
        </p:txBody>
      </p:sp>
      <p:pic>
        <p:nvPicPr>
          <p:cNvPr id="11" name="Graphic 10" descr="Ambulance">
            <a:extLst>
              <a:ext uri="{FF2B5EF4-FFF2-40B4-BE49-F238E27FC236}">
                <a16:creationId xmlns:a16="http://schemas.microsoft.com/office/drawing/2014/main" id="{780A5975-8A6B-4C59-A1E9-2DEA094651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954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erson in blue surgical scrubs with head in hands ">
            <a:extLst>
              <a:ext uri="{FF2B5EF4-FFF2-40B4-BE49-F238E27FC236}">
                <a16:creationId xmlns:a16="http://schemas.microsoft.com/office/drawing/2014/main" id="{0C0812FC-423E-4114-8126-9C7B60616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8" r="-2" b="646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areer, Firefighter, Relaxing, Job">
            <a:extLst>
              <a:ext uri="{FF2B5EF4-FFF2-40B4-BE49-F238E27FC236}">
                <a16:creationId xmlns:a16="http://schemas.microsoft.com/office/drawing/2014/main" id="{B732DF76-3093-4180-B6C7-A71B4219C6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16" r="-2" b="311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0BFD989-4D41-4D6E-9E7C-7672492C3AA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First Responders</a:t>
            </a:r>
            <a:br>
              <a:rPr lang="en-US" sz="3000" kern="1200" dirty="0">
                <a:solidFill>
                  <a:schemeClr val="tx1"/>
                </a:solidFill>
                <a:latin typeface="+mj-lt"/>
                <a:ea typeface="+mj-ea"/>
                <a:cs typeface="+mj-cs"/>
              </a:rPr>
            </a:br>
            <a:r>
              <a:rPr lang="en-US" sz="3000" i="1" kern="1200" dirty="0">
                <a:solidFill>
                  <a:srgbClr val="CC4927"/>
                </a:solidFill>
                <a:latin typeface="Palatino "/>
                <a:cs typeface="+mj-cs"/>
              </a:rPr>
              <a:t>What's the Impact</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EF91341-6A0A-42B0-8599-D97C371AD815}"/>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Physical and emotional exhaustion from repeatedly dealing with people in distress over time can reduce a first responder’s ability to feel empathy and compassion.</a:t>
            </a:r>
          </a:p>
          <a:p>
            <a:pPr marL="0" indent="0">
              <a:buNone/>
            </a:pPr>
            <a:endParaRPr lang="en-US" sz="1700" dirty="0">
              <a:latin typeface="+mn-lt"/>
              <a:cs typeface="+mn-cs"/>
            </a:endParaRPr>
          </a:p>
        </p:txBody>
      </p:sp>
      <p:pic>
        <p:nvPicPr>
          <p:cNvPr id="7" name="Graphic 6" descr="Ambulance">
            <a:extLst>
              <a:ext uri="{FF2B5EF4-FFF2-40B4-BE49-F238E27FC236}">
                <a16:creationId xmlns:a16="http://schemas.microsoft.com/office/drawing/2014/main" id="{1DAADBD0-5468-48F8-8DA7-09B45B9E5F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80896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n African American and white police officer standing next to each other and smiling">
            <a:extLst>
              <a:ext uri="{FF2B5EF4-FFF2-40B4-BE49-F238E27FC236}">
                <a16:creationId xmlns:a16="http://schemas.microsoft.com/office/drawing/2014/main" id="{B0B6A39C-C900-4515-98A8-FBAC32A9D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6" descr="Man facing an audience">
            <a:extLst>
              <a:ext uri="{FF2B5EF4-FFF2-40B4-BE49-F238E27FC236}">
                <a16:creationId xmlns:a16="http://schemas.microsoft.com/office/drawing/2014/main" id="{891CA96B-1D35-45DE-898A-26AB0D0C1A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68" r="-2" b="2192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48D5E59-5454-4031-A1DA-6C4F177EAE3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dirty="0"/>
              <a:t>First Responders</a:t>
            </a:r>
            <a:br>
              <a:rPr lang="en-US" sz="3000" dirty="0">
                <a:latin typeface="+mj-lt"/>
                <a:cs typeface="+mj-cs"/>
              </a:rPr>
            </a:br>
            <a:r>
              <a:rPr lang="en-US" sz="3000" b="1" i="1" dirty="0">
                <a:solidFill>
                  <a:srgbClr val="00467F"/>
                </a:solidFill>
                <a:latin typeface="Palatino "/>
                <a:cs typeface="+mj-cs"/>
              </a:rPr>
              <a:t>What Can We Do </a:t>
            </a:r>
            <a:endParaRPr lang="en-US" sz="3000" b="1" i="1" kern="1200" dirty="0">
              <a:solidFill>
                <a:srgbClr val="00467F"/>
              </a:solidFill>
              <a:latin typeface="Palatino "/>
              <a:cs typeface="+mj-cs"/>
            </a:endParaRP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303D6DE-1883-47B3-83DF-A337F993E13B}"/>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b="1" i="0" dirty="0">
                <a:solidFill>
                  <a:srgbClr val="00467F"/>
                </a:solidFill>
                <a:effectLst/>
              </a:rPr>
              <a:t>Provide opportunities </a:t>
            </a:r>
            <a:r>
              <a:rPr lang="en-US" sz="2400" b="0" i="0" dirty="0">
                <a:effectLst/>
              </a:rPr>
              <a:t>for first responders to interact with individuals with substance use and mental health problems outside of a crisis.</a:t>
            </a:r>
          </a:p>
          <a:p>
            <a:pPr marL="0" indent="0">
              <a:spcBef>
                <a:spcPts val="1200"/>
              </a:spcBef>
              <a:buNone/>
            </a:pPr>
            <a:r>
              <a:rPr lang="en-US" sz="2400" b="1" dirty="0">
                <a:solidFill>
                  <a:srgbClr val="00467F"/>
                </a:solidFill>
              </a:rPr>
              <a:t>Train</a:t>
            </a:r>
            <a:r>
              <a:rPr lang="en-US" sz="2400" dirty="0"/>
              <a:t> first responders in addiction and mental illness.</a:t>
            </a:r>
            <a:endParaRPr lang="en-US" sz="2400" b="0" i="0" dirty="0">
              <a:effectLst/>
            </a:endParaRPr>
          </a:p>
          <a:p>
            <a:pPr marL="0" indent="0">
              <a:buNone/>
            </a:pPr>
            <a:endParaRPr lang="en-US" sz="2400" dirty="0"/>
          </a:p>
        </p:txBody>
      </p:sp>
      <p:pic>
        <p:nvPicPr>
          <p:cNvPr id="6" name="Graphic 5" descr="Ambulance">
            <a:extLst>
              <a:ext uri="{FF2B5EF4-FFF2-40B4-BE49-F238E27FC236}">
                <a16:creationId xmlns:a16="http://schemas.microsoft.com/office/drawing/2014/main" id="{117A1CCC-C48C-4426-84FC-DFD778E55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8476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agerstown's first female firefighter promoted to deputy fire marshal |  Brightside | heraldmailmedia.com">
            <a:extLst>
              <a:ext uri="{FF2B5EF4-FFF2-40B4-BE49-F238E27FC236}">
                <a16:creationId xmlns:a16="http://schemas.microsoft.com/office/drawing/2014/main" id="{2FA53B55-70DE-4B79-894C-39DF13A7EA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41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Royalty-Free photo: Selective photo of Mindfulness printed paper on clear  glass window | PickPik">
            <a:extLst>
              <a:ext uri="{FF2B5EF4-FFF2-40B4-BE49-F238E27FC236}">
                <a16:creationId xmlns:a16="http://schemas.microsoft.com/office/drawing/2014/main" id="{4592EC04-98AB-4DEC-8845-615CC10814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6E8AD2F-6A61-4626-B20B-6E6CBF967CC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We Do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FA753A-E03C-4EBA-92DB-27962F3F5554}"/>
              </a:ext>
            </a:extLst>
          </p:cNvPr>
          <p:cNvSpPr>
            <a:spLocks noGrp="1"/>
          </p:cNvSpPr>
          <p:nvPr>
            <p:ph sz="half" idx="2"/>
          </p:nvPr>
        </p:nvSpPr>
        <p:spPr>
          <a:xfrm>
            <a:off x="336042" y="2411013"/>
            <a:ext cx="3624602" cy="3664351"/>
          </a:xfrm>
        </p:spPr>
        <p:txBody>
          <a:bodyPr vert="horz" lIns="91440" tIns="45720" rIns="91440" bIns="45720" rtlCol="0">
            <a:normAutofit/>
          </a:bodyPr>
          <a:lstStyle/>
          <a:p>
            <a:pPr marL="0" indent="0">
              <a:buNone/>
            </a:pPr>
            <a:r>
              <a:rPr lang="en-US" sz="2400" b="1" dirty="0">
                <a:solidFill>
                  <a:srgbClr val="00467F"/>
                </a:solidFill>
              </a:rPr>
              <a:t>Work with leadership </a:t>
            </a:r>
            <a:r>
              <a:rPr lang="en-US" sz="2400" dirty="0"/>
              <a:t>to cultivate an organizational culture that promotes tolerance.</a:t>
            </a:r>
          </a:p>
          <a:p>
            <a:pPr marL="0" indent="0">
              <a:spcBef>
                <a:spcPts val="1800"/>
              </a:spcBef>
              <a:buNone/>
            </a:pPr>
            <a:r>
              <a:rPr lang="en-US" sz="2400" b="1" dirty="0">
                <a:solidFill>
                  <a:srgbClr val="00467F"/>
                </a:solidFill>
              </a:rPr>
              <a:t>Train responders </a:t>
            </a:r>
            <a:r>
              <a:rPr lang="en-US" sz="2400" dirty="0"/>
              <a:t>in mindfulness techniques that can help reduce stress and compassion fatigue.</a:t>
            </a:r>
          </a:p>
          <a:p>
            <a:pPr marL="0" indent="0">
              <a:buNone/>
            </a:pPr>
            <a:endParaRPr lang="en-US" sz="1700" dirty="0">
              <a:latin typeface="+mn-lt"/>
              <a:cs typeface="+mn-cs"/>
            </a:endParaRPr>
          </a:p>
        </p:txBody>
      </p:sp>
      <p:pic>
        <p:nvPicPr>
          <p:cNvPr id="7" name="Graphic 6" descr="Ambulance">
            <a:extLst>
              <a:ext uri="{FF2B5EF4-FFF2-40B4-BE49-F238E27FC236}">
                <a16:creationId xmlns:a16="http://schemas.microsoft.com/office/drawing/2014/main" id="{DBBDEB87-41CB-4BA9-B686-7226029A0C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36582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01CCDDF2-7E4D-D04B-86F2-04C54A70AA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4677659"/>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186424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138231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1840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417600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First Responders</a:t>
            </a:r>
          </a:p>
          <a:p>
            <a:r>
              <a:rPr lang="en-US" altLang="en-US" sz="2800" b="1" i="1" dirty="0">
                <a:solidFill>
                  <a:srgbClr val="CC4927"/>
                </a:solidFill>
                <a:latin typeface="Palatino "/>
              </a:rPr>
              <a:t>Impact and Evidence-based Strategies for Preventing and </a:t>
            </a:r>
            <a:r>
              <a:rPr lang="en-US" altLang="en-US" sz="2800" b="1" i="1">
                <a:solidFill>
                  <a:srgbClr val="CC4927"/>
                </a:solidFill>
                <a:latin typeface="Palatino "/>
              </a:rPr>
              <a:t>Reducing Stigma</a:t>
            </a:r>
            <a:endParaRPr lang="en-US" altLang="en-US" sz="2800" b="1" i="1" dirty="0">
              <a:solidFill>
                <a:srgbClr val="CC4927"/>
              </a:solidFill>
              <a:latin typeface="Palatino "/>
            </a:endParaRPr>
          </a:p>
        </p:txBody>
      </p:sp>
      <p:pic>
        <p:nvPicPr>
          <p:cNvPr id="3" name="Picture 2" descr="Jail cell ">
            <a:extLst>
              <a:ext uri="{FF2B5EF4-FFF2-40B4-BE49-F238E27FC236}">
                <a16:creationId xmlns:a16="http://schemas.microsoft.com/office/drawing/2014/main" id="{C4E754EB-9241-4FDE-ABFC-34908D12C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 r="43609" b="7675"/>
          <a:stretch/>
        </p:blipFill>
        <p:spPr bwMode="auto">
          <a:xfrm>
            <a:off x="263876" y="4663440"/>
            <a:ext cx="201595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Fence, Freedom, Prison, Hands, Fingers">
            <a:extLst>
              <a:ext uri="{FF2B5EF4-FFF2-40B4-BE49-F238E27FC236}">
                <a16:creationId xmlns:a16="http://schemas.microsoft.com/office/drawing/2014/main" id="{35D03240-D1F9-42E0-AE2C-B412ED9BD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96" r="19302" b="7341"/>
          <a:stretch/>
        </p:blipFill>
        <p:spPr bwMode="auto">
          <a:xfrm>
            <a:off x="2328577" y="4663440"/>
            <a:ext cx="229525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The Conference, Lecture, Lecture Hall">
            <a:extLst>
              <a:ext uri="{FF2B5EF4-FFF2-40B4-BE49-F238E27FC236}">
                <a16:creationId xmlns:a16="http://schemas.microsoft.com/office/drawing/2014/main" id="{610D24E1-8F54-46C3-BD49-10C07C1B6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10" t="2573" r="-3" b="5462"/>
          <a:stretch/>
        </p:blipFill>
        <p:spPr bwMode="auto">
          <a:xfrm>
            <a:off x="4672572" y="4663440"/>
            <a:ext cx="24164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5" descr="Analysis, Analytics, Business, Charts">
            <a:extLst>
              <a:ext uri="{FF2B5EF4-FFF2-40B4-BE49-F238E27FC236}">
                <a16:creationId xmlns:a16="http://schemas.microsoft.com/office/drawing/2014/main" id="{9167ED82-FB19-4806-B07E-BEEA18CD6F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41" t="8037" r="19181" b="-2"/>
          <a:stretch/>
        </p:blipFill>
        <p:spPr bwMode="auto">
          <a:xfrm>
            <a:off x="7139816" y="4663440"/>
            <a:ext cx="196185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 first responders is important </a:t>
            </a:r>
          </a:p>
          <a:p>
            <a:pPr marL="457200" indent="-457200" eaLnBrk="1" hangingPunct="1">
              <a:buFont typeface="Wingdings" panose="05000000000000000000" pitchFamily="2" charset="2"/>
              <a:buChar char="§"/>
              <a:defRPr/>
            </a:pPr>
            <a:r>
              <a:rPr lang="en-US" altLang="en-US" sz="3200" dirty="0"/>
              <a:t>List the potential impact of stigma and the role that first responders can play</a:t>
            </a:r>
          </a:p>
          <a:p>
            <a:pPr marL="457200" indent="-457200" eaLnBrk="1" hangingPunct="1">
              <a:buFont typeface="Wingdings" panose="05000000000000000000" pitchFamily="2" charset="2"/>
              <a:buChar char="§"/>
              <a:defRPr/>
            </a:pPr>
            <a:r>
              <a:rPr lang="en-US" altLang="en-US" sz="3200" dirty="0"/>
              <a:t>List strategies for engaging first responders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18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her eye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Smiling woman first responder in blue shirt">
            <a:extLst>
              <a:ext uri="{FF2B5EF4-FFF2-40B4-BE49-F238E27FC236}">
                <a16:creationId xmlns:a16="http://schemas.microsoft.com/office/drawing/2014/main" id="{12AFA146-6A3C-4DF7-AB60-4B282DA1D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3"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Fire, Corona, Mask, Virus, Covid-19">
            <a:extLst>
              <a:ext uri="{FF2B5EF4-FFF2-40B4-BE49-F238E27FC236}">
                <a16:creationId xmlns:a16="http://schemas.microsoft.com/office/drawing/2014/main" id="{1EF8104B-5157-466B-A808-A760D0FCBA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773849C-980A-4D3E-8C8E-00A75A340A62}"/>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First Responders</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6DC1D7-752F-4BB2-BCA2-45E768946D39}"/>
              </a:ext>
            </a:extLst>
          </p:cNvPr>
          <p:cNvSpPr>
            <a:spLocks noGrp="1"/>
          </p:cNvSpPr>
          <p:nvPr>
            <p:ph sz="half" idx="2"/>
          </p:nvPr>
        </p:nvSpPr>
        <p:spPr>
          <a:xfrm>
            <a:off x="336041" y="2411013"/>
            <a:ext cx="3812625" cy="3664351"/>
          </a:xfrm>
        </p:spPr>
        <p:txBody>
          <a:bodyPr vert="horz" lIns="91440" tIns="45720" rIns="91440" bIns="45720" rtlCol="0">
            <a:normAutofit/>
          </a:bodyPr>
          <a:lstStyle/>
          <a:p>
            <a:pPr marL="0" indent="0">
              <a:buNone/>
            </a:pPr>
            <a:r>
              <a:rPr lang="en-US" sz="2400" dirty="0"/>
              <a:t>While mental health and SUDs affect people from all walks of life, people with these disorders interact disproportionately with first responders.</a:t>
            </a:r>
          </a:p>
          <a:p>
            <a:pPr marL="0" indent="0">
              <a:buNone/>
            </a:pPr>
            <a:r>
              <a:rPr lang="en-US" sz="2400" dirty="0"/>
              <a:t>Frequent and repeated encounters can lead to compassion fatigue.</a:t>
            </a:r>
          </a:p>
        </p:txBody>
      </p:sp>
      <p:pic>
        <p:nvPicPr>
          <p:cNvPr id="6" name="Graphic 5" descr="Ambulance">
            <a:extLst>
              <a:ext uri="{FF2B5EF4-FFF2-40B4-BE49-F238E27FC236}">
                <a16:creationId xmlns:a16="http://schemas.microsoft.com/office/drawing/2014/main" id="{270CAE99-368D-4910-8FBB-8BCE9C3A38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1108992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3">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1547</Words>
  <Application>Microsoft Office PowerPoint</Application>
  <PresentationFormat>On-screen Show (4:3)</PresentationFormat>
  <Paragraphs>140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InterFace</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First Responders Why it Matters</vt:lpstr>
      <vt:lpstr>Why it Matters</vt:lpstr>
      <vt:lpstr>What’s the Impact</vt:lpstr>
      <vt:lpstr>First Responders What's the Impact</vt:lpstr>
      <vt:lpstr>First Responders What Can We Do </vt:lpstr>
      <vt:lpstr>What Can We Do </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6</cp:revision>
  <dcterms:created xsi:type="dcterms:W3CDTF">2020-10-20T22:05:46Z</dcterms:created>
  <dcterms:modified xsi:type="dcterms:W3CDTF">2021-05-14T13:50:41Z</dcterms:modified>
</cp:coreProperties>
</file>