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18"/>
  </p:notesMasterIdLst>
  <p:handoutMasterIdLst>
    <p:handoutMasterId r:id="rId19"/>
  </p:handoutMasterIdLst>
  <p:sldIdLst>
    <p:sldId id="303" r:id="rId2"/>
    <p:sldId id="273" r:id="rId3"/>
    <p:sldId id="271" r:id="rId4"/>
    <p:sldId id="257" r:id="rId5"/>
    <p:sldId id="591" r:id="rId6"/>
    <p:sldId id="336" r:id="rId7"/>
    <p:sldId id="455" r:id="rId8"/>
    <p:sldId id="458" r:id="rId9"/>
    <p:sldId id="592" r:id="rId10"/>
    <p:sldId id="593" r:id="rId11"/>
    <p:sldId id="594" r:id="rId12"/>
    <p:sldId id="595" r:id="rId13"/>
    <p:sldId id="596" r:id="rId14"/>
    <p:sldId id="597" r:id="rId15"/>
    <p:sldId id="308" r:id="rId16"/>
    <p:sldId id="598" r:id="rId17"/>
  </p:sldIdLst>
  <p:sldSz cx="9144000" cy="6858000" type="screen4x3"/>
  <p:notesSz cx="7077075" cy="9077325"/>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566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 id="2" name="Klevgaard, Chuck" initials="KC" lastIdx="1" clrIdx="1">
    <p:extLst>
      <p:ext uri="{19B8F6BF-5375-455C-9EA6-DF929625EA0E}">
        <p15:presenceInfo xmlns:p15="http://schemas.microsoft.com/office/powerpoint/2012/main" userId="S::cklevgaard@edc.org::d8fce81f-4555-471f-a4fb-1a9f35999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a:srgbClr val="00467F"/>
    <a:srgbClr val="94A545"/>
    <a:srgbClr val="CD4828"/>
    <a:srgbClr val="ED7D31"/>
    <a:srgbClr val="7F7F7F"/>
    <a:srgbClr val="BF9000"/>
    <a:srgbClr val="4C89C0"/>
    <a:srgbClr val="ADB9CA"/>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29" autoAdjust="0"/>
    <p:restoredTop sz="62313" autoAdjust="0"/>
  </p:normalViewPr>
  <p:slideViewPr>
    <p:cSldViewPr snapToGrid="0">
      <p:cViewPr varScale="1">
        <p:scale>
          <a:sx n="38" d="100"/>
          <a:sy n="38" d="100"/>
        </p:scale>
        <p:origin x="2120" y="44"/>
      </p:cViewPr>
      <p:guideLst>
        <p:guide orient="horz" pos="2280"/>
        <p:guide pos="5664"/>
      </p:guideLst>
    </p:cSldViewPr>
  </p:slideViewPr>
  <p:outlineViewPr>
    <p:cViewPr>
      <p:scale>
        <a:sx n="33" d="100"/>
        <a:sy n="33" d="100"/>
      </p:scale>
      <p:origin x="0" y="-49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3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6FBF7F-327B-45FE-8537-933AE5693E67}"/>
              </a:ext>
            </a:extLst>
          </p:cNvPr>
          <p:cNvSpPr>
            <a:spLocks noGrp="1"/>
          </p:cNvSpPr>
          <p:nvPr>
            <p:ph type="hdr" sz="quarter"/>
          </p:nvPr>
        </p:nvSpPr>
        <p:spPr>
          <a:xfrm>
            <a:off x="0" y="1"/>
            <a:ext cx="3067040" cy="454767"/>
          </a:xfrm>
          <a:prstGeom prst="rect">
            <a:avLst/>
          </a:prstGeom>
        </p:spPr>
        <p:txBody>
          <a:bodyPr vert="horz" lIns="87316" tIns="43658" rIns="87316" bIns="43658" rtlCol="0"/>
          <a:lstStyle>
            <a:lvl1pPr algn="l">
              <a:defRPr sz="1100"/>
            </a:lvl1pPr>
          </a:lstStyle>
          <a:p>
            <a:r>
              <a:rPr lang="en-US" dirty="0"/>
              <a:t>The Strategic Use of Media Advocacy</a:t>
            </a:r>
          </a:p>
        </p:txBody>
      </p:sp>
      <p:sp>
        <p:nvSpPr>
          <p:cNvPr id="4" name="Footer Placeholder 3">
            <a:extLst>
              <a:ext uri="{FF2B5EF4-FFF2-40B4-BE49-F238E27FC236}">
                <a16:creationId xmlns:a16="http://schemas.microsoft.com/office/drawing/2014/main" id="{19F69901-E779-4CB8-B0C3-F3E050A2E83F}"/>
              </a:ext>
            </a:extLst>
          </p:cNvPr>
          <p:cNvSpPr>
            <a:spLocks noGrp="1"/>
          </p:cNvSpPr>
          <p:nvPr>
            <p:ph type="ftr" sz="quarter" idx="2"/>
          </p:nvPr>
        </p:nvSpPr>
        <p:spPr>
          <a:xfrm>
            <a:off x="0" y="8622559"/>
            <a:ext cx="3067040" cy="454766"/>
          </a:xfrm>
          <a:prstGeom prst="rect">
            <a:avLst/>
          </a:prstGeom>
        </p:spPr>
        <p:txBody>
          <a:bodyPr vert="horz" lIns="87316" tIns="43658" rIns="87316" bIns="43658" rtlCol="0" anchor="b"/>
          <a:lstStyle>
            <a:lvl1pPr algn="l">
              <a:defRPr sz="1100"/>
            </a:lvl1pPr>
          </a:lstStyle>
          <a:p>
            <a:r>
              <a:rPr lang="en-US" dirty="0"/>
              <a:t>Chuck Klevgaard</a:t>
            </a:r>
          </a:p>
        </p:txBody>
      </p:sp>
      <p:sp>
        <p:nvSpPr>
          <p:cNvPr id="5" name="Slide Number Placeholder 4">
            <a:extLst>
              <a:ext uri="{FF2B5EF4-FFF2-40B4-BE49-F238E27FC236}">
                <a16:creationId xmlns:a16="http://schemas.microsoft.com/office/drawing/2014/main" id="{361450E1-A75E-4937-81B8-68EE3CF95B6A}"/>
              </a:ext>
            </a:extLst>
          </p:cNvPr>
          <p:cNvSpPr>
            <a:spLocks noGrp="1"/>
          </p:cNvSpPr>
          <p:nvPr>
            <p:ph type="sldNum" sz="quarter" idx="3"/>
          </p:nvPr>
        </p:nvSpPr>
        <p:spPr>
          <a:xfrm>
            <a:off x="4008500" y="8622559"/>
            <a:ext cx="3067040" cy="454766"/>
          </a:xfrm>
          <a:prstGeom prst="rect">
            <a:avLst/>
          </a:prstGeom>
        </p:spPr>
        <p:txBody>
          <a:bodyPr vert="horz" lIns="87316" tIns="43658" rIns="87316" bIns="43658" rtlCol="0" anchor="b"/>
          <a:lstStyle>
            <a:lvl1pPr algn="r">
              <a:defRPr sz="1100"/>
            </a:lvl1pPr>
          </a:lstStyle>
          <a:p>
            <a:fld id="{49D1E58C-E802-482B-929B-CE9B9A8BEA5A}" type="slidenum">
              <a:rPr lang="en-US" smtClean="0"/>
              <a:t>‹#›</a:t>
            </a:fld>
            <a:endParaRPr lang="en-US"/>
          </a:p>
        </p:txBody>
      </p:sp>
    </p:spTree>
    <p:extLst>
      <p:ext uri="{BB962C8B-B14F-4D97-AF65-F5344CB8AC3E}">
        <p14:creationId xmlns:p14="http://schemas.microsoft.com/office/powerpoint/2010/main" val="3058161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6733" cy="455442"/>
          </a:xfrm>
          <a:prstGeom prst="rect">
            <a:avLst/>
          </a:prstGeom>
        </p:spPr>
        <p:txBody>
          <a:bodyPr vert="horz" lIns="92302" tIns="46151" rIns="92302" bIns="46151" rtlCol="0"/>
          <a:lstStyle>
            <a:lvl1pPr algn="l">
              <a:defRPr sz="1200"/>
            </a:lvl1pPr>
          </a:lstStyle>
          <a:p>
            <a:endParaRPr lang="en-US" dirty="0"/>
          </a:p>
        </p:txBody>
      </p:sp>
      <p:sp>
        <p:nvSpPr>
          <p:cNvPr id="3" name="Date Placeholder 2"/>
          <p:cNvSpPr>
            <a:spLocks noGrp="1"/>
          </p:cNvSpPr>
          <p:nvPr>
            <p:ph type="dt" idx="1"/>
          </p:nvPr>
        </p:nvSpPr>
        <p:spPr>
          <a:xfrm>
            <a:off x="4008704" y="1"/>
            <a:ext cx="3066733" cy="455442"/>
          </a:xfrm>
          <a:prstGeom prst="rect">
            <a:avLst/>
          </a:prstGeom>
        </p:spPr>
        <p:txBody>
          <a:bodyPr vert="horz" lIns="92302" tIns="46151" rIns="92302" bIns="46151" rtlCol="0"/>
          <a:lstStyle>
            <a:lvl1pPr algn="r">
              <a:defRPr sz="1200"/>
            </a:lvl1pPr>
          </a:lstStyle>
          <a:p>
            <a:fld id="{D9EDB2F0-809C-134C-925F-566299F81A41}" type="datetimeFigureOut">
              <a:rPr lang="en-US" smtClean="0"/>
              <a:t>5/14/2021</a:t>
            </a:fld>
            <a:endParaRPr lang="en-US" dirty="0"/>
          </a:p>
        </p:txBody>
      </p:sp>
      <p:sp>
        <p:nvSpPr>
          <p:cNvPr id="4" name="Slide Image Placeholder 3"/>
          <p:cNvSpPr>
            <a:spLocks noGrp="1" noRot="1" noChangeAspect="1"/>
          </p:cNvSpPr>
          <p:nvPr>
            <p:ph type="sldImg" idx="2"/>
          </p:nvPr>
        </p:nvSpPr>
        <p:spPr>
          <a:xfrm>
            <a:off x="1497013" y="1135063"/>
            <a:ext cx="4083050" cy="3062287"/>
          </a:xfrm>
          <a:prstGeom prst="rect">
            <a:avLst/>
          </a:prstGeom>
          <a:noFill/>
          <a:ln w="12700">
            <a:solidFill>
              <a:prstClr val="black"/>
            </a:solidFill>
          </a:ln>
        </p:spPr>
        <p:txBody>
          <a:bodyPr vert="horz" lIns="92302" tIns="46151" rIns="92302" bIns="46151" rtlCol="0" anchor="ctr"/>
          <a:lstStyle/>
          <a:p>
            <a:endParaRPr lang="en-US" dirty="0"/>
          </a:p>
        </p:txBody>
      </p:sp>
      <p:sp>
        <p:nvSpPr>
          <p:cNvPr id="5" name="Notes Placeholder 4"/>
          <p:cNvSpPr>
            <a:spLocks noGrp="1"/>
          </p:cNvSpPr>
          <p:nvPr>
            <p:ph type="body" sz="quarter" idx="3"/>
          </p:nvPr>
        </p:nvSpPr>
        <p:spPr>
          <a:xfrm>
            <a:off x="707708" y="4368463"/>
            <a:ext cx="5661660" cy="3574197"/>
          </a:xfrm>
          <a:prstGeom prst="rect">
            <a:avLst/>
          </a:prstGeom>
        </p:spPr>
        <p:txBody>
          <a:bodyPr vert="horz" lIns="92302" tIns="46151" rIns="92302" bIns="4615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21884"/>
            <a:ext cx="3066733" cy="455441"/>
          </a:xfrm>
          <a:prstGeom prst="rect">
            <a:avLst/>
          </a:prstGeom>
        </p:spPr>
        <p:txBody>
          <a:bodyPr vert="horz" lIns="92302" tIns="46151" rIns="92302" bIns="4615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4" y="8621884"/>
            <a:ext cx="3066733" cy="455441"/>
          </a:xfrm>
          <a:prstGeom prst="rect">
            <a:avLst/>
          </a:prstGeom>
        </p:spPr>
        <p:txBody>
          <a:bodyPr vert="horz" lIns="92302" tIns="46151" rIns="92302" bIns="46151"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Patient_empowermen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en.wikipedia.org/wiki/Social_servic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DA85EC71-52D1-43BA-84E0-4C0CA7F9BC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6A041C35-1724-4094-B56B-939EE0BFD8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7892" name="Slide Number Placeholder 3">
            <a:extLst>
              <a:ext uri="{FF2B5EF4-FFF2-40B4-BE49-F238E27FC236}">
                <a16:creationId xmlns:a16="http://schemas.microsoft.com/office/drawing/2014/main" id="{38A63DF9-8BC5-4A0A-AA4C-135F2E08C9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5650" indent="-290513">
              <a:defRPr>
                <a:solidFill>
                  <a:schemeClr val="tx1"/>
                </a:solidFill>
                <a:latin typeface="Calibri" panose="020F0502020204030204" pitchFamily="34" charset="0"/>
              </a:defRPr>
            </a:lvl2pPr>
            <a:lvl3pPr marL="1163638" indent="-231775">
              <a:defRPr>
                <a:solidFill>
                  <a:schemeClr val="tx1"/>
                </a:solidFill>
                <a:latin typeface="Calibri" panose="020F0502020204030204" pitchFamily="34" charset="0"/>
              </a:defRPr>
            </a:lvl3pPr>
            <a:lvl4pPr marL="1630363" indent="-231775">
              <a:defRPr>
                <a:solidFill>
                  <a:schemeClr val="tx1"/>
                </a:solidFill>
                <a:latin typeface="Calibri" panose="020F0502020204030204" pitchFamily="34" charset="0"/>
              </a:defRPr>
            </a:lvl4pPr>
            <a:lvl5pPr marL="2095500" indent="-231775">
              <a:defRPr>
                <a:solidFill>
                  <a:schemeClr val="tx1"/>
                </a:solidFill>
                <a:latin typeface="Calibri" panose="020F0502020204030204" pitchFamily="34" charset="0"/>
              </a:defRPr>
            </a:lvl5pPr>
            <a:lvl6pPr marL="2552700" indent="-231775" defTabSz="457200" eaLnBrk="0" fontAlgn="base" hangingPunct="0">
              <a:spcBef>
                <a:spcPct val="0"/>
              </a:spcBef>
              <a:spcAft>
                <a:spcPct val="0"/>
              </a:spcAft>
              <a:defRPr>
                <a:solidFill>
                  <a:schemeClr val="tx1"/>
                </a:solidFill>
                <a:latin typeface="Calibri" panose="020F0502020204030204" pitchFamily="34" charset="0"/>
              </a:defRPr>
            </a:lvl6pPr>
            <a:lvl7pPr marL="3009900" indent="-231775" defTabSz="457200" eaLnBrk="0" fontAlgn="base" hangingPunct="0">
              <a:spcBef>
                <a:spcPct val="0"/>
              </a:spcBef>
              <a:spcAft>
                <a:spcPct val="0"/>
              </a:spcAft>
              <a:defRPr>
                <a:solidFill>
                  <a:schemeClr val="tx1"/>
                </a:solidFill>
                <a:latin typeface="Calibri" panose="020F0502020204030204" pitchFamily="34" charset="0"/>
              </a:defRPr>
            </a:lvl7pPr>
            <a:lvl8pPr marL="3467100" indent="-231775" defTabSz="457200" eaLnBrk="0" fontAlgn="base" hangingPunct="0">
              <a:spcBef>
                <a:spcPct val="0"/>
              </a:spcBef>
              <a:spcAft>
                <a:spcPct val="0"/>
              </a:spcAft>
              <a:defRPr>
                <a:solidFill>
                  <a:schemeClr val="tx1"/>
                </a:solidFill>
                <a:latin typeface="Calibri" panose="020F0502020204030204" pitchFamily="34" charset="0"/>
              </a:defRPr>
            </a:lvl8pPr>
            <a:lvl9pPr marL="3924300" indent="-231775" defTabSz="457200" eaLnBrk="0" fontAlgn="base" hangingPunct="0">
              <a:spcBef>
                <a:spcPct val="0"/>
              </a:spcBef>
              <a:spcAft>
                <a:spcPct val="0"/>
              </a:spcAft>
              <a:defRPr>
                <a:solidFill>
                  <a:schemeClr val="tx1"/>
                </a:solidFill>
                <a:latin typeface="Calibri" panose="020F0502020204030204" pitchFamily="34" charset="0"/>
              </a:defRPr>
            </a:lvl9pPr>
          </a:lstStyle>
          <a:p>
            <a:fld id="{8378B1E9-5338-4C48-9FCB-F7C1A84DCAB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Health care professionals, specifically providers, may be concerned about their patient's SUD and how to provide quality care in treating it. </a:t>
            </a:r>
          </a:p>
          <a:p>
            <a:pPr marL="228600" indent="-228600">
              <a:buFont typeface="+mj-lt"/>
              <a:buAutoNum type="arabicPeriod"/>
            </a:pPr>
            <a:r>
              <a:rPr lang="en-US" b="0" i="0" dirty="0">
                <a:solidFill>
                  <a:srgbClr val="575B64"/>
                </a:solidFill>
                <a:effectLst/>
                <a:latin typeface="InterFace"/>
              </a:rPr>
              <a:t>Yet inadequate training, knowledge, or support structures for providers contribute to the stigmatization of people with SUD, resulting in poor quality of care and lower patient engagement and care retention levels.</a:t>
            </a:r>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10</a:t>
            </a:fld>
            <a:endParaRPr lang="en-US" dirty="0"/>
          </a:p>
        </p:txBody>
      </p:sp>
    </p:spTree>
    <p:extLst>
      <p:ext uri="{BB962C8B-B14F-4D97-AF65-F5344CB8AC3E}">
        <p14:creationId xmlns:p14="http://schemas.microsoft.com/office/powerpoint/2010/main" val="1455015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Healthcare professionals may be less involved in the patient care process, including long-term follow-up care, and have a more task-oriented care approach. Patients may feel less connected to care, which can lead to poor treatment outcomes.</a:t>
            </a:r>
          </a:p>
          <a:p>
            <a:pPr marL="228600" indent="-228600" algn="l">
              <a:buFont typeface="+mj-lt"/>
              <a:buAutoNum type="arabicPeriod"/>
            </a:pPr>
            <a:r>
              <a:rPr lang="en-US" b="0" i="0" dirty="0">
                <a:solidFill>
                  <a:srgbClr val="575B64"/>
                </a:solidFill>
                <a:effectLst/>
                <a:latin typeface="InterFace"/>
              </a:rPr>
              <a:t>Disconnection of care among providers and patients may be perceived as substandard health delivery services. Providers may experience emotional burnout due to inadequate support from peers, including substance use experts and counselors.</a:t>
            </a:r>
          </a:p>
          <a:p>
            <a:pPr marL="228600" indent="-228600" algn="l">
              <a:buFont typeface="+mj-lt"/>
              <a:buAutoNum type="arabicPeriod"/>
            </a:pPr>
            <a:r>
              <a:rPr lang="en-US" b="0" i="0" dirty="0">
                <a:solidFill>
                  <a:srgbClr val="575B64"/>
                </a:solidFill>
                <a:effectLst/>
                <a:latin typeface="InterFace"/>
              </a:rPr>
              <a:t>The lack of knowledge on SUD, particularly on screening, diagnosis, and treatment, may impact the provider's comfort level on meeting the physical and psychosocial needs of patients with SUD. Primary healthcare providers often report that they lack the resources to improve treatment outcomes.</a:t>
            </a:r>
          </a:p>
          <a:p>
            <a:pPr marL="228600" indent="-228600" algn="l">
              <a:buFont typeface="+mj-lt"/>
              <a:buAutoNum type="arabicPeriod"/>
            </a:pPr>
            <a:r>
              <a:rPr lang="en-US" b="0" i="0" dirty="0">
                <a:solidFill>
                  <a:srgbClr val="575B64"/>
                </a:solidFill>
                <a:effectLst/>
                <a:latin typeface="InterFace"/>
              </a:rPr>
              <a:t>Providers who are unfamiliar with the science of addiction are more likely to be frustrated when their patients relapse; they may associate the behavior with moral failing.  </a:t>
            </a:r>
          </a:p>
          <a:p>
            <a:pPr marL="228600" indent="-228600" algn="l">
              <a:buFont typeface="+mj-lt"/>
              <a:buAutoNum type="arabicPeriod"/>
            </a:pPr>
            <a:r>
              <a:rPr lang="en-US" b="0" i="0" dirty="0">
                <a:solidFill>
                  <a:srgbClr val="575B64"/>
                </a:solidFill>
                <a:effectLst/>
                <a:latin typeface="InterFace"/>
              </a:rPr>
              <a:t>Patients with SUDs are less likely to seek medical care because they fear judgment.</a:t>
            </a:r>
          </a:p>
          <a:p>
            <a:pPr marL="228600" indent="-228600" algn="l">
              <a:buFont typeface="+mj-lt"/>
              <a:buAutoNum type="arabicPeriod"/>
            </a:pPr>
            <a:r>
              <a:rPr lang="en-US" b="0" i="0" dirty="0">
                <a:solidFill>
                  <a:srgbClr val="575B64"/>
                </a:solidFill>
                <a:effectLst/>
                <a:latin typeface="InterFace"/>
              </a:rPr>
              <a:t>Health professionals' negative attitudes diminish patients' feelings of empowerment and subsequent treatment.</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11</a:t>
            </a:fld>
            <a:endParaRPr lang="en-US" dirty="0"/>
          </a:p>
        </p:txBody>
      </p:sp>
    </p:spTree>
    <p:extLst>
      <p:ext uri="{BB962C8B-B14F-4D97-AF65-F5344CB8AC3E}">
        <p14:creationId xmlns:p14="http://schemas.microsoft.com/office/powerpoint/2010/main" val="3420640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The lack of knowledge on SUD, particularly on screening, diagnosis, and treatment, may impact the provider's comfort level on meeting the physical and psychosocial needs of patients with SUD. Primary healthcare providers often report that they lack the resources to improve treatment outcomes.</a:t>
            </a:r>
          </a:p>
          <a:p>
            <a:pPr marL="228600" indent="-228600" algn="l">
              <a:buFont typeface="+mj-lt"/>
              <a:buAutoNum type="arabicPeriod"/>
            </a:pPr>
            <a:r>
              <a:rPr lang="en-US" b="0" i="0" dirty="0">
                <a:solidFill>
                  <a:srgbClr val="575B64"/>
                </a:solidFill>
                <a:effectLst/>
                <a:latin typeface="InterFace"/>
              </a:rPr>
              <a:t>Providers who are unfamiliar with the science of addiction are more likely to be frustrated when their patients relapse; they may associate the behavior with moral failing.  </a:t>
            </a:r>
          </a:p>
          <a:p>
            <a:pPr marL="228600" indent="-228600" algn="l">
              <a:buFont typeface="+mj-lt"/>
              <a:buAutoNum type="arabicPeriod"/>
            </a:pPr>
            <a:r>
              <a:rPr lang="en-US" b="0" i="0" dirty="0">
                <a:solidFill>
                  <a:srgbClr val="575B64"/>
                </a:solidFill>
                <a:effectLst/>
                <a:latin typeface="InterFace"/>
              </a:rPr>
              <a:t>Patients with SUDs are less likely to seek medical care because they fear judgment.</a:t>
            </a:r>
          </a:p>
          <a:p>
            <a:pPr marL="228600" indent="-228600" algn="l">
              <a:buFont typeface="+mj-lt"/>
              <a:buAutoNum type="arabicPeriod"/>
            </a:pPr>
            <a:r>
              <a:rPr lang="en-US" b="0" i="0" dirty="0">
                <a:solidFill>
                  <a:srgbClr val="575B64"/>
                </a:solidFill>
                <a:effectLst/>
                <a:latin typeface="InterFace"/>
              </a:rPr>
              <a:t>Health professionals' negative attitudes diminish patients' feelings of empowerment and subsequent treatment.</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12</a:t>
            </a:fld>
            <a:endParaRPr lang="en-US" dirty="0"/>
          </a:p>
        </p:txBody>
      </p:sp>
    </p:spTree>
    <p:extLst>
      <p:ext uri="{BB962C8B-B14F-4D97-AF65-F5344CB8AC3E}">
        <p14:creationId xmlns:p14="http://schemas.microsoft.com/office/powerpoint/2010/main" val="179944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a:buFont typeface="+mj-lt"/>
              <a:buAutoNum type="arabicPeriod"/>
            </a:pPr>
            <a:r>
              <a:rPr lang="en-US" b="0" i="0" dirty="0">
                <a:solidFill>
                  <a:srgbClr val="575B64"/>
                </a:solidFill>
                <a:effectLst/>
                <a:latin typeface="InterFace"/>
              </a:rPr>
              <a:t> </a:t>
            </a:r>
          </a:p>
          <a:p>
            <a:pPr marL="228600" indent="-228600" algn="l">
              <a:buFont typeface="+mj-lt"/>
              <a:buAutoNum type="arabicPeriod"/>
            </a:pPr>
            <a:r>
              <a:rPr lang="en-US" b="0" i="0" dirty="0">
                <a:solidFill>
                  <a:srgbClr val="575B64"/>
                </a:solidFill>
                <a:effectLst/>
                <a:latin typeface="InterFace"/>
              </a:rPr>
              <a:t>Establish shared care initiatives between healthcare and community partnerships to improve responsiveness and resource capacity, including access to and integration of addiction medicine specialists for populations with SUD.</a:t>
            </a:r>
          </a:p>
          <a:p>
            <a:pPr marL="228600" indent="-228600" algn="l">
              <a:buFont typeface="+mj-lt"/>
              <a:buAutoNum type="arabicPeriod"/>
            </a:pPr>
            <a:r>
              <a:rPr lang="en-US" b="1" i="0" dirty="0">
                <a:solidFill>
                  <a:srgbClr val="202122"/>
                </a:solidFill>
                <a:effectLst/>
                <a:latin typeface="Arial" panose="020B0604020202020204" pitchFamily="34" charset="0"/>
              </a:rPr>
              <a:t>Shared care</a:t>
            </a:r>
            <a:r>
              <a:rPr lang="en-US" b="0" i="0" dirty="0">
                <a:solidFill>
                  <a:srgbClr val="202122"/>
                </a:solidFill>
                <a:effectLst/>
                <a:latin typeface="Arial" panose="020B0604020202020204" pitchFamily="34" charset="0"/>
              </a:rPr>
              <a:t> involves the establishment of partnerships between professionals and laymen in which they share a common goal. Examples are an improvement in the health of a patient where there is </a:t>
            </a:r>
            <a:r>
              <a:rPr lang="en-US" b="0" i="0" u="none" strike="noStrike" dirty="0">
                <a:solidFill>
                  <a:srgbClr val="0B0080"/>
                </a:solidFill>
                <a:effectLst/>
                <a:latin typeface="Arial" panose="020B0604020202020204" pitchFamily="34" charset="0"/>
                <a:hlinkClick r:id="rId3" tooltip="Patient empowerment"/>
              </a:rPr>
              <a:t>patient empowerment</a:t>
            </a:r>
            <a:r>
              <a:rPr lang="en-US" b="0" i="0" dirty="0">
                <a:solidFill>
                  <a:srgbClr val="202122"/>
                </a:solidFill>
                <a:effectLst/>
                <a:latin typeface="Arial" panose="020B0604020202020204" pitchFamily="34" charset="0"/>
              </a:rPr>
              <a:t> to take a major degree of responsibility care and arrangements in which the life of a disadvantaged person is improved by the joint efforts of a </a:t>
            </a:r>
            <a:r>
              <a:rPr lang="en-US" b="0" i="0" u="none" strike="noStrike" dirty="0">
                <a:solidFill>
                  <a:srgbClr val="0B0080"/>
                </a:solidFill>
                <a:effectLst/>
                <a:latin typeface="Arial" panose="020B0604020202020204" pitchFamily="34" charset="0"/>
                <a:hlinkClick r:id="rId4" tooltip="Social service"/>
              </a:rPr>
              <a:t>social service</a:t>
            </a:r>
            <a:r>
              <a:rPr lang="en-US" b="0" i="0" dirty="0">
                <a:solidFill>
                  <a:srgbClr val="202122"/>
                </a:solidFill>
                <a:effectLst/>
                <a:latin typeface="Arial" panose="020B0604020202020204" pitchFamily="34" charset="0"/>
              </a:rPr>
              <a:t> and an outside lay provider. In truly shared care, the partnership is a genuinely equal one with neither partner being subservient or superior.</a:t>
            </a:r>
            <a:r>
              <a:rPr lang="en-US" b="0" i="0" dirty="0">
                <a:solidFill>
                  <a:srgbClr val="575B64"/>
                </a:solidFill>
                <a:effectLst/>
                <a:latin typeface="InterFace"/>
              </a:rPr>
              <a:t>    </a:t>
            </a:r>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13</a:t>
            </a:fld>
            <a:endParaRPr lang="en-US" dirty="0"/>
          </a:p>
        </p:txBody>
      </p:sp>
    </p:spTree>
    <p:extLst>
      <p:ext uri="{BB962C8B-B14F-4D97-AF65-F5344CB8AC3E}">
        <p14:creationId xmlns:p14="http://schemas.microsoft.com/office/powerpoint/2010/main" val="548046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a:solidFill>
                  <a:srgbClr val="575B64"/>
                </a:solidFill>
                <a:effectLst/>
                <a:latin typeface="InterFace"/>
              </a:rPr>
              <a:t>Healthcare institutions should incorporate SUD in current educational and training curriculum for healthcare professionals to improve knowledge and capabilities on how to approach SUD screening, diagnosis, and treatment.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Create clear mechanisms for patients to verbalize or report their concerns regarding stigma or instances of mistreatment.</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14</a:t>
            </a:fld>
            <a:endParaRPr lang="en-US" dirty="0"/>
          </a:p>
        </p:txBody>
      </p:sp>
    </p:spTree>
    <p:extLst>
      <p:ext uri="{BB962C8B-B14F-4D97-AF65-F5344CB8AC3E}">
        <p14:creationId xmlns:p14="http://schemas.microsoft.com/office/powerpoint/2010/main" val="1985319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would like to know more about what we are doing or information on upcoming events, please see our social media pages</a:t>
            </a:r>
          </a:p>
        </p:txBody>
      </p:sp>
      <p:sp>
        <p:nvSpPr>
          <p:cNvPr id="4" name="Slide Number Placeholder 3"/>
          <p:cNvSpPr>
            <a:spLocks noGrp="1"/>
          </p:cNvSpPr>
          <p:nvPr>
            <p:ph type="sldNum" sz="quarter" idx="5"/>
          </p:nvPr>
        </p:nvSpPr>
        <p:spPr/>
        <p:txBody>
          <a:bodyPr/>
          <a:lstStyle/>
          <a:p>
            <a:fld id="{75407F5E-1248-0D41-AA81-B50EA45314DF}" type="slidenum">
              <a:rPr lang="en-US" smtClean="0"/>
              <a:pPr/>
              <a:t>16</a:t>
            </a:fld>
            <a:endParaRPr lang="en-US" dirty="0"/>
          </a:p>
        </p:txBody>
      </p:sp>
    </p:spTree>
    <p:extLst>
      <p:ext uri="{BB962C8B-B14F-4D97-AF65-F5344CB8AC3E}">
        <p14:creationId xmlns:p14="http://schemas.microsoft.com/office/powerpoint/2010/main" val="445231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2</a:t>
            </a:fld>
            <a:endParaRPr lang="en-US" dirty="0"/>
          </a:p>
        </p:txBody>
      </p:sp>
    </p:spTree>
    <p:extLst>
      <p:ext uri="{BB962C8B-B14F-4D97-AF65-F5344CB8AC3E}">
        <p14:creationId xmlns:p14="http://schemas.microsoft.com/office/powerpoint/2010/main" val="2602138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presentation was prepared for the Great Lakes PTTC under a cooperative agreement from the Substance Abuse and Mental Health Services Administration (SAMHSA).  </a:t>
            </a:r>
          </a:p>
          <a:p>
            <a:endParaRPr lang="en-US" sz="1200" dirty="0"/>
          </a:p>
          <a:p>
            <a:r>
              <a:rPr lang="en-US" sz="1200" dirty="0"/>
              <a:t>The opinions expressed in this webinar are the views of the speakers and do not reflect the official position of the Department of Health and Human Services (DHHS), SAMHSA. </a:t>
            </a:r>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pPr/>
              <a:t>3</a:t>
            </a:fld>
            <a:endParaRPr lang="en-US" dirty="0"/>
          </a:p>
        </p:txBody>
      </p:sp>
    </p:spTree>
    <p:extLst>
      <p:ext uri="{BB962C8B-B14F-4D97-AF65-F5344CB8AC3E}">
        <p14:creationId xmlns:p14="http://schemas.microsoft.com/office/powerpoint/2010/main" val="1041888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t>Read</a:t>
            </a:r>
            <a:r>
              <a:rPr lang="en-US" sz="1200" b="0" baseline="0" dirty="0"/>
              <a:t> the slide text and ask participants to reflect on and apply this to the dialogue.</a:t>
            </a:r>
            <a:endParaRPr lang="en-US" sz="1200" b="0" dirty="0"/>
          </a:p>
          <a:p>
            <a:endParaRPr lang="en-US" sz="1200" b="1" u="sng" dirty="0"/>
          </a:p>
        </p:txBody>
      </p:sp>
      <p:sp>
        <p:nvSpPr>
          <p:cNvPr id="4" name="Slide Number Placeholder 3"/>
          <p:cNvSpPr>
            <a:spLocks noGrp="1"/>
          </p:cNvSpPr>
          <p:nvPr>
            <p:ph type="sldNum" sz="quarter" idx="10"/>
          </p:nvPr>
        </p:nvSpPr>
        <p:spPr/>
        <p:txBody>
          <a:bodyPr/>
          <a:lstStyle/>
          <a:p>
            <a:fld id="{60B8AABF-EA60-436A-A286-C5E91E316DF5}" type="slidenum">
              <a:rPr lang="en-US" smtClean="0"/>
              <a:t>4</a:t>
            </a:fld>
            <a:endParaRPr lang="en-US" dirty="0"/>
          </a:p>
        </p:txBody>
      </p:sp>
    </p:spTree>
    <p:extLst>
      <p:ext uri="{BB962C8B-B14F-4D97-AF65-F5344CB8AC3E}">
        <p14:creationId xmlns:p14="http://schemas.microsoft.com/office/powerpoint/2010/main" val="4210809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DD0EC7E3-19BE-4490-ACE7-9759EDC9D5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E4314F6-4C0D-49A0-A14C-170BAEA40D48}"/>
              </a:ext>
            </a:extLst>
          </p:cNvPr>
          <p:cNvSpPr>
            <a:spLocks noGrp="1"/>
          </p:cNvSpPr>
          <p:nvPr>
            <p:ph type="body" idx="1"/>
          </p:nvPr>
        </p:nvSpPr>
        <p:spPr/>
        <p:txBody>
          <a:bodyPr/>
          <a:lstStyle/>
          <a:p>
            <a:pPr marL="228600" indent="-228600">
              <a:buFont typeface="+mj-lt"/>
              <a:buAutoNum type="arabicPeriod"/>
              <a:defRPr/>
            </a:pPr>
            <a:r>
              <a:rPr lang="en-US" dirty="0"/>
              <a:t>Introduce Yourself</a:t>
            </a:r>
          </a:p>
          <a:p>
            <a:pPr marL="228600" indent="-228600">
              <a:buFont typeface="+mj-lt"/>
              <a:buAutoNum type="arabicPeriod"/>
              <a:defRPr/>
            </a:pPr>
            <a:endParaRPr lang="en-US" dirty="0"/>
          </a:p>
          <a:p>
            <a:pPr marL="228600" indent="-228600">
              <a:buFont typeface="+mj-lt"/>
              <a:buAutoNum type="arabicPeriod"/>
              <a:defRPr/>
            </a:pPr>
            <a:r>
              <a:rPr lang="en-US" dirty="0"/>
              <a:t>Welcome participants to the Webinar, Training, Learning Opportunity</a:t>
            </a:r>
          </a:p>
          <a:p>
            <a:pPr marL="228600" indent="-228600">
              <a:buFont typeface="+mj-lt"/>
              <a:buAutoNum type="arabicPeriod"/>
              <a:defRPr/>
            </a:pPr>
            <a:endParaRPr lang="en-US" b="1" dirty="0">
              <a:solidFill>
                <a:srgbClr val="CC4927"/>
              </a:solidFill>
            </a:endParaRPr>
          </a:p>
          <a:p>
            <a:pPr marL="171450" indent="-171450">
              <a:buFont typeface="Wingdings" panose="05000000000000000000" pitchFamily="2" charset="2"/>
              <a:buChar char="ü"/>
              <a:defRPr/>
            </a:pPr>
            <a:r>
              <a:rPr lang="en-US" b="1" i="1" dirty="0">
                <a:solidFill>
                  <a:srgbClr val="CC4927"/>
                </a:solidFill>
              </a:rPr>
              <a:t>Say something about what addressing stigma means to you or Why you believe its important to have this dialogue</a:t>
            </a:r>
          </a:p>
        </p:txBody>
      </p:sp>
      <p:sp>
        <p:nvSpPr>
          <p:cNvPr id="39940" name="Slide Number Placeholder 3">
            <a:extLst>
              <a:ext uri="{FF2B5EF4-FFF2-40B4-BE49-F238E27FC236}">
                <a16:creationId xmlns:a16="http://schemas.microsoft.com/office/drawing/2014/main" id="{E97791F9-8A3D-4501-9509-D035817E495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A68B029B-D4B7-45A1-BD4B-841A7BA8C807}"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A0A693B-C639-4BBB-8EE5-38501F54F91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3108C80-E4E0-4DC1-87C4-AE31114A51B7}"/>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b="1" dirty="0"/>
              <a:t>Quickly Review the Objectives for Today</a:t>
            </a:r>
          </a:p>
          <a:p>
            <a:pPr>
              <a:defRPr/>
            </a:pPr>
            <a:endParaRPr lang="en-US" altLang="en-US" dirty="0"/>
          </a:p>
          <a:p>
            <a:pPr marL="171450" indent="-171450" eaLnBrk="1" hangingPunct="1">
              <a:buFont typeface="Wingdings" panose="05000000000000000000" pitchFamily="2" charset="2"/>
              <a:buChar char="ü"/>
              <a:defRPr/>
            </a:pPr>
            <a:r>
              <a:rPr lang="en-US" altLang="en-US" dirty="0"/>
              <a:t>Describe why addressing stigma with faith leaders is important </a:t>
            </a:r>
          </a:p>
          <a:p>
            <a:pPr marL="171450" indent="-171450" eaLnBrk="1" hangingPunct="1">
              <a:buFont typeface="Wingdings" panose="05000000000000000000" pitchFamily="2" charset="2"/>
              <a:buChar char="ü"/>
              <a:defRPr/>
            </a:pPr>
            <a:r>
              <a:rPr lang="en-US" altLang="en-US" dirty="0"/>
              <a:t>List the potential impact of stigma and the role that faith leaders can play</a:t>
            </a:r>
          </a:p>
          <a:p>
            <a:pPr marL="171450" indent="-171450" eaLnBrk="1" hangingPunct="1">
              <a:buFont typeface="Wingdings" panose="05000000000000000000" pitchFamily="2" charset="2"/>
              <a:buChar char="ü"/>
              <a:defRPr/>
            </a:pPr>
            <a:r>
              <a:rPr lang="en-US" altLang="en-US" dirty="0"/>
              <a:t>List strategies for engaging faith leaders in the prevention and reduction of stigma</a:t>
            </a:r>
          </a:p>
          <a:p>
            <a:pPr>
              <a:defRPr/>
            </a:pPr>
            <a:endParaRPr lang="en-US" altLang="en-US" dirty="0"/>
          </a:p>
        </p:txBody>
      </p:sp>
      <p:sp>
        <p:nvSpPr>
          <p:cNvPr id="41988" name="Slide Number Placeholder 3">
            <a:extLst>
              <a:ext uri="{FF2B5EF4-FFF2-40B4-BE49-F238E27FC236}">
                <a16:creationId xmlns:a16="http://schemas.microsoft.com/office/drawing/2014/main" id="{BA513122-175E-4D56-BA5F-CDE39A3EFF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7927642-BA0A-440F-8A2F-FFA48B4D6B42}"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4AEA9E5-973A-4E94-BE23-27A7559DA2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C520BEEA-90E5-4506-B236-EC24E6ECEF6F}"/>
              </a:ext>
            </a:extLst>
          </p:cNvPr>
          <p:cNvSpPr>
            <a:spLocks noGrp="1" noChangeArrowheads="1"/>
          </p:cNvSpPr>
          <p:nvPr>
            <p:ph type="body" idx="1"/>
          </p:nvPr>
        </p:nvSpPr>
        <p:spPr bwMode="auto"/>
        <p:txBody>
          <a:bodyPr wrap="square" numCol="1" anchor="t" anchorCtr="0" compatLnSpc="1">
            <a:prstTxWarp prst="textNoShape">
              <a:avLst/>
            </a:prstTxWarp>
          </a:bodyPr>
          <a:lstStyle/>
          <a:p>
            <a:pPr marL="228600" indent="-228600">
              <a:buFont typeface="+mj-lt"/>
              <a:buAutoNum type="arabicPeriod"/>
              <a:defRPr/>
            </a:pPr>
            <a:r>
              <a:rPr lang="en-US" altLang="en-US" dirty="0"/>
              <a:t>Make the Point that Behavioral Health workers have not been singled out as the cause or the only solution to addressing stigma.</a:t>
            </a:r>
          </a:p>
          <a:p>
            <a:pPr marL="228600" indent="-228600">
              <a:buFont typeface="+mj-lt"/>
              <a:buAutoNum type="arabicPeriod"/>
              <a:defRPr/>
            </a:pPr>
            <a:r>
              <a:rPr lang="en-US" altLang="en-US" dirty="0"/>
              <a:t>The purpose of todays discussion is to identify opportunities rather than blame.</a:t>
            </a:r>
          </a:p>
          <a:p>
            <a:pPr>
              <a:defRPr/>
            </a:pPr>
            <a:endParaRPr lang="en-US" altLang="en-US" dirty="0"/>
          </a:p>
          <a:p>
            <a:pPr>
              <a:defRPr/>
            </a:pPr>
            <a:r>
              <a:rPr lang="en-US" altLang="en-US" b="1" i="1" dirty="0"/>
              <a:t>Encourage the leaders or faith partners to listen and share what they are thinking, learning and doing including</a:t>
            </a:r>
          </a:p>
          <a:p>
            <a:pPr>
              <a:defRPr/>
            </a:pPr>
            <a:r>
              <a:rPr lang="en-US" altLang="en-US" b="1" i="1" dirty="0"/>
              <a:t>Invite them to share what segments that have seen addressing stigma in a positive way </a:t>
            </a:r>
          </a:p>
          <a:p>
            <a:pPr>
              <a:defRPr/>
            </a:pPr>
            <a:endParaRPr lang="en-US" altLang="en-US" dirty="0"/>
          </a:p>
          <a:p>
            <a:pPr>
              <a:defRPr/>
            </a:pPr>
            <a:endParaRPr lang="en-US" altLang="en-US" dirty="0"/>
          </a:p>
        </p:txBody>
      </p:sp>
      <p:sp>
        <p:nvSpPr>
          <p:cNvPr id="44036" name="Slide Number Placeholder 3">
            <a:extLst>
              <a:ext uri="{FF2B5EF4-FFF2-40B4-BE49-F238E27FC236}">
                <a16:creationId xmlns:a16="http://schemas.microsoft.com/office/drawing/2014/main" id="{47011577-0DA6-4494-AA7A-8FBB10BD7C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A9FE5CE-7A23-4A2B-ABBB-B0B7C5387E70}" type="slidenum">
              <a:rPr lang="en-US" altLang="en-US" smtClean="0"/>
              <a:pPr/>
              <a:t>7</a:t>
            </a:fld>
            <a:endParaRPr lang="en-US" altLang="en-US"/>
          </a:p>
        </p:txBody>
      </p:sp>
    </p:spTree>
    <p:extLst>
      <p:ext uri="{BB962C8B-B14F-4D97-AF65-F5344CB8AC3E}">
        <p14:creationId xmlns:p14="http://schemas.microsoft.com/office/powerpoint/2010/main" val="1505295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B1E38F9-90BD-4BCA-A3CC-3A80D8D7FF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405AA6E-9144-46E0-A67A-6FA1698A8102}"/>
              </a:ext>
            </a:extLst>
          </p:cNvPr>
          <p:cNvSpPr>
            <a:spLocks noGrp="1"/>
          </p:cNvSpPr>
          <p:nvPr>
            <p:ph type="body" idx="1"/>
          </p:nvPr>
        </p:nvSpPr>
        <p:spPr/>
        <p:txBody>
          <a:bodyPr/>
          <a:lstStyle/>
          <a:p>
            <a:pPr marL="228600" indent="-228600">
              <a:buFont typeface="+mj-lt"/>
              <a:buAutoNum type="arabicPeriod"/>
              <a:defRPr/>
            </a:pPr>
            <a:r>
              <a:rPr lang="en-US" b="1" dirty="0"/>
              <a:t>Present the importance of cross cutting principles as we approach this work and the potential specifically for Healthcare</a:t>
            </a:r>
          </a:p>
          <a:p>
            <a:pPr marL="0" indent="0" eaLnBrk="1" hangingPunct="1">
              <a:lnSpc>
                <a:spcPct val="110000"/>
              </a:lnSpc>
              <a:buFont typeface="Arial" panose="020B0604020202020204" pitchFamily="34" charset="0"/>
              <a:buNone/>
            </a:pPr>
            <a:r>
              <a:rPr lang="en-US" altLang="en-US" sz="1200" dirty="0">
                <a:solidFill>
                  <a:srgbClr val="575B64"/>
                </a:solidFill>
              </a:rPr>
              <a:t>Stigma disproportionately influences health outcomes and mental well-being for individuals with mental health or substance use disorder (SUD).  Fear of being judged and/or discriminated against can prevent people from getting the help they need. Stigma is complex due to various societal and research definitions, including it comes in many different forms. </a:t>
            </a:r>
          </a:p>
          <a:p>
            <a:pPr marL="0" indent="0" eaLnBrk="1" hangingPunct="1">
              <a:lnSpc>
                <a:spcPct val="110000"/>
              </a:lnSpc>
              <a:buFont typeface="Arial" panose="020B0604020202020204" pitchFamily="34" charset="0"/>
              <a:buNone/>
            </a:pPr>
            <a:endParaRPr lang="en-US" altLang="en-US" sz="1200" dirty="0">
              <a:solidFill>
                <a:srgbClr val="575B64"/>
              </a:solidFill>
            </a:endParaRPr>
          </a:p>
          <a:p>
            <a:pPr marL="0" indent="0" eaLnBrk="1" hangingPunct="1">
              <a:buFont typeface="Arial" panose="020B0604020202020204" pitchFamily="34" charset="0"/>
              <a:buNone/>
            </a:pPr>
            <a:r>
              <a:rPr lang="en-US" altLang="en-US" sz="1400" b="1" i="1" dirty="0">
                <a:solidFill>
                  <a:srgbClr val="CD4828"/>
                </a:solidFill>
                <a:latin typeface="Palatino "/>
              </a:rPr>
              <a:t>2. Stigma is not limited to one setting or condition, rather it is cross-cutting in all communities and populations.</a:t>
            </a:r>
          </a:p>
          <a:p>
            <a:pPr marL="0" indent="0">
              <a:buFont typeface="+mj-lt"/>
              <a:buNone/>
              <a:defRPr/>
            </a:pPr>
            <a:endParaRPr lang="en-US" b="1" dirty="0"/>
          </a:p>
          <a:p>
            <a:pPr marL="0" indent="0">
              <a:buFont typeface="+mj-lt"/>
              <a:buNone/>
              <a:defRPr/>
            </a:pPr>
            <a:r>
              <a:rPr lang="en-US" b="1" dirty="0">
                <a:solidFill>
                  <a:schemeClr val="tx1"/>
                </a:solidFill>
                <a:latin typeface="+mn-lt"/>
              </a:rPr>
              <a:t>3. </a:t>
            </a:r>
            <a:r>
              <a:rPr lang="en-US" b="1" dirty="0">
                <a:solidFill>
                  <a:srgbClr val="575B64"/>
                </a:solidFill>
                <a:latin typeface="InterFace"/>
              </a:rPr>
              <a:t>The best approach to stop or prevent stigma is through cross-cutting practices such as: </a:t>
            </a:r>
          </a:p>
          <a:p>
            <a:pPr>
              <a:buFont typeface="Arial" panose="020B0604020202020204" pitchFamily="34" charset="0"/>
              <a:buChar char="•"/>
              <a:defRPr/>
            </a:pPr>
            <a:endParaRPr lang="en-US" dirty="0">
              <a:solidFill>
                <a:srgbClr val="575B64"/>
              </a:solidFill>
              <a:latin typeface="InterFace"/>
            </a:endParaRPr>
          </a:p>
          <a:p>
            <a:pPr marL="171450" indent="-171450">
              <a:buFont typeface="Wingdings" panose="05000000000000000000" pitchFamily="2" charset="2"/>
              <a:buChar char="ü"/>
              <a:defRPr/>
            </a:pPr>
            <a:r>
              <a:rPr lang="en-US" dirty="0">
                <a:solidFill>
                  <a:srgbClr val="575B64"/>
                </a:solidFill>
                <a:latin typeface="InterFace"/>
              </a:rPr>
              <a:t>Increase awareness and knowledge about SUD and mental health </a:t>
            </a:r>
          </a:p>
          <a:p>
            <a:pPr marL="171450" indent="-171450">
              <a:buFont typeface="Wingdings" panose="05000000000000000000" pitchFamily="2" charset="2"/>
              <a:buChar char="ü"/>
              <a:defRPr/>
            </a:pPr>
            <a:r>
              <a:rPr lang="en-US" dirty="0">
                <a:solidFill>
                  <a:srgbClr val="575B64"/>
                </a:solidFill>
                <a:latin typeface="InterFace"/>
              </a:rPr>
              <a:t>Educate about stigmatizing language and its impact on population health </a:t>
            </a:r>
          </a:p>
          <a:p>
            <a:pPr marL="171450" indent="-171450">
              <a:buFont typeface="Wingdings" panose="05000000000000000000" pitchFamily="2" charset="2"/>
              <a:buChar char="ü"/>
              <a:defRPr/>
            </a:pPr>
            <a:r>
              <a:rPr lang="en-US" dirty="0">
                <a:solidFill>
                  <a:srgbClr val="575B64"/>
                </a:solidFill>
                <a:latin typeface="InterFace"/>
              </a:rPr>
              <a:t>Enhance support and resources to entities who are working with SUD and mental health populations </a:t>
            </a:r>
          </a:p>
          <a:p>
            <a:pPr marL="171450" indent="-171450">
              <a:buFont typeface="Wingdings" panose="05000000000000000000" pitchFamily="2" charset="2"/>
              <a:buChar char="ü"/>
              <a:defRPr/>
            </a:pPr>
            <a:r>
              <a:rPr lang="en-US" dirty="0">
                <a:solidFill>
                  <a:srgbClr val="575B64"/>
                </a:solidFill>
                <a:latin typeface="InterFace"/>
              </a:rPr>
              <a:t>Engage various community partners and stakeholders in conversations about SUD and mental health </a:t>
            </a:r>
          </a:p>
          <a:p>
            <a:pPr marL="171450" indent="-171450">
              <a:buFont typeface="Wingdings" panose="05000000000000000000" pitchFamily="2" charset="2"/>
              <a:buChar char="ü"/>
              <a:defRPr/>
            </a:pPr>
            <a:r>
              <a:rPr lang="en-US" dirty="0">
                <a:solidFill>
                  <a:srgbClr val="575B64"/>
                </a:solidFill>
                <a:latin typeface="InterFace"/>
              </a:rPr>
              <a:t>Provide opportunities to interact with people with substance use or mental health disorders (contact-based education programs)</a:t>
            </a:r>
          </a:p>
          <a:p>
            <a:pPr marL="171450" indent="-171450">
              <a:buFont typeface="Wingdings" panose="05000000000000000000" pitchFamily="2" charset="2"/>
              <a:buChar char="ü"/>
              <a:defRPr/>
            </a:pPr>
            <a:r>
              <a:rPr lang="en-US" dirty="0">
                <a:solidFill>
                  <a:srgbClr val="575B64"/>
                </a:solidFill>
                <a:latin typeface="InterFace"/>
              </a:rPr>
              <a:t>Promote peer programs in which people who have disclosed their conditions offer their experience and expertise to individuals and families, programs that range from informal peer-led programs to peer specialized services in health services systems." (National Academies Press, 2016) </a:t>
            </a:r>
          </a:p>
          <a:p>
            <a:pPr>
              <a:defRPr/>
            </a:pPr>
            <a:endParaRPr lang="en-US" dirty="0"/>
          </a:p>
        </p:txBody>
      </p:sp>
      <p:sp>
        <p:nvSpPr>
          <p:cNvPr id="46084" name="Slide Number Placeholder 3">
            <a:extLst>
              <a:ext uri="{FF2B5EF4-FFF2-40B4-BE49-F238E27FC236}">
                <a16:creationId xmlns:a16="http://schemas.microsoft.com/office/drawing/2014/main" id="{57B1A471-2027-4FF2-8AD3-AC6BAE1005F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AC58FC3-E26B-4E92-9650-BF26B27E8A6C}"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dirty="0">
                <a:solidFill>
                  <a:srgbClr val="575B64"/>
                </a:solidFill>
                <a:effectLst/>
                <a:latin typeface="InterFace"/>
              </a:rPr>
              <a:t>Healthcare is defined as an organized system that strives to maintain or improve health by delivering services focused on prevention, diagnosis, treatment, and recovery. Healthcare professionals are a central part of this system, where they strive to improve access and quality health care. </a:t>
            </a:r>
          </a:p>
          <a:p>
            <a:pPr marL="228600" indent="-228600">
              <a:buFont typeface="+mj-lt"/>
              <a:buAutoNum type="arabicPeriod"/>
            </a:pPr>
            <a:r>
              <a:rPr lang="en-US" b="0" i="1" dirty="0">
                <a:solidFill>
                  <a:srgbClr val="575B64"/>
                </a:solidFill>
                <a:effectLst/>
                <a:latin typeface="InterFace"/>
              </a:rPr>
              <a:t>Since 2016, More than 65,000 Americans have died from overdose deaths in rural and urban communities across the United States. Due to substance use disorder (SUD) morbidities and mortalities, many have sought help from the healthcare system.</a:t>
            </a:r>
          </a:p>
        </p:txBody>
      </p:sp>
      <p:sp>
        <p:nvSpPr>
          <p:cNvPr id="4" name="Slide Number Placeholder 3"/>
          <p:cNvSpPr>
            <a:spLocks noGrp="1"/>
          </p:cNvSpPr>
          <p:nvPr>
            <p:ph type="sldNum" sz="quarter" idx="5"/>
          </p:nvPr>
        </p:nvSpPr>
        <p:spPr/>
        <p:txBody>
          <a:bodyPr/>
          <a:lstStyle/>
          <a:p>
            <a:fld id="{75407F5E-1248-0D41-AA81-B50EA45314DF}" type="slidenum">
              <a:rPr lang="en-US" smtClean="0"/>
              <a:t>9</a:t>
            </a:fld>
            <a:endParaRPr lang="en-US" dirty="0"/>
          </a:p>
        </p:txBody>
      </p:sp>
    </p:spTree>
    <p:extLst>
      <p:ext uri="{BB962C8B-B14F-4D97-AF65-F5344CB8AC3E}">
        <p14:creationId xmlns:p14="http://schemas.microsoft.com/office/powerpoint/2010/main" val="1400723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2601119"/>
            <a:ext cx="6858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a:extLst>
              <a:ext uri="{FF2B5EF4-FFF2-40B4-BE49-F238E27FC236}">
                <a16:creationId xmlns:a16="http://schemas.microsoft.com/office/drawing/2014/main" id="{BF66F426-52A0-2B49-BE22-440D523AEB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0FF5406E-B8C1-4040-993A-BC0B09586385}"/>
              </a:ext>
            </a:extLst>
          </p:cNvPr>
          <p:cNvSpPr/>
          <p:nvPr userDrawn="1"/>
        </p:nvSpPr>
        <p:spPr>
          <a:xfrm>
            <a:off x="233916" y="0"/>
            <a:ext cx="8910083" cy="2275367"/>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14916" y="180752"/>
            <a:ext cx="7772400" cy="1913861"/>
          </a:xfrm>
        </p:spPr>
        <p:txBody>
          <a:bodyPr anchor="b"/>
          <a:lstStyle>
            <a:lvl1pPr algn="ctr">
              <a:defRPr sz="60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36197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4791740"/>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6" y="2291316"/>
            <a:ext cx="8910083" cy="2275367"/>
          </a:xfrm>
          <a:prstGeom prst="rect">
            <a:avLst/>
          </a:prstGeom>
          <a:solidFill>
            <a:srgbClr val="CC49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56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400568"/>
            <a:ext cx="7886700" cy="1325563"/>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28650" y="2607082"/>
            <a:ext cx="7886700" cy="155534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p:txBody>
      </p:sp>
      <p:pic>
        <p:nvPicPr>
          <p:cNvPr id="7" name="Picture 6">
            <a:extLst>
              <a:ext uri="{FF2B5EF4-FFF2-40B4-BE49-F238E27FC236}">
                <a16:creationId xmlns:a16="http://schemas.microsoft.com/office/drawing/2014/main" id="{8C0C4172-21AF-ED49-A9D1-16722572B1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
        <p:nvSpPr>
          <p:cNvPr id="8" name="Rectangle 7">
            <a:extLst>
              <a:ext uri="{FF2B5EF4-FFF2-40B4-BE49-F238E27FC236}">
                <a16:creationId xmlns:a16="http://schemas.microsoft.com/office/drawing/2014/main" id="{9F93BA47-03B2-C149-9981-7F0E5366A475}"/>
              </a:ext>
            </a:extLst>
          </p:cNvPr>
          <p:cNvSpPr/>
          <p:nvPr userDrawn="1"/>
        </p:nvSpPr>
        <p:spPr>
          <a:xfrm>
            <a:off x="233917" y="4582634"/>
            <a:ext cx="8910083" cy="2275367"/>
          </a:xfrm>
          <a:prstGeom prst="rect">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92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7" name="Picture 6">
            <a:extLst>
              <a:ext uri="{FF2B5EF4-FFF2-40B4-BE49-F238E27FC236}">
                <a16:creationId xmlns:a16="http://schemas.microsoft.com/office/drawing/2014/main" id="{81219C43-5E02-6044-9418-B0EB02ABBF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46435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hasCustomPrompt="1"/>
          </p:nvPr>
        </p:nvSpPr>
        <p:spPr>
          <a:xfrm>
            <a:off x="628650" y="1825625"/>
            <a:ext cx="3886200" cy="4351338"/>
          </a:xfrm>
        </p:spPr>
        <p:txBody>
          <a:bodyPr/>
          <a:lstStyle/>
          <a:p>
            <a:pPr lvl="0"/>
            <a:r>
              <a:rPr lang="en-US" dirty="0"/>
              <a:t>Edit Master text styles</a:t>
            </a:r>
          </a:p>
          <a:p>
            <a:pPr lvl="1"/>
            <a:r>
              <a:rPr lang="en-US" dirty="0"/>
              <a:t>Second level</a:t>
            </a:r>
          </a:p>
        </p:txBody>
      </p:sp>
      <p:sp>
        <p:nvSpPr>
          <p:cNvPr id="4" name="Content Placeholder 3"/>
          <p:cNvSpPr>
            <a:spLocks noGrp="1"/>
          </p:cNvSpPr>
          <p:nvPr>
            <p:ph sz="half" idx="2" hasCustomPrompt="1"/>
          </p:nvPr>
        </p:nvSpPr>
        <p:spPr>
          <a:xfrm>
            <a:off x="4629150" y="1825625"/>
            <a:ext cx="38862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68320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Content Placeholder 3"/>
          <p:cNvSpPr>
            <a:spLocks noGrp="1"/>
          </p:cNvSpPr>
          <p:nvPr>
            <p:ph sz="half" idx="2" hasCustomPrompt="1"/>
          </p:nvPr>
        </p:nvSpPr>
        <p:spPr>
          <a:xfrm>
            <a:off x="628650" y="1825625"/>
            <a:ext cx="7886700" cy="4351338"/>
          </a:xfrm>
        </p:spPr>
        <p:txBody>
          <a:body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5F0E848A-F81C-D246-9AB3-6DBBE7C3E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405578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629842" y="2505075"/>
            <a:ext cx="3868340" cy="3684588"/>
          </a:xfrm>
        </p:spPr>
        <p:txBody>
          <a:bodyPr/>
          <a:lstStyle/>
          <a:p>
            <a:pPr lvl="0"/>
            <a:r>
              <a:rPr lang="en-US" dirty="0"/>
              <a:t>Edit Master text styles</a:t>
            </a:r>
          </a:p>
          <a:p>
            <a:pPr lvl="1"/>
            <a:r>
              <a:rPr lang="en-US" dirty="0"/>
              <a:t>Second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4629150" y="2505075"/>
            <a:ext cx="3887391" cy="3684588"/>
          </a:xfrm>
        </p:spPr>
        <p:txBody>
          <a:bodyPr/>
          <a:lstStyle/>
          <a:p>
            <a:pPr lvl="0"/>
            <a:r>
              <a:rPr lang="en-US" dirty="0"/>
              <a:t>Edit Master text styles</a:t>
            </a:r>
          </a:p>
          <a:p>
            <a:pPr lvl="1"/>
            <a:r>
              <a:rPr lang="en-US" dirty="0"/>
              <a:t>Second level</a:t>
            </a:r>
          </a:p>
        </p:txBody>
      </p:sp>
      <p:sp>
        <p:nvSpPr>
          <p:cNvPr id="7" name="Date Placeholder 6"/>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A4A31513-B406-9747-A795-32046017D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23890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78228"/>
          </a:xfrm>
        </p:spPr>
        <p:txBody>
          <a:bodyPr>
            <a:normAutofit/>
          </a:bodyPr>
          <a:lstStyle>
            <a:lvl1pPr>
              <a:defRPr sz="28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2B72CA59-033F-7842-94CD-CEE790F056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3559444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CC0DE899-D318-9E4A-8314-D43374F4B8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flipV="1">
            <a:off x="-3337356" y="3337357"/>
            <a:ext cx="6858000" cy="183287"/>
          </a:xfrm>
          <a:prstGeom prst="rect">
            <a:avLst/>
          </a:prstGeom>
        </p:spPr>
      </p:pic>
    </p:spTree>
    <p:extLst>
      <p:ext uri="{BB962C8B-B14F-4D97-AF65-F5344CB8AC3E}">
        <p14:creationId xmlns:p14="http://schemas.microsoft.com/office/powerpoint/2010/main" val="1958623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5/14/2021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7295506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5" r:id="rId3"/>
    <p:sldLayoutId id="2147483684" r:id="rId4"/>
    <p:sldLayoutId id="2147483685" r:id="rId5"/>
    <p:sldLayoutId id="2147483696" r:id="rId6"/>
    <p:sldLayoutId id="2147483686" r:id="rId7"/>
    <p:sldLayoutId id="2147483687" r:id="rId8"/>
    <p:sldLayoutId id="2147483688"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Slide Number Placeholder 1">
            <a:extLst>
              <a:ext uri="{FF2B5EF4-FFF2-40B4-BE49-F238E27FC236}">
                <a16:creationId xmlns:a16="http://schemas.microsoft.com/office/drawing/2014/main" id="{F8A8600E-B1CB-41D1-AED3-962BC727355E}"/>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9174808A-C7D1-4EBD-82AE-03FB5EB0610D}" type="slidenum">
              <a:rPr lang="en-US" altLang="en-US" smtClean="0"/>
              <a:pPr>
                <a:defRPr/>
              </a:pPr>
              <a:t>1</a:t>
            </a:fld>
            <a:endParaRPr lang="en-US" altLang="en-US">
              <a:solidFill>
                <a:srgbClr val="898989"/>
              </a:solidFill>
            </a:endParaRPr>
          </a:p>
        </p:txBody>
      </p:sp>
      <p:sp>
        <p:nvSpPr>
          <p:cNvPr id="8193" name="Title 1">
            <a:extLst>
              <a:ext uri="{FF2B5EF4-FFF2-40B4-BE49-F238E27FC236}">
                <a16:creationId xmlns:a16="http://schemas.microsoft.com/office/drawing/2014/main" id="{3E71D165-2B49-47F5-A9D0-2EFEA7745908}"/>
              </a:ext>
            </a:extLst>
          </p:cNvPr>
          <p:cNvSpPr>
            <a:spLocks noGrp="1" noChangeArrowheads="1"/>
          </p:cNvSpPr>
          <p:nvPr>
            <p:ph type="ctrTitle" idx="4294967295"/>
          </p:nvPr>
        </p:nvSpPr>
        <p:spPr>
          <a:xfrm>
            <a:off x="1166813" y="968375"/>
            <a:ext cx="7977187" cy="4213225"/>
          </a:xfrm>
        </p:spPr>
        <p:txBody>
          <a:bodyPr rtlCol="0">
            <a:normAutofit/>
          </a:bodyPr>
          <a:lstStyle/>
          <a:p>
            <a:pPr algn="l" eaLnBrk="1" fontAlgn="auto" hangingPunct="1">
              <a:lnSpc>
                <a:spcPct val="100000"/>
              </a:lnSpc>
              <a:spcAft>
                <a:spcPts val="0"/>
              </a:spcAft>
              <a:defRPr/>
            </a:pPr>
            <a:br>
              <a:rPr lang="en-US" altLang="en-US" sz="3100" b="1" dirty="0">
                <a:latin typeface="Arial" panose="020B0604020202020204" pitchFamily="34" charset="0"/>
                <a:cs typeface="Arial" panose="020B0604020202020204" pitchFamily="34" charset="0"/>
              </a:rPr>
            </a:br>
            <a:r>
              <a:rPr lang="en-US" altLang="en-US" sz="3100" dirty="0">
                <a:latin typeface="Arial" panose="020B0604020202020204" pitchFamily="34" charset="0"/>
                <a:cs typeface="Arial" panose="020B0604020202020204" pitchFamily="34" charset="0"/>
              </a:rPr>
              <a:t>Preventing and Reducing Stigma:                Evidence-based Practices Across                 Community Sectors Series</a:t>
            </a:r>
            <a:br>
              <a:rPr lang="en-US" altLang="en-US" sz="3100" dirty="0">
                <a:latin typeface="Arial" panose="020B0604020202020204" pitchFamily="34" charset="0"/>
                <a:cs typeface="Arial" panose="020B0604020202020204" pitchFamily="34" charset="0"/>
              </a:rPr>
            </a:br>
            <a:br>
              <a:rPr lang="en-US" altLang="en-US" sz="3100" dirty="0">
                <a:latin typeface="Arial" panose="020B0604020202020204" pitchFamily="34" charset="0"/>
                <a:cs typeface="Arial" panose="020B0604020202020204" pitchFamily="34" charset="0"/>
              </a:rPr>
            </a:br>
            <a:br>
              <a:rPr lang="en-US" altLang="en-US" sz="1800" dirty="0">
                <a:highlight>
                  <a:srgbClr val="C0C0C0"/>
                </a:highlight>
                <a:latin typeface="Arial" panose="020B0604020202020204" pitchFamily="34" charset="0"/>
                <a:cs typeface="Arial" panose="020B0604020202020204" pitchFamily="34" charset="0"/>
              </a:rPr>
            </a:br>
            <a:endParaRPr lang="en-US" altLang="en-US" sz="1800" dirty="0"/>
          </a:p>
        </p:txBody>
      </p:sp>
      <p:sp>
        <p:nvSpPr>
          <p:cNvPr id="39939" name="TextBox 1">
            <a:extLst>
              <a:ext uri="{FF2B5EF4-FFF2-40B4-BE49-F238E27FC236}">
                <a16:creationId xmlns:a16="http://schemas.microsoft.com/office/drawing/2014/main" id="{15B2A9B1-4EC9-47E8-AA69-FCA3A37C657F}"/>
              </a:ext>
            </a:extLst>
          </p:cNvPr>
          <p:cNvSpPr txBox="1">
            <a:spLocks noChangeArrowheads="1"/>
          </p:cNvSpPr>
          <p:nvPr/>
        </p:nvSpPr>
        <p:spPr bwMode="auto">
          <a:xfrm>
            <a:off x="1166648" y="5289648"/>
            <a:ext cx="6398830" cy="1200329"/>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dirty="0">
                <a:highlight>
                  <a:srgbClr val="C0C0C0"/>
                </a:highlight>
                <a:latin typeface="Arial" panose="020B0604020202020204" pitchFamily="34" charset="0"/>
                <a:cs typeface="Arial" panose="020B0604020202020204" pitchFamily="34" charset="0"/>
              </a:rPr>
              <a:t>Presenter</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Organization</a:t>
            </a:r>
          </a:p>
          <a:p>
            <a:pPr eaLnBrk="1" hangingPunct="1">
              <a:defRPr/>
            </a:pPr>
            <a:r>
              <a:rPr lang="en-US" altLang="en-US" sz="2400" dirty="0">
                <a:highlight>
                  <a:srgbClr val="C0C0C0"/>
                </a:highlight>
                <a:latin typeface="Arial" panose="020B0604020202020204" pitchFamily="34" charset="0"/>
                <a:cs typeface="Arial" panose="020B0604020202020204" pitchFamily="34" charset="0"/>
              </a:rPr>
              <a:t>Date</a:t>
            </a:r>
          </a:p>
        </p:txBody>
      </p:sp>
      <p:pic>
        <p:nvPicPr>
          <p:cNvPr id="3" name="Picture 2" descr="A picture containing text&#10;&#10;Description automatically generated">
            <a:extLst>
              <a:ext uri="{FF2B5EF4-FFF2-40B4-BE49-F238E27FC236}">
                <a16:creationId xmlns:a16="http://schemas.microsoft.com/office/drawing/2014/main" id="{7416884B-72A9-4E2E-BA71-548BC8F302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2088" y="5186002"/>
            <a:ext cx="3600175" cy="1100815"/>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DA7F50A6-49D8-9E4E-A6C3-6539DD77D9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3950" y="368023"/>
            <a:ext cx="7391400" cy="1130300"/>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Royalty-free nurse photos free download | Pxfuel">
            <a:extLst>
              <a:ext uri="{FF2B5EF4-FFF2-40B4-BE49-F238E27FC236}">
                <a16:creationId xmlns:a16="http://schemas.microsoft.com/office/drawing/2014/main" id="{472BC955-C622-4212-A054-44E960D2B7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54" r="2" b="2"/>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Group of healath care professionals at a lecture">
            <a:extLst>
              <a:ext uri="{FF2B5EF4-FFF2-40B4-BE49-F238E27FC236}">
                <a16:creationId xmlns:a16="http://schemas.microsoft.com/office/drawing/2014/main" id="{930E643C-57AF-4915-BC2C-193B89482F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 b="8378"/>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6C18C67-3B78-4B1E-8C81-D738B15E42B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i="1" kern="1200" dirty="0">
                <a:solidFill>
                  <a:srgbClr val="94A545"/>
                </a:solidFill>
                <a:latin typeface="Palatino "/>
                <a:cs typeface="+mj-cs"/>
              </a:rPr>
              <a:t>Why Does it Matter</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252B94B5-309E-462A-B31E-940100B3466E}"/>
              </a:ext>
            </a:extLst>
          </p:cNvPr>
          <p:cNvSpPr>
            <a:spLocks noGrp="1"/>
          </p:cNvSpPr>
          <p:nvPr>
            <p:ph sz="half" idx="2"/>
          </p:nvPr>
        </p:nvSpPr>
        <p:spPr>
          <a:xfrm>
            <a:off x="336041" y="2394080"/>
            <a:ext cx="4100491" cy="3717225"/>
          </a:xfrm>
        </p:spPr>
        <p:txBody>
          <a:bodyPr vert="horz" lIns="91440" tIns="45720" rIns="91440" bIns="45720" rtlCol="0">
            <a:normAutofit/>
          </a:bodyPr>
          <a:lstStyle/>
          <a:p>
            <a:pPr marL="0" indent="0">
              <a:buNone/>
            </a:pPr>
            <a:r>
              <a:rPr lang="en-US" sz="2400" dirty="0"/>
              <a:t>Health care professionals, may be concerned about their patient's SUD and how to provide quality care in treating it. </a:t>
            </a:r>
          </a:p>
          <a:p>
            <a:pPr marL="0" indent="0">
              <a:buNone/>
            </a:pPr>
            <a:r>
              <a:rPr lang="en-US" sz="2400" dirty="0"/>
              <a:t>Inadequate training, knowledge, or support structures for providers can contribute to stigma. </a:t>
            </a:r>
          </a:p>
          <a:p>
            <a:pPr marL="0" indent="0">
              <a:buNone/>
            </a:pPr>
            <a:endParaRPr lang="en-US" sz="2400" dirty="0"/>
          </a:p>
          <a:p>
            <a:pPr marL="0" indent="0">
              <a:buNone/>
            </a:pPr>
            <a:endParaRPr lang="en-US" sz="1700" dirty="0">
              <a:latin typeface="+mn-lt"/>
              <a:cs typeface="+mn-cs"/>
            </a:endParaRPr>
          </a:p>
        </p:txBody>
      </p:sp>
      <p:pic>
        <p:nvPicPr>
          <p:cNvPr id="7" name="Graphic 6" descr="First aid kit">
            <a:extLst>
              <a:ext uri="{FF2B5EF4-FFF2-40B4-BE49-F238E27FC236}">
                <a16:creationId xmlns:a16="http://schemas.microsoft.com/office/drawing/2014/main" id="{8737B6D9-8234-4620-A9BE-00AEF70C324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122185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Royalty free emergency room photos | Pikist">
            <a:extLst>
              <a:ext uri="{FF2B5EF4-FFF2-40B4-BE49-F238E27FC236}">
                <a16:creationId xmlns:a16="http://schemas.microsoft.com/office/drawing/2014/main" id="{114F3B85-D4A4-4B28-9E6A-56E90B2BAC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778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descr="Exhausted health care worker in blue surgical scrubs">
            <a:extLst>
              <a:ext uri="{FF2B5EF4-FFF2-40B4-BE49-F238E27FC236}">
                <a16:creationId xmlns:a16="http://schemas.microsoft.com/office/drawing/2014/main" id="{B6C56ACD-2F08-4480-8BE1-5EE4D00242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28" r="-2" b="646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2FC31F4-C4F7-4094-B7BB-9F53C1527F81}"/>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kern="1200" dirty="0">
                <a:solidFill>
                  <a:schemeClr val="tx1"/>
                </a:solidFill>
              </a:rPr>
              <a:t>Healthcare </a:t>
            </a:r>
            <a:br>
              <a:rPr lang="en-US" sz="3000" kern="1200" dirty="0">
                <a:solidFill>
                  <a:schemeClr val="tx1"/>
                </a:solidFill>
                <a:latin typeface="+mj-lt"/>
                <a:ea typeface="+mj-ea"/>
                <a:cs typeface="+mj-cs"/>
              </a:rPr>
            </a:br>
            <a:r>
              <a:rPr lang="en-US" sz="3000" b="1" i="1" kern="1200" dirty="0">
                <a:solidFill>
                  <a:srgbClr val="CC4927"/>
                </a:solidFill>
                <a:latin typeface="Palatino "/>
                <a:cs typeface="+mj-cs"/>
              </a:rPr>
              <a:t>What’s the Impact</a:t>
            </a: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E082610-AAA5-48CF-8B4E-68C42DE85B3F}"/>
              </a:ext>
            </a:extLst>
          </p:cNvPr>
          <p:cNvSpPr>
            <a:spLocks noGrp="1"/>
          </p:cNvSpPr>
          <p:nvPr>
            <p:ph sz="half" idx="2"/>
          </p:nvPr>
        </p:nvSpPr>
        <p:spPr>
          <a:xfrm>
            <a:off x="336042" y="2337516"/>
            <a:ext cx="3624602" cy="3664351"/>
          </a:xfrm>
        </p:spPr>
        <p:txBody>
          <a:bodyPr vert="horz" lIns="91440" tIns="45720" rIns="91440" bIns="45720" rtlCol="0">
            <a:normAutofit/>
          </a:bodyPr>
          <a:lstStyle/>
          <a:p>
            <a:pPr marL="0" indent="0">
              <a:buNone/>
            </a:pPr>
            <a:r>
              <a:rPr lang="en-US" sz="2400" dirty="0"/>
              <a:t>Overworked providers may have a purely task-oriented approach, leading to disconnected care.</a:t>
            </a:r>
          </a:p>
          <a:p>
            <a:pPr marL="0" indent="0">
              <a:spcBef>
                <a:spcPts val="1800"/>
              </a:spcBef>
              <a:buNone/>
            </a:pPr>
            <a:r>
              <a:rPr lang="en-US" sz="2400" dirty="0"/>
              <a:t>Providers may experience emotional burnout due to inadequate support.</a:t>
            </a:r>
          </a:p>
          <a:p>
            <a:pPr marL="0" indent="0">
              <a:buNone/>
            </a:pPr>
            <a:endParaRPr lang="en-US" sz="2400" dirty="0"/>
          </a:p>
        </p:txBody>
      </p:sp>
      <p:pic>
        <p:nvPicPr>
          <p:cNvPr id="10" name="Graphic 9" descr="First aid kit">
            <a:extLst>
              <a:ext uri="{FF2B5EF4-FFF2-40B4-BE49-F238E27FC236}">
                <a16:creationId xmlns:a16="http://schemas.microsoft.com/office/drawing/2014/main" id="{D7A5C4D6-C3B5-4E32-800E-F49574A0E4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901160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descr="Doctor, Dentist, Dental, Clinic, Medical">
            <a:extLst>
              <a:ext uri="{FF2B5EF4-FFF2-40B4-BE49-F238E27FC236}">
                <a16:creationId xmlns:a16="http://schemas.microsoft.com/office/drawing/2014/main" id="{8DA04EA5-0D80-4D0B-92AC-243447E614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8035"/>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150" name="Picture 6" descr="People, Emergency Room, Hospital, Nurse">
            <a:extLst>
              <a:ext uri="{FF2B5EF4-FFF2-40B4-BE49-F238E27FC236}">
                <a16:creationId xmlns:a16="http://schemas.microsoft.com/office/drawing/2014/main" id="{D1B88A16-79A1-46BE-B887-6D1970B398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 b="7689"/>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7" name="Freeform: Shape 76">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9" name="Freeform: Shape 78">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C70FF8C-31B2-4A51-BAEA-234CCB5B5533}"/>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i="1" kern="1200" dirty="0">
                <a:solidFill>
                  <a:srgbClr val="CC4927"/>
                </a:solidFill>
                <a:latin typeface="Palatino "/>
                <a:cs typeface="+mj-cs"/>
              </a:rPr>
              <a:t>What’s the Impact</a:t>
            </a:r>
          </a:p>
        </p:txBody>
      </p:sp>
      <p:sp>
        <p:nvSpPr>
          <p:cNvPr id="81" name="Rectangle 8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3" name="Rectangle 8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50A9CA9-C841-40A8-8B78-A865C90A626F}"/>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dirty="0"/>
              <a:t>Providers who are unfamiliar with the science of addiction are more likely to be frustrated when their patients relapse; they may associate the behavior with moral failing.  </a:t>
            </a:r>
          </a:p>
          <a:p>
            <a:pPr marL="0" indent="0">
              <a:buNone/>
            </a:pPr>
            <a:endParaRPr lang="en-US" sz="1700" dirty="0">
              <a:latin typeface="+mn-lt"/>
              <a:cs typeface="+mn-cs"/>
            </a:endParaRPr>
          </a:p>
        </p:txBody>
      </p:sp>
      <p:pic>
        <p:nvPicPr>
          <p:cNvPr id="4" name="Graphic 3" descr="First aid kit">
            <a:extLst>
              <a:ext uri="{FF2B5EF4-FFF2-40B4-BE49-F238E27FC236}">
                <a16:creationId xmlns:a16="http://schemas.microsoft.com/office/drawing/2014/main" id="{8AA4FAAB-1AC3-42BD-85C4-ED15D35004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30801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Group of people talking ">
            <a:extLst>
              <a:ext uri="{FF2B5EF4-FFF2-40B4-BE49-F238E27FC236}">
                <a16:creationId xmlns:a16="http://schemas.microsoft.com/office/drawing/2014/main" id="{29EB5B6F-D032-414A-A406-1272DFDB0C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6" r="-2" b="3481"/>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6" descr="Man talking in front of an audience">
            <a:extLst>
              <a:ext uri="{FF2B5EF4-FFF2-40B4-BE49-F238E27FC236}">
                <a16:creationId xmlns:a16="http://schemas.microsoft.com/office/drawing/2014/main" id="{0779BCAB-66D8-488A-A642-9BC96BC13F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868" r="-2" b="2192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EA3D842B-F85A-4938-8D76-F0750DB05E55}"/>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000" b="1" kern="1200" dirty="0">
                <a:solidFill>
                  <a:schemeClr val="tx1"/>
                </a:solidFill>
              </a:rPr>
              <a:t>Healthcare </a:t>
            </a:r>
            <a:br>
              <a:rPr lang="en-US" sz="3000" kern="1200" dirty="0">
                <a:solidFill>
                  <a:schemeClr val="tx1"/>
                </a:solidFill>
                <a:latin typeface="+mj-lt"/>
                <a:ea typeface="+mj-ea"/>
                <a:cs typeface="+mj-cs"/>
              </a:rPr>
            </a:br>
            <a:r>
              <a:rPr lang="en-US" sz="3000" b="1" i="1" kern="1200" dirty="0">
                <a:solidFill>
                  <a:srgbClr val="00467F"/>
                </a:solidFill>
                <a:latin typeface="Palatino "/>
                <a:cs typeface="+mj-cs"/>
              </a:rPr>
              <a:t>What Can Be Done</a:t>
            </a:r>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6D8D9F0-B2EB-4949-9794-1908A4D483CB}"/>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buNone/>
            </a:pPr>
            <a:r>
              <a:rPr lang="en-US" sz="2400" b="1" i="0" dirty="0">
                <a:solidFill>
                  <a:srgbClr val="00467F"/>
                </a:solidFill>
                <a:effectLst/>
              </a:rPr>
              <a:t>Establish shared care </a:t>
            </a:r>
            <a:r>
              <a:rPr lang="en-US" sz="2400" b="0" i="0" dirty="0">
                <a:effectLst/>
              </a:rPr>
              <a:t>initiatives between healthcare and community partnerships.</a:t>
            </a:r>
          </a:p>
          <a:p>
            <a:pPr marL="0" indent="0">
              <a:buNone/>
            </a:pPr>
            <a:r>
              <a:rPr lang="en-US" sz="2400" b="1" i="0" dirty="0">
                <a:solidFill>
                  <a:srgbClr val="00467F"/>
                </a:solidFill>
                <a:effectLst/>
              </a:rPr>
              <a:t>Provide access to and integration </a:t>
            </a:r>
            <a:r>
              <a:rPr lang="en-US" sz="2400" b="0" i="0" dirty="0">
                <a:effectLst/>
              </a:rPr>
              <a:t>of addiction medicine specialists for populations with SUD.</a:t>
            </a:r>
          </a:p>
          <a:p>
            <a:pPr marL="0" indent="0">
              <a:buNone/>
            </a:pPr>
            <a:endParaRPr lang="en-US" sz="1700" dirty="0">
              <a:latin typeface="+mn-lt"/>
              <a:cs typeface="+mn-cs"/>
            </a:endParaRPr>
          </a:p>
        </p:txBody>
      </p:sp>
      <p:pic>
        <p:nvPicPr>
          <p:cNvPr id="10" name="Graphic 9" descr="First aid kit">
            <a:extLst>
              <a:ext uri="{FF2B5EF4-FFF2-40B4-BE49-F238E27FC236}">
                <a16:creationId xmlns:a16="http://schemas.microsoft.com/office/drawing/2014/main" id="{7A6D3F00-5A81-4FEE-B13E-8E19A0A942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1338168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women talking ">
            <a:extLst>
              <a:ext uri="{FF2B5EF4-FFF2-40B4-BE49-F238E27FC236}">
                <a16:creationId xmlns:a16="http://schemas.microsoft.com/office/drawing/2014/main" id="{44AEE875-98A5-4C20-B2D3-1B913C53D7A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689"/>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2" descr="Group of health care workers talking ">
            <a:extLst>
              <a:ext uri="{FF2B5EF4-FFF2-40B4-BE49-F238E27FC236}">
                <a16:creationId xmlns:a16="http://schemas.microsoft.com/office/drawing/2014/main" id="{9B185A83-3FBC-429D-9755-A7B036EA78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304" r="-2" b="1384"/>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2" name="Freeform: Shape 11">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7F8B6A28-63A0-4866-837B-0A5948AE4C64}"/>
              </a:ext>
            </a:extLst>
          </p:cNvPr>
          <p:cNvSpPr>
            <a:spLocks noGrp="1"/>
          </p:cNvSpPr>
          <p:nvPr>
            <p:ph type="title"/>
          </p:nvPr>
        </p:nvSpPr>
        <p:spPr>
          <a:xfrm>
            <a:off x="336042" y="859536"/>
            <a:ext cx="3669030" cy="1243584"/>
          </a:xfrm>
        </p:spPr>
        <p:txBody>
          <a:bodyPr vert="horz" lIns="91440" tIns="45720" rIns="91440" bIns="45720" rtlCol="0" anchor="ctr">
            <a:normAutofit/>
          </a:bodyPr>
          <a:lstStyle/>
          <a:p>
            <a:r>
              <a:rPr lang="en-US" sz="3200" b="1" i="1" kern="1200" dirty="0">
                <a:solidFill>
                  <a:srgbClr val="00467F"/>
                </a:solidFill>
                <a:latin typeface="Palatino "/>
                <a:cs typeface="+mj-cs"/>
              </a:rPr>
              <a:t>What Can Be Done</a:t>
            </a:r>
          </a:p>
        </p:txBody>
      </p:sp>
      <p:sp>
        <p:nvSpPr>
          <p:cNvPr id="16" name="Rectangle 15">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A9BB778-E05D-4980-9AA9-F4481F69F05C}"/>
              </a:ext>
            </a:extLst>
          </p:cNvPr>
          <p:cNvSpPr>
            <a:spLocks noGrp="1"/>
          </p:cNvSpPr>
          <p:nvPr>
            <p:ph sz="half" idx="2"/>
          </p:nvPr>
        </p:nvSpPr>
        <p:spPr>
          <a:xfrm>
            <a:off x="336041" y="2318061"/>
            <a:ext cx="3924673" cy="3664351"/>
          </a:xfrm>
        </p:spPr>
        <p:txBody>
          <a:bodyPr vert="horz" lIns="91440" tIns="45720" rIns="91440" bIns="45720" rtlCol="0">
            <a:normAutofit/>
          </a:bodyPr>
          <a:lstStyle/>
          <a:p>
            <a:pPr marL="0" indent="0">
              <a:buNone/>
            </a:pPr>
            <a:r>
              <a:rPr lang="en-US" sz="2400" b="1" i="0" dirty="0">
                <a:solidFill>
                  <a:srgbClr val="00467F"/>
                </a:solidFill>
                <a:effectLst/>
              </a:rPr>
              <a:t>Create</a:t>
            </a:r>
            <a:r>
              <a:rPr lang="en-US" sz="2400" b="0" i="0" dirty="0">
                <a:effectLst/>
              </a:rPr>
              <a:t> clear mechanisms for patients to verbalize their concerns regarding stigma or instances of mistreatment.</a:t>
            </a:r>
          </a:p>
          <a:p>
            <a:pPr marL="0" indent="0">
              <a:spcBef>
                <a:spcPts val="1800"/>
              </a:spcBef>
              <a:buNone/>
            </a:pPr>
            <a:r>
              <a:rPr lang="en-US" sz="2400" b="1" dirty="0">
                <a:solidFill>
                  <a:srgbClr val="00467F"/>
                </a:solidFill>
              </a:rPr>
              <a:t>In</a:t>
            </a:r>
            <a:r>
              <a:rPr lang="en-US" sz="2400" b="1" i="0" dirty="0">
                <a:solidFill>
                  <a:srgbClr val="00467F"/>
                </a:solidFill>
                <a:effectLst/>
              </a:rPr>
              <a:t>corporate</a:t>
            </a:r>
            <a:r>
              <a:rPr lang="en-US" sz="2400" b="0" i="0" dirty="0">
                <a:effectLst/>
              </a:rPr>
              <a:t> SUD information in current educational and training curriculum </a:t>
            </a:r>
          </a:p>
          <a:p>
            <a:pPr marL="0" indent="0">
              <a:buNone/>
            </a:pPr>
            <a:endParaRPr lang="en-US" sz="2400" dirty="0"/>
          </a:p>
        </p:txBody>
      </p:sp>
      <p:pic>
        <p:nvPicPr>
          <p:cNvPr id="7" name="Graphic 6" descr="First aid kit">
            <a:extLst>
              <a:ext uri="{FF2B5EF4-FFF2-40B4-BE49-F238E27FC236}">
                <a16:creationId xmlns:a16="http://schemas.microsoft.com/office/drawing/2014/main" id="{078A05AF-4550-43FE-8F34-B6E07F0EF0F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2750121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F87C5-8015-448A-9D8C-444D780C8D14}"/>
              </a:ext>
            </a:extLst>
          </p:cNvPr>
          <p:cNvSpPr>
            <a:spLocks noGrp="1"/>
          </p:cNvSpPr>
          <p:nvPr>
            <p:ph type="title"/>
          </p:nvPr>
        </p:nvSpPr>
        <p:spPr>
          <a:xfrm>
            <a:off x="531668" y="1722872"/>
            <a:ext cx="7886700" cy="1325563"/>
          </a:xfrm>
        </p:spPr>
        <p:txBody>
          <a:bodyPr/>
          <a:lstStyle/>
          <a:p>
            <a:pPr algn="ctr"/>
            <a:br>
              <a:rPr lang="en-US" dirty="0">
                <a:solidFill>
                  <a:schemeClr val="bg1"/>
                </a:solidFill>
              </a:rPr>
            </a:br>
            <a:r>
              <a:rPr lang="en-US" dirty="0">
                <a:solidFill>
                  <a:schemeClr val="bg1"/>
                </a:solidFill>
              </a:rPr>
              <a:t>Questions</a:t>
            </a:r>
          </a:p>
        </p:txBody>
      </p:sp>
      <p:pic>
        <p:nvPicPr>
          <p:cNvPr id="4" name="Picture 3" descr="Text&#10;&#10;Description automatically generated">
            <a:extLst>
              <a:ext uri="{FF2B5EF4-FFF2-40B4-BE49-F238E27FC236}">
                <a16:creationId xmlns:a16="http://schemas.microsoft.com/office/drawing/2014/main" id="{019E155F-32B4-0E41-A28D-E737FC3D3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318" y="4961591"/>
            <a:ext cx="7391400" cy="1130300"/>
          </a:xfrm>
          <a:prstGeom prst="rect">
            <a:avLst/>
          </a:prstGeom>
        </p:spPr>
      </p:pic>
    </p:spTree>
    <p:extLst>
      <p:ext uri="{BB962C8B-B14F-4D97-AF65-F5344CB8AC3E}">
        <p14:creationId xmlns:p14="http://schemas.microsoft.com/office/powerpoint/2010/main" val="9091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1E1A8D6-062E-B341-BB29-25B8F0638743}"/>
              </a:ext>
              <a:ext uri="{C183D7F6-B498-43B3-948B-1728B52AA6E4}">
                <adec:decorative xmlns:adec="http://schemas.microsoft.com/office/drawing/2017/decorative" val="1"/>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1572" r="23098" b="-1"/>
          <a:stretch/>
        </p:blipFill>
        <p:spPr>
          <a:xfrm>
            <a:off x="2432021" y="10"/>
            <a:ext cx="6711980"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p:spPr>
      </p:pic>
      <p:sp>
        <p:nvSpPr>
          <p:cNvPr id="2" name="Title 1">
            <a:extLst>
              <a:ext uri="{FF2B5EF4-FFF2-40B4-BE49-F238E27FC236}">
                <a16:creationId xmlns:a16="http://schemas.microsoft.com/office/drawing/2014/main" id="{527B7D70-A10B-9648-96D6-B0DB62461E08}"/>
              </a:ext>
            </a:extLst>
          </p:cNvPr>
          <p:cNvSpPr>
            <a:spLocks noGrp="1"/>
          </p:cNvSpPr>
          <p:nvPr>
            <p:ph type="title"/>
          </p:nvPr>
        </p:nvSpPr>
        <p:spPr>
          <a:xfrm>
            <a:off x="278320" y="1161288"/>
            <a:ext cx="2578608" cy="1125728"/>
          </a:xfrm>
        </p:spPr>
        <p:txBody>
          <a:bodyPr vert="horz" lIns="91440" tIns="45720" rIns="91440" bIns="45720" rtlCol="0" anchor="b">
            <a:normAutofit/>
          </a:bodyPr>
          <a:lstStyle/>
          <a:p>
            <a:r>
              <a:rPr lang="en-US" sz="2400" dirty="0"/>
              <a:t>Follow Us On Social Media! </a:t>
            </a:r>
          </a:p>
        </p:txBody>
      </p:sp>
      <p:sp>
        <p:nvSpPr>
          <p:cNvPr id="4" name="Content Placeholder 3">
            <a:extLst>
              <a:ext uri="{FF2B5EF4-FFF2-40B4-BE49-F238E27FC236}">
                <a16:creationId xmlns:a16="http://schemas.microsoft.com/office/drawing/2014/main" id="{648A3BF5-51B4-0B4C-AC94-FDE24040CC16}"/>
              </a:ext>
            </a:extLst>
          </p:cNvPr>
          <p:cNvSpPr>
            <a:spLocks noGrp="1"/>
          </p:cNvSpPr>
          <p:nvPr>
            <p:ph sz="half" idx="2"/>
          </p:nvPr>
        </p:nvSpPr>
        <p:spPr>
          <a:xfrm>
            <a:off x="278320" y="2718054"/>
            <a:ext cx="2579180" cy="3207258"/>
          </a:xfrm>
        </p:spPr>
        <p:txBody>
          <a:bodyPr vert="horz" lIns="91440" tIns="45720" rIns="91440" bIns="45720" rtlCol="0" anchor="t">
            <a:normAutofit/>
          </a:bodyPr>
          <a:lstStyle/>
          <a:p>
            <a:pPr lvl="1"/>
            <a:endParaRPr lang="en-US" sz="1500" dirty="0">
              <a:latin typeface="+mn-lt"/>
              <a:cs typeface="+mn-cs"/>
            </a:endParaRPr>
          </a:p>
          <a:p>
            <a:pPr marL="0" indent="0">
              <a:lnSpc>
                <a:spcPct val="150000"/>
              </a:lnSpc>
              <a:buNone/>
            </a:pPr>
            <a:r>
              <a:rPr lang="en-US" sz="1500" dirty="0"/>
              <a:t>Facebook and Twitter: </a:t>
            </a:r>
          </a:p>
          <a:p>
            <a:pPr lvl="1">
              <a:lnSpc>
                <a:spcPct val="150000"/>
              </a:lnSpc>
            </a:pPr>
            <a:r>
              <a:rPr lang="en-US" sz="1500" dirty="0"/>
              <a:t>@GreatLakesATTC </a:t>
            </a:r>
          </a:p>
          <a:p>
            <a:pPr lvl="1">
              <a:lnSpc>
                <a:spcPct val="150000"/>
              </a:lnSpc>
            </a:pPr>
            <a:r>
              <a:rPr lang="en-US" sz="1500" dirty="0"/>
              <a:t>@GMhttc</a:t>
            </a:r>
          </a:p>
          <a:p>
            <a:pPr lvl="1">
              <a:lnSpc>
                <a:spcPct val="150000"/>
              </a:lnSpc>
            </a:pPr>
            <a:r>
              <a:rPr lang="en-US" sz="1500" dirty="0"/>
              <a:t>@GLPTTC</a:t>
            </a:r>
          </a:p>
          <a:p>
            <a:pPr marL="457200" lvl="1" indent="0">
              <a:buNone/>
            </a:pPr>
            <a:endParaRPr lang="en-US" sz="1500" dirty="0"/>
          </a:p>
          <a:p>
            <a:pPr lvl="1"/>
            <a:endParaRPr lang="en-US" sz="1500" dirty="0">
              <a:latin typeface="+mn-lt"/>
              <a:cs typeface="+mn-cs"/>
            </a:endParaRPr>
          </a:p>
        </p:txBody>
      </p:sp>
      <p:sp>
        <p:nvSpPr>
          <p:cNvPr id="3" name="TextBox 2">
            <a:extLst>
              <a:ext uri="{FF2B5EF4-FFF2-40B4-BE49-F238E27FC236}">
                <a16:creationId xmlns:a16="http://schemas.microsoft.com/office/drawing/2014/main" id="{FF036BD7-5B3A-C045-8FF7-AD14800F4FE0}"/>
              </a:ext>
            </a:extLst>
          </p:cNvPr>
          <p:cNvSpPr txBox="1"/>
          <p:nvPr/>
        </p:nvSpPr>
        <p:spPr>
          <a:xfrm>
            <a:off x="2432021" y="6172201"/>
            <a:ext cx="6711980" cy="685799"/>
          </a:xfrm>
          <a:prstGeom prst="rect">
            <a:avLst/>
          </a:prstGeom>
          <a:solidFill>
            <a:srgbClr val="000000">
              <a:alpha val="50000"/>
            </a:srgbClr>
          </a:solidFill>
          <a:ln>
            <a:noFill/>
          </a:ln>
        </p:spPr>
        <p:txBody>
          <a:bodyPr wrap="square" rtlCol="0">
            <a:noAutofit/>
          </a:bodyPr>
          <a:lstStyle/>
          <a:p>
            <a:pPr algn="ctr">
              <a:spcAft>
                <a:spcPts val="600"/>
              </a:spcAft>
            </a:pPr>
            <a:r>
              <a:rPr lang="en-US" sz="1300">
                <a:solidFill>
                  <a:srgbClr val="FFFFFF"/>
                </a:solidFill>
              </a:rPr>
              <a:t>Photo: iStock</a:t>
            </a:r>
          </a:p>
        </p:txBody>
      </p:sp>
    </p:spTree>
    <p:extLst>
      <p:ext uri="{BB962C8B-B14F-4D97-AF65-F5344CB8AC3E}">
        <p14:creationId xmlns:p14="http://schemas.microsoft.com/office/powerpoint/2010/main" val="2097428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eat Lakes ATTC logo ">
            <a:extLst>
              <a:ext uri="{FF2B5EF4-FFF2-40B4-BE49-F238E27FC236}">
                <a16:creationId xmlns:a16="http://schemas.microsoft.com/office/drawing/2014/main" id="{D53B556C-9C5D-644F-804D-E910061893C6}"/>
              </a:ext>
            </a:extLst>
          </p:cNvPr>
          <p:cNvPicPr>
            <a:picLocks noChangeAspect="1"/>
          </p:cNvPicPr>
          <p:nvPr/>
        </p:nvPicPr>
        <p:blipFill>
          <a:blip r:embed="rId3"/>
          <a:stretch>
            <a:fillRect/>
          </a:stretch>
        </p:blipFill>
        <p:spPr>
          <a:xfrm>
            <a:off x="876218" y="2103178"/>
            <a:ext cx="2768677" cy="1248711"/>
          </a:xfrm>
          <a:prstGeom prst="rect">
            <a:avLst/>
          </a:prstGeom>
        </p:spPr>
      </p:pic>
      <p:pic>
        <p:nvPicPr>
          <p:cNvPr id="11" name="Picture 10" descr="SAMHSA logo ">
            <a:extLst>
              <a:ext uri="{FF2B5EF4-FFF2-40B4-BE49-F238E27FC236}">
                <a16:creationId xmlns:a16="http://schemas.microsoft.com/office/drawing/2014/main" id="{64FFE996-6852-FC43-9812-B6CCF0DE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1185" y="2103178"/>
            <a:ext cx="4009695" cy="1349604"/>
          </a:xfrm>
          <a:prstGeom prst="rect">
            <a:avLst/>
          </a:prstGeom>
        </p:spPr>
      </p:pic>
      <p:sp>
        <p:nvSpPr>
          <p:cNvPr id="2" name="Title 1">
            <a:extLst>
              <a:ext uri="{FF2B5EF4-FFF2-40B4-BE49-F238E27FC236}">
                <a16:creationId xmlns:a16="http://schemas.microsoft.com/office/drawing/2014/main" id="{02B6EB04-7D30-1044-90E1-A99274869124}"/>
              </a:ext>
            </a:extLst>
          </p:cNvPr>
          <p:cNvSpPr>
            <a:spLocks noGrp="1"/>
          </p:cNvSpPr>
          <p:nvPr>
            <p:ph type="title"/>
          </p:nvPr>
        </p:nvSpPr>
        <p:spPr>
          <a:xfrm>
            <a:off x="628649" y="417095"/>
            <a:ext cx="7886700" cy="1325563"/>
          </a:xfrm>
        </p:spPr>
        <p:txBody>
          <a:bodyPr/>
          <a:lstStyle/>
          <a:p>
            <a:r>
              <a:rPr lang="en-US" dirty="0"/>
              <a:t>Brought To You By:</a:t>
            </a:r>
          </a:p>
        </p:txBody>
      </p:sp>
      <p:sp>
        <p:nvSpPr>
          <p:cNvPr id="4" name="TextBox 3">
            <a:extLst>
              <a:ext uri="{FF2B5EF4-FFF2-40B4-BE49-F238E27FC236}">
                <a16:creationId xmlns:a16="http://schemas.microsoft.com/office/drawing/2014/main" id="{0FFB8447-7DF6-F945-B757-965455E2E65A}"/>
              </a:ext>
            </a:extLst>
          </p:cNvPr>
          <p:cNvSpPr txBox="1"/>
          <p:nvPr/>
        </p:nvSpPr>
        <p:spPr>
          <a:xfrm>
            <a:off x="628650" y="4084320"/>
            <a:ext cx="7886700" cy="2363724"/>
          </a:xfrm>
          <a:prstGeom prst="rect">
            <a:avLst/>
          </a:prstGeom>
          <a:noFill/>
        </p:spPr>
        <p:txBody>
          <a:bodyPr wrap="square" rtlCol="0">
            <a:spAutoFit/>
          </a:bodyPr>
          <a:lstStyle/>
          <a:p>
            <a:pPr>
              <a:lnSpc>
                <a:spcPct val="150000"/>
              </a:lnSpc>
            </a:pPr>
            <a:r>
              <a:rPr lang="en-US" sz="1600" dirty="0">
                <a:latin typeface="Arial" panose="020B0604020202020204" pitchFamily="34" charset="0"/>
                <a:cs typeface="Arial" panose="020B0604020202020204" pitchFamily="34" charset="0"/>
              </a:rPr>
              <a:t>The Great Lakes ATTC, MHTTC, and </a:t>
            </a:r>
            <a:r>
              <a:rPr lang="en-US" sz="1600">
                <a:latin typeface="Arial" panose="020B0604020202020204" pitchFamily="34" charset="0"/>
                <a:cs typeface="Arial" panose="020B0604020202020204" pitchFamily="34" charset="0"/>
              </a:rPr>
              <a:t>PTTC are </a:t>
            </a:r>
            <a:r>
              <a:rPr lang="en-US" sz="1600" dirty="0">
                <a:latin typeface="Arial" panose="020B0604020202020204" pitchFamily="34" charset="0"/>
                <a:cs typeface="Arial" panose="020B0604020202020204" pitchFamily="34" charset="0"/>
              </a:rPr>
              <a:t>funded by the Substance Abuse and Mental Health Services Administration (SAMHSA under the following cooperative agreements:</a:t>
            </a:r>
          </a:p>
          <a:p>
            <a:pPr lvl="1">
              <a:lnSpc>
                <a:spcPct val="120000"/>
              </a:lnSpc>
            </a:pPr>
            <a:r>
              <a:rPr lang="en-US" sz="1600" dirty="0">
                <a:latin typeface="Arial" panose="020B0604020202020204" pitchFamily="34" charset="0"/>
                <a:cs typeface="Arial" panose="020B0604020202020204" pitchFamily="34" charset="0"/>
              </a:rPr>
              <a:t>Great Lakes ATTC: 1H79TI080207-03</a:t>
            </a:r>
          </a:p>
          <a:p>
            <a:pPr lvl="1">
              <a:lnSpc>
                <a:spcPct val="120000"/>
              </a:lnSpc>
            </a:pPr>
            <a:r>
              <a:rPr lang="en-US" sz="1600" dirty="0">
                <a:latin typeface="Arial" panose="020B0604020202020204" pitchFamily="34" charset="0"/>
                <a:cs typeface="Arial" panose="020B0604020202020204" pitchFamily="34" charset="0"/>
              </a:rPr>
              <a:t>Great Lakes MHTTC: IH79SM-081733-01</a:t>
            </a:r>
          </a:p>
          <a:p>
            <a:pPr lvl="1">
              <a:lnSpc>
                <a:spcPct val="120000"/>
              </a:lnSpc>
            </a:pPr>
            <a:r>
              <a:rPr lang="en-US" sz="1600" dirty="0">
                <a:latin typeface="Arial" panose="020B0604020202020204" pitchFamily="34" charset="0"/>
                <a:cs typeface="Arial" panose="020B0604020202020204" pitchFamily="34" charset="0"/>
              </a:rPr>
              <a:t>Great Lakes PTTC: 1H79SP081002-01</a:t>
            </a:r>
            <a:endParaRPr lang="en-US" sz="1600" dirty="0"/>
          </a:p>
          <a:p>
            <a:endParaRPr lang="en-US" dirty="0"/>
          </a:p>
        </p:txBody>
      </p:sp>
    </p:spTree>
    <p:extLst>
      <p:ext uri="{BB962C8B-B14F-4D97-AF65-F5344CB8AC3E}">
        <p14:creationId xmlns:p14="http://schemas.microsoft.com/office/powerpoint/2010/main" val="59287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DCE036-E456-704B-AA5D-0A06304B3340}"/>
              </a:ext>
            </a:extLst>
          </p:cNvPr>
          <p:cNvSpPr>
            <a:spLocks noGrp="1"/>
          </p:cNvSpPr>
          <p:nvPr>
            <p:ph type="title"/>
          </p:nvPr>
        </p:nvSpPr>
        <p:spPr>
          <a:xfrm>
            <a:off x="595519" y="228600"/>
            <a:ext cx="7886700" cy="1325563"/>
          </a:xfrm>
        </p:spPr>
        <p:txBody>
          <a:bodyPr/>
          <a:lstStyle/>
          <a:p>
            <a:r>
              <a:rPr lang="en-US" dirty="0"/>
              <a:t>Disclaimer </a:t>
            </a:r>
          </a:p>
        </p:txBody>
      </p:sp>
      <p:sp>
        <p:nvSpPr>
          <p:cNvPr id="8" name="Title 6">
            <a:extLst>
              <a:ext uri="{FF2B5EF4-FFF2-40B4-BE49-F238E27FC236}">
                <a16:creationId xmlns:a16="http://schemas.microsoft.com/office/drawing/2014/main" id="{8AB6F4F5-F327-A24A-92A2-D065232D4580}"/>
              </a:ext>
            </a:extLst>
          </p:cNvPr>
          <p:cNvSpPr txBox="1">
            <a:spLocks/>
          </p:cNvSpPr>
          <p:nvPr/>
        </p:nvSpPr>
        <p:spPr>
          <a:xfrm>
            <a:off x="595519" y="898071"/>
            <a:ext cx="8195089" cy="5731329"/>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nSpc>
                <a:spcPct val="170000"/>
              </a:lnSpc>
            </a:pPr>
            <a:endParaRPr lang="en-US" sz="6200" dirty="0"/>
          </a:p>
          <a:p>
            <a:pPr>
              <a:lnSpc>
                <a:spcPct val="170000"/>
              </a:lnSpc>
            </a:pPr>
            <a:r>
              <a:rPr lang="en-US" sz="6400" dirty="0"/>
              <a:t>     This presentation was prepared for the Great Lakes PTTC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Great Lakes  PTTC.  </a:t>
            </a:r>
          </a:p>
          <a:p>
            <a:pPr>
              <a:lnSpc>
                <a:spcPct val="170000"/>
              </a:lnSpc>
            </a:pPr>
            <a:r>
              <a:rPr lang="en-US" sz="6400"/>
              <a:t>    At </a:t>
            </a:r>
            <a:r>
              <a:rPr lang="en-US" sz="6400" dirty="0"/>
              <a:t>the time of this presentation, Elinore F. McCance-Katz, served as SAMHSA Assistant Secretary. The opinions expressed herein are the views of the speakers and do not reflect the official position of the Department of Health and Human Services (DHHS), SAMHSA. No official support or endorsement of DHHS, SAMHSA, for the opinions described in this document is intended or should be inferred.</a:t>
            </a:r>
          </a:p>
          <a:p>
            <a:pPr>
              <a:lnSpc>
                <a:spcPct val="170000"/>
              </a:lnSpc>
            </a:pPr>
            <a:r>
              <a:rPr lang="en-US" sz="6400" dirty="0"/>
              <a:t>November 2020</a:t>
            </a:r>
          </a:p>
          <a:p>
            <a:pPr>
              <a:lnSpc>
                <a:spcPct val="170000"/>
              </a:lnSpc>
            </a:pPr>
            <a:endParaRPr lang="en-US" sz="1200" dirty="0"/>
          </a:p>
        </p:txBody>
      </p:sp>
    </p:spTree>
    <p:extLst>
      <p:ext uri="{BB962C8B-B14F-4D97-AF65-F5344CB8AC3E}">
        <p14:creationId xmlns:p14="http://schemas.microsoft.com/office/powerpoint/2010/main" val="3750221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3166" y="5747696"/>
            <a:ext cx="1860834" cy="1240557"/>
          </a:xfrm>
          <a:prstGeom prst="rect">
            <a:avLst/>
          </a:prstGeom>
        </p:spPr>
      </p:pic>
      <p:sp>
        <p:nvSpPr>
          <p:cNvPr id="5" name="Text Placeholder 4">
            <a:extLst>
              <a:ext uri="{FF2B5EF4-FFF2-40B4-BE49-F238E27FC236}">
                <a16:creationId xmlns:a16="http://schemas.microsoft.com/office/drawing/2014/main" id="{EC095A87-017F-4D48-89F3-07C04BF32267}"/>
              </a:ext>
            </a:extLst>
          </p:cNvPr>
          <p:cNvSpPr>
            <a:spLocks noGrp="1"/>
          </p:cNvSpPr>
          <p:nvPr>
            <p:ph type="body" sz="quarter" idx="4294967295"/>
          </p:nvPr>
        </p:nvSpPr>
        <p:spPr>
          <a:xfrm>
            <a:off x="0" y="8115300"/>
            <a:ext cx="8401050" cy="342900"/>
          </a:xfrm>
        </p:spPr>
        <p:txBody>
          <a:bodyPr>
            <a:normAutofit fontScale="40000" lnSpcReduction="20000"/>
          </a:bodyPr>
          <a:lstStyle/>
          <a:p>
            <a:pPr>
              <a:lnSpc>
                <a:spcPct val="100000"/>
              </a:lnSpc>
              <a:spcBef>
                <a:spcPts val="0"/>
              </a:spcBef>
              <a:spcAft>
                <a:spcPts val="900"/>
              </a:spcAft>
            </a:pPr>
            <a:r>
              <a:rPr lang="en-US" dirty="0">
                <a:solidFill>
                  <a:schemeClr val="tx1"/>
                </a:solidFill>
              </a:rPr>
              <a:t>Adopted by the ASAM Board of Directors September 15, 2019</a:t>
            </a:r>
            <a:endParaRPr lang="en-US" b="0" dirty="0">
              <a:solidFill>
                <a:schemeClr val="tx1"/>
              </a:solidFill>
            </a:endParaRPr>
          </a:p>
          <a:p>
            <a:pPr algn="l"/>
            <a:endParaRPr lang="en-US" sz="2100" dirty="0">
              <a:solidFill>
                <a:srgbClr val="376092"/>
              </a:solidFill>
            </a:endParaRPr>
          </a:p>
        </p:txBody>
      </p:sp>
      <p:pic>
        <p:nvPicPr>
          <p:cNvPr id="4" name="Picture 3">
            <a:extLst>
              <a:ext uri="{FF2B5EF4-FFF2-40B4-BE49-F238E27FC236}">
                <a16:creationId xmlns:a16="http://schemas.microsoft.com/office/drawing/2014/main" id="{8689A2F8-29B9-0A4D-A43B-E96286C86B34}"/>
              </a:ext>
            </a:extLst>
          </p:cNvPr>
          <p:cNvPicPr>
            <a:picLocks noChangeAspect="1"/>
          </p:cNvPicPr>
          <p:nvPr/>
        </p:nvPicPr>
        <p:blipFill rotWithShape="1">
          <a:blip r:embed="rId4">
            <a:extLst>
              <a:ext uri="{28A0092B-C50C-407E-A947-70E740481C1C}">
                <a14:useLocalDpi xmlns:a14="http://schemas.microsoft.com/office/drawing/2010/main" val="0"/>
              </a:ext>
            </a:extLst>
          </a:blip>
          <a:srcRect t="14782" b="21826"/>
          <a:stretch/>
        </p:blipFill>
        <p:spPr>
          <a:xfrm>
            <a:off x="1311966" y="1250760"/>
            <a:ext cx="6537463" cy="4144186"/>
          </a:xfrm>
          <a:prstGeom prst="rect">
            <a:avLst/>
          </a:prstGeom>
        </p:spPr>
      </p:pic>
    </p:spTree>
    <p:extLst>
      <p:ext uri="{BB962C8B-B14F-4D97-AF65-F5344CB8AC3E}">
        <p14:creationId xmlns:p14="http://schemas.microsoft.com/office/powerpoint/2010/main" val="3349202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Title 1">
            <a:extLst>
              <a:ext uri="{FF2B5EF4-FFF2-40B4-BE49-F238E27FC236}">
                <a16:creationId xmlns:a16="http://schemas.microsoft.com/office/drawing/2014/main" id="{1BF86337-4D31-4FD2-B3C2-02A07236B7D4}"/>
              </a:ext>
            </a:extLst>
          </p:cNvPr>
          <p:cNvSpPr>
            <a:spLocks noGrp="1" noChangeArrowheads="1"/>
          </p:cNvSpPr>
          <p:nvPr>
            <p:ph type="ctrTitle"/>
          </p:nvPr>
        </p:nvSpPr>
        <p:spPr>
          <a:xfrm>
            <a:off x="685800" y="606425"/>
            <a:ext cx="7772400" cy="1290638"/>
          </a:xfrm>
        </p:spPr>
        <p:txBody>
          <a:bodyPr/>
          <a:lstStyle/>
          <a:p>
            <a:r>
              <a:rPr lang="en-US" altLang="en-US" sz="3600" b="1"/>
              <a:t>Preventing and Reducing Stigma </a:t>
            </a:r>
            <a:r>
              <a:rPr lang="en-US" altLang="en-US" sz="3600"/>
              <a:t>Cross Sector Slide Deck </a:t>
            </a:r>
          </a:p>
        </p:txBody>
      </p:sp>
      <p:sp>
        <p:nvSpPr>
          <p:cNvPr id="38916" name="Subtitle 2">
            <a:extLst>
              <a:ext uri="{FF2B5EF4-FFF2-40B4-BE49-F238E27FC236}">
                <a16:creationId xmlns:a16="http://schemas.microsoft.com/office/drawing/2014/main" id="{D9AA6766-6A98-4597-8A12-841AA14D7A61}"/>
              </a:ext>
            </a:extLst>
          </p:cNvPr>
          <p:cNvSpPr>
            <a:spLocks noGrp="1" noChangeArrowheads="1"/>
          </p:cNvSpPr>
          <p:nvPr>
            <p:ph type="subTitle" idx="1"/>
          </p:nvPr>
        </p:nvSpPr>
        <p:spPr>
          <a:xfrm>
            <a:off x="1143000" y="2601913"/>
            <a:ext cx="6858000" cy="1654175"/>
          </a:xfrm>
        </p:spPr>
        <p:txBody>
          <a:bodyPr/>
          <a:lstStyle/>
          <a:p>
            <a:r>
              <a:rPr lang="en-US" altLang="en-US" sz="4400" b="1" dirty="0"/>
              <a:t>Healthcare</a:t>
            </a:r>
          </a:p>
          <a:p>
            <a:r>
              <a:rPr lang="en-US" altLang="en-US" sz="2800" b="1" i="1" dirty="0">
                <a:solidFill>
                  <a:srgbClr val="CC4927"/>
                </a:solidFill>
                <a:latin typeface="Palatino "/>
              </a:rPr>
              <a:t>Impact and Evidence-based Strategies for Preventing and </a:t>
            </a:r>
            <a:r>
              <a:rPr lang="en-US" altLang="en-US" sz="2800" b="1" i="1">
                <a:solidFill>
                  <a:srgbClr val="CC4927"/>
                </a:solidFill>
                <a:latin typeface="Palatino "/>
              </a:rPr>
              <a:t>Reducing Stigma</a:t>
            </a:r>
            <a:endParaRPr lang="en-US" altLang="en-US" sz="2800" b="1" i="1" dirty="0">
              <a:solidFill>
                <a:srgbClr val="CC4927"/>
              </a:solidFill>
              <a:latin typeface="Palatino "/>
            </a:endParaRPr>
          </a:p>
        </p:txBody>
      </p:sp>
      <p:pic>
        <p:nvPicPr>
          <p:cNvPr id="3" name="Picture 2" descr="Two young women talking">
            <a:extLst>
              <a:ext uri="{FF2B5EF4-FFF2-40B4-BE49-F238E27FC236}">
                <a16:creationId xmlns:a16="http://schemas.microsoft.com/office/drawing/2014/main" id="{2EF0F132-F33D-4F9F-AAAB-2359801EC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689"/>
          <a:stretch/>
        </p:blipFill>
        <p:spPr bwMode="auto">
          <a:xfrm>
            <a:off x="207308" y="4663440"/>
            <a:ext cx="3575042"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4" name="Picture 2" descr="Group of women talking">
            <a:extLst>
              <a:ext uri="{FF2B5EF4-FFF2-40B4-BE49-F238E27FC236}">
                <a16:creationId xmlns:a16="http://schemas.microsoft.com/office/drawing/2014/main" id="{E9A4383C-E6BD-4500-B8B8-B4BE28EEEA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871" t="6304" r="-2" b="1384"/>
          <a:stretch/>
        </p:blipFill>
        <p:spPr bwMode="auto">
          <a:xfrm>
            <a:off x="3735420" y="4663440"/>
            <a:ext cx="2221149"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pic>
        <p:nvPicPr>
          <p:cNvPr id="5" name="Picture 2" descr="Exhausted healthcare worker in blue scrubs">
            <a:extLst>
              <a:ext uri="{FF2B5EF4-FFF2-40B4-BE49-F238E27FC236}">
                <a16:creationId xmlns:a16="http://schemas.microsoft.com/office/drawing/2014/main" id="{43A183C6-DB7E-4051-A5CC-F7FDAE16196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387" t="1228" r="-2" b="6460"/>
          <a:stretch/>
        </p:blipFill>
        <p:spPr bwMode="auto">
          <a:xfrm>
            <a:off x="5956568" y="4663440"/>
            <a:ext cx="3167977" cy="2194560"/>
          </a:xfrm>
          <a:prstGeom prst="rect">
            <a:avLst/>
          </a:prstGeom>
          <a:noFill/>
          <a:ln>
            <a:solidFill>
              <a:schemeClr val="bg1">
                <a:lumMod val="9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a:extLst>
              <a:ext uri="{FF2B5EF4-FFF2-40B4-BE49-F238E27FC236}">
                <a16:creationId xmlns:a16="http://schemas.microsoft.com/office/drawing/2014/main" id="{2E7A016D-1F5C-4A5A-BC3B-1F2F18B08ED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nSpc>
                <a:spcPct val="100000"/>
              </a:lnSpc>
              <a:spcBef>
                <a:spcPct val="0"/>
              </a:spcBef>
              <a:buFontTx/>
              <a:buNone/>
            </a:pPr>
            <a:fld id="{F3A7E237-F875-47F8-839C-D2FFC1B7DA9A}" type="slidenum">
              <a:rPr lang="en-US" altLang="en-US" sz="1100" smtClean="0">
                <a:solidFill>
                  <a:srgbClr val="FFFFFF"/>
                </a:solidFill>
              </a:rPr>
              <a:pPr>
                <a:lnSpc>
                  <a:spcPct val="100000"/>
                </a:lnSpc>
                <a:spcBef>
                  <a:spcPct val="0"/>
                </a:spcBef>
                <a:buFontTx/>
                <a:buNone/>
              </a:pPr>
              <a:t>6</a:t>
            </a:fld>
            <a:endParaRPr lang="en-US" altLang="en-US" sz="1100">
              <a:solidFill>
                <a:srgbClr val="FFFFFF"/>
              </a:solidFill>
            </a:endParaRPr>
          </a:p>
        </p:txBody>
      </p:sp>
      <p:sp>
        <p:nvSpPr>
          <p:cNvPr id="40963" name="Title 1">
            <a:extLst>
              <a:ext uri="{FF2B5EF4-FFF2-40B4-BE49-F238E27FC236}">
                <a16:creationId xmlns:a16="http://schemas.microsoft.com/office/drawing/2014/main" id="{19399CFD-AF0A-445D-A408-EDA647593F94}"/>
              </a:ext>
            </a:extLst>
          </p:cNvPr>
          <p:cNvSpPr>
            <a:spLocks noGrp="1" noChangeArrowheads="1"/>
          </p:cNvSpPr>
          <p:nvPr>
            <p:ph type="ctrTitle" idx="4294967295"/>
          </p:nvPr>
        </p:nvSpPr>
        <p:spPr>
          <a:xfrm>
            <a:off x="1054100" y="552450"/>
            <a:ext cx="7175500" cy="1528763"/>
          </a:xfrm>
        </p:spPr>
        <p:txBody>
          <a:bodyPr/>
          <a:lstStyle/>
          <a:p>
            <a:pPr eaLnBrk="1" hangingPunct="1"/>
            <a:r>
              <a:rPr lang="en-US" altLang="en-US" sz="3600"/>
              <a:t>Learning Objectives</a:t>
            </a:r>
            <a:br>
              <a:rPr lang="en-US" altLang="en-US" sz="3600"/>
            </a:br>
            <a:r>
              <a:rPr lang="en-US" altLang="en-US" sz="3100" i="1">
                <a:solidFill>
                  <a:srgbClr val="91993C"/>
                </a:solidFill>
                <a:latin typeface="Palatino "/>
              </a:rPr>
              <a:t>Participants will be able to: </a:t>
            </a:r>
          </a:p>
        </p:txBody>
      </p:sp>
      <p:sp>
        <p:nvSpPr>
          <p:cNvPr id="43012" name="Subtitle 2">
            <a:extLst>
              <a:ext uri="{FF2B5EF4-FFF2-40B4-BE49-F238E27FC236}">
                <a16:creationId xmlns:a16="http://schemas.microsoft.com/office/drawing/2014/main" id="{FE3F8CD2-B978-4816-AB33-D55257CBC8E8}"/>
              </a:ext>
            </a:extLst>
          </p:cNvPr>
          <p:cNvSpPr>
            <a:spLocks noGrp="1" noChangeArrowheads="1"/>
          </p:cNvSpPr>
          <p:nvPr>
            <p:ph type="subTitle" idx="4294967295"/>
          </p:nvPr>
        </p:nvSpPr>
        <p:spPr>
          <a:xfrm>
            <a:off x="1054100" y="2324100"/>
            <a:ext cx="7461250" cy="3981450"/>
          </a:xfrm>
        </p:spPr>
        <p:txBody>
          <a:bodyPr/>
          <a:lstStyle/>
          <a:p>
            <a:pPr marL="457200" indent="-457200" eaLnBrk="1" hangingPunct="1">
              <a:buFont typeface="Wingdings" panose="05000000000000000000" pitchFamily="2" charset="2"/>
              <a:buChar char="§"/>
              <a:defRPr/>
            </a:pPr>
            <a:r>
              <a:rPr lang="en-US" altLang="en-US" sz="3200" dirty="0"/>
              <a:t>Describe why addressing stigma within healthcare is important </a:t>
            </a:r>
          </a:p>
          <a:p>
            <a:pPr marL="457200" indent="-457200" eaLnBrk="1" hangingPunct="1">
              <a:buFont typeface="Wingdings" panose="05000000000000000000" pitchFamily="2" charset="2"/>
              <a:buChar char="§"/>
              <a:defRPr/>
            </a:pPr>
            <a:r>
              <a:rPr lang="en-US" altLang="en-US" sz="3200" dirty="0"/>
              <a:t>List the potential impact of stigma and the role that healthcare providers can play</a:t>
            </a:r>
          </a:p>
          <a:p>
            <a:pPr marL="457200" indent="-457200" eaLnBrk="1" hangingPunct="1">
              <a:buFont typeface="Wingdings" panose="05000000000000000000" pitchFamily="2" charset="2"/>
              <a:buChar char="§"/>
              <a:defRPr/>
            </a:pPr>
            <a:r>
              <a:rPr lang="en-US" altLang="en-US" sz="3200" dirty="0"/>
              <a:t>List strategies for engaging healthcare providers in the prevention and reduction of stigma</a:t>
            </a:r>
          </a:p>
          <a:p>
            <a:pPr eaLnBrk="1" hangingPunct="1">
              <a:buFont typeface="Wingdings" panose="05000000000000000000" pitchFamily="2" charset="2"/>
              <a:buChar char="§"/>
              <a:defRPr/>
            </a:pP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A close up of a necklace&#10;&#10;Description automatically generated">
            <a:extLst>
              <a:ext uri="{FF2B5EF4-FFF2-40B4-BE49-F238E27FC236}">
                <a16:creationId xmlns:a16="http://schemas.microsoft.com/office/drawing/2014/main" id="{AC8431E6-6C01-41E6-895E-71F208EA3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 b="12469"/>
          <a:stretch>
            <a:fillRect/>
          </a:stretch>
        </p:blipFill>
        <p:spPr bwMode="auto">
          <a:xfrm>
            <a:off x="3290888" y="2282825"/>
            <a:ext cx="2809875" cy="246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a:extLst>
              <a:ext uri="{FF2B5EF4-FFF2-40B4-BE49-F238E27FC236}">
                <a16:creationId xmlns:a16="http://schemas.microsoft.com/office/drawing/2014/main" id="{3EE921FD-4E34-42A3-AAB6-154EF3785451}"/>
              </a:ext>
            </a:extLst>
          </p:cNvPr>
          <p:cNvSpPr>
            <a:spLocks noGrp="1" noChangeArrowheads="1"/>
          </p:cNvSpPr>
          <p:nvPr>
            <p:ph type="title" idx="4294967295"/>
          </p:nvPr>
        </p:nvSpPr>
        <p:spPr>
          <a:xfrm>
            <a:off x="195263" y="236538"/>
            <a:ext cx="8948737" cy="485775"/>
          </a:xfrm>
        </p:spPr>
        <p:txBody>
          <a:bodyPr>
            <a:normAutofit fontScale="90000"/>
          </a:bodyPr>
          <a:lstStyle/>
          <a:p>
            <a:pPr algn="ctr" eaLnBrk="1" hangingPunct="1"/>
            <a:r>
              <a:rPr lang="en-US" altLang="en-US" sz="3200" dirty="0">
                <a:latin typeface="Arial" panose="020B0604020202020204" pitchFamily="34" charset="0"/>
                <a:cs typeface="Arial" panose="020B0604020202020204" pitchFamily="34" charset="0"/>
              </a:rPr>
              <a:t>A Role for Every Sector</a:t>
            </a:r>
          </a:p>
        </p:txBody>
      </p:sp>
      <p:sp>
        <p:nvSpPr>
          <p:cNvPr id="6" name="Oval 5" descr="Image of a briefcase, representing healthcare.">
            <a:extLst>
              <a:ext uri="{FF2B5EF4-FFF2-40B4-BE49-F238E27FC236}">
                <a16:creationId xmlns:a16="http://schemas.microsoft.com/office/drawing/2014/main" id="{142F099F-5E22-4E33-A775-972A4FC8E73F}"/>
              </a:ext>
            </a:extLst>
          </p:cNvPr>
          <p:cNvSpPr/>
          <p:nvPr/>
        </p:nvSpPr>
        <p:spPr>
          <a:xfrm>
            <a:off x="2998788" y="4752975"/>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descr="Image of a law enforcement officer.">
            <a:extLst>
              <a:ext uri="{FF2B5EF4-FFF2-40B4-BE49-F238E27FC236}">
                <a16:creationId xmlns:a16="http://schemas.microsoft.com/office/drawing/2014/main" id="{02C0CFC6-97A1-4DEE-B9CE-7FA53FED4F93}"/>
              </a:ext>
            </a:extLst>
          </p:cNvPr>
          <p:cNvSpPr/>
          <p:nvPr/>
        </p:nvSpPr>
        <p:spPr>
          <a:xfrm>
            <a:off x="3862388" y="1450975"/>
            <a:ext cx="652462" cy="652463"/>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descr="Image of a courthouse, representing policy makers.">
            <a:extLst>
              <a:ext uri="{FF2B5EF4-FFF2-40B4-BE49-F238E27FC236}">
                <a16:creationId xmlns:a16="http://schemas.microsoft.com/office/drawing/2014/main" id="{7B771A49-7DAE-41D8-A0C6-574EB3C7AC42}"/>
              </a:ext>
            </a:extLst>
          </p:cNvPr>
          <p:cNvSpPr/>
          <p:nvPr/>
        </p:nvSpPr>
        <p:spPr>
          <a:xfrm>
            <a:off x="2492375" y="2870200"/>
            <a:ext cx="650875" cy="652463"/>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descr="Image of two figures sitting at a table, representing behavioral health.">
            <a:extLst>
              <a:ext uri="{FF2B5EF4-FFF2-40B4-BE49-F238E27FC236}">
                <a16:creationId xmlns:a16="http://schemas.microsoft.com/office/drawing/2014/main" id="{E11B5C7E-5BE0-4FBB-B8F7-9CE08892F2EE}"/>
              </a:ext>
            </a:extLst>
          </p:cNvPr>
          <p:cNvSpPr/>
          <p:nvPr/>
        </p:nvSpPr>
        <p:spPr>
          <a:xfrm>
            <a:off x="2476500" y="3865563"/>
            <a:ext cx="652463" cy="650875"/>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descr="Image of a set of scales, representing criminal justice.">
            <a:extLst>
              <a:ext uri="{FF2B5EF4-FFF2-40B4-BE49-F238E27FC236}">
                <a16:creationId xmlns:a16="http://schemas.microsoft.com/office/drawing/2014/main" id="{B5283309-E37D-463D-9126-5F53B4685AA6}"/>
              </a:ext>
            </a:extLst>
          </p:cNvPr>
          <p:cNvSpPr/>
          <p:nvPr/>
        </p:nvSpPr>
        <p:spPr>
          <a:xfrm>
            <a:off x="4857750" y="14509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descr="Image of a building, representing education.">
            <a:extLst>
              <a:ext uri="{FF2B5EF4-FFF2-40B4-BE49-F238E27FC236}">
                <a16:creationId xmlns:a16="http://schemas.microsoft.com/office/drawing/2014/main" id="{F8BE5AF8-7FC9-457A-A30D-3A00E875DC9F}"/>
              </a:ext>
            </a:extLst>
          </p:cNvPr>
          <p:cNvSpPr/>
          <p:nvPr/>
        </p:nvSpPr>
        <p:spPr>
          <a:xfrm>
            <a:off x="5788025" y="1995488"/>
            <a:ext cx="652463"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descr="Image of a figure making a presentation, representing prevention.">
            <a:extLst>
              <a:ext uri="{FF2B5EF4-FFF2-40B4-BE49-F238E27FC236}">
                <a16:creationId xmlns:a16="http://schemas.microsoft.com/office/drawing/2014/main" id="{83F9FA39-649B-4B11-9BDD-1D5FB7A6AA5E}"/>
              </a:ext>
            </a:extLst>
          </p:cNvPr>
          <p:cNvSpPr/>
          <p:nvPr/>
        </p:nvSpPr>
        <p:spPr>
          <a:xfrm>
            <a:off x="2971800" y="2001838"/>
            <a:ext cx="650875"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a:extLst>
              <a:ext uri="{FF2B5EF4-FFF2-40B4-BE49-F238E27FC236}">
                <a16:creationId xmlns:a16="http://schemas.microsoft.com/office/drawing/2014/main" id="{D3D7ECE4-94A4-49D7-A7FE-C8D69EBD3C00}"/>
              </a:ext>
            </a:extLst>
          </p:cNvPr>
          <p:cNvSpPr/>
          <p:nvPr/>
        </p:nvSpPr>
        <p:spPr>
          <a:xfrm>
            <a:off x="3598863" y="2609850"/>
            <a:ext cx="2157412" cy="2159000"/>
          </a:xfrm>
          <a:prstGeom prst="ellipse">
            <a:avLst/>
          </a:prstGeom>
          <a:solidFill>
            <a:schemeClr val="bg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a:lstStyle/>
          <a:p>
            <a:pPr algn="ctr">
              <a:spcBef>
                <a:spcPts val="600"/>
              </a:spcBef>
              <a:defRPr/>
            </a:pPr>
            <a:r>
              <a:rPr lang="en-US" sz="1400" b="1" dirty="0">
                <a:solidFill>
                  <a:schemeClr val="tx1"/>
                </a:solidFill>
              </a:rPr>
              <a:t>Preventing  </a:t>
            </a:r>
          </a:p>
          <a:p>
            <a:pPr algn="ctr">
              <a:defRPr/>
            </a:pPr>
            <a:r>
              <a:rPr lang="en-US" sz="1400" b="1" dirty="0">
                <a:solidFill>
                  <a:schemeClr val="tx1"/>
                </a:solidFill>
              </a:rPr>
              <a:t>&amp; Reducing Stigma</a:t>
            </a:r>
          </a:p>
        </p:txBody>
      </p:sp>
      <p:sp>
        <p:nvSpPr>
          <p:cNvPr id="14" name="Arrow: Right 13">
            <a:extLst>
              <a:ext uri="{FF2B5EF4-FFF2-40B4-BE49-F238E27FC236}">
                <a16:creationId xmlns:a16="http://schemas.microsoft.com/office/drawing/2014/main" id="{17195BFB-D05F-44CC-8774-D5CADEFD2CDB}"/>
              </a:ext>
              <a:ext uri="{C183D7F6-B498-43B3-948B-1728B52AA6E4}">
                <adec:decorative xmlns:adec="http://schemas.microsoft.com/office/drawing/2017/decorative" val="1"/>
              </a:ext>
            </a:extLst>
          </p:cNvPr>
          <p:cNvSpPr/>
          <p:nvPr/>
        </p:nvSpPr>
        <p:spPr>
          <a:xfrm rot="19111829">
            <a:off x="3556000" y="4738688"/>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16">
            <a:extLst>
              <a:ext uri="{FF2B5EF4-FFF2-40B4-BE49-F238E27FC236}">
                <a16:creationId xmlns:a16="http://schemas.microsoft.com/office/drawing/2014/main" id="{7C3373BB-6F20-4B7C-BC57-2D9EE3F7317E}"/>
              </a:ext>
            </a:extLst>
          </p:cNvPr>
          <p:cNvSpPr txBox="1">
            <a:spLocks noChangeArrowheads="1"/>
          </p:cNvSpPr>
          <p:nvPr/>
        </p:nvSpPr>
        <p:spPr bwMode="auto">
          <a:xfrm>
            <a:off x="722313" y="3865563"/>
            <a:ext cx="15160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Behavioral Health</a:t>
            </a:r>
          </a:p>
          <a:p>
            <a:pPr algn="r">
              <a:lnSpc>
                <a:spcPts val="1200"/>
              </a:lnSpc>
              <a:defRPr/>
            </a:pPr>
            <a:r>
              <a:rPr lang="en-US" altLang="en-US" sz="1100" i="1" dirty="0">
                <a:solidFill>
                  <a:schemeClr val="tx1">
                    <a:lumMod val="85000"/>
                    <a:lumOff val="15000"/>
                  </a:schemeClr>
                </a:solidFill>
              </a:rPr>
              <a:t>Clinicians working in treatment and mental health Settings</a:t>
            </a:r>
          </a:p>
        </p:txBody>
      </p:sp>
      <p:sp>
        <p:nvSpPr>
          <p:cNvPr id="23" name="TextBox 27">
            <a:extLst>
              <a:ext uri="{FF2B5EF4-FFF2-40B4-BE49-F238E27FC236}">
                <a16:creationId xmlns:a16="http://schemas.microsoft.com/office/drawing/2014/main" id="{46D54C87-CE20-46FD-A569-AC628134BD90}"/>
              </a:ext>
            </a:extLst>
          </p:cNvPr>
          <p:cNvSpPr txBox="1">
            <a:spLocks noChangeArrowheads="1"/>
          </p:cNvSpPr>
          <p:nvPr/>
        </p:nvSpPr>
        <p:spPr bwMode="auto">
          <a:xfrm>
            <a:off x="1019175" y="4992688"/>
            <a:ext cx="1836738"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Healthcare</a:t>
            </a:r>
          </a:p>
          <a:p>
            <a:pPr algn="r">
              <a:lnSpc>
                <a:spcPts val="1200"/>
              </a:lnSpc>
              <a:defRPr/>
            </a:pPr>
            <a:r>
              <a:rPr lang="en-US" altLang="en-US" sz="1100" i="1" dirty="0">
                <a:solidFill>
                  <a:schemeClr val="tx1">
                    <a:lumMod val="85000"/>
                    <a:lumOff val="15000"/>
                  </a:schemeClr>
                </a:solidFill>
              </a:rPr>
              <a:t>Professionals working in healthcare or community health centers</a:t>
            </a:r>
          </a:p>
        </p:txBody>
      </p:sp>
      <p:pic>
        <p:nvPicPr>
          <p:cNvPr id="43024" name="Graphic 56320" descr="Police icon">
            <a:extLst>
              <a:ext uri="{FF2B5EF4-FFF2-40B4-BE49-F238E27FC236}">
                <a16:creationId xmlns:a16="http://schemas.microsoft.com/office/drawing/2014/main" id="{D6C7F484-8960-4A49-91DD-233582446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5575" y="15541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Graphic 56323" descr="Scales of justice">
            <a:extLst>
              <a:ext uri="{FF2B5EF4-FFF2-40B4-BE49-F238E27FC236}">
                <a16:creationId xmlns:a16="http://schemas.microsoft.com/office/drawing/2014/main" id="{1EFE6A61-3EAE-4133-98A2-63B9F68131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67288" y="15271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Graphic 56325" descr="Icon of a courthouse building ">
            <a:extLst>
              <a:ext uri="{FF2B5EF4-FFF2-40B4-BE49-F238E27FC236}">
                <a16:creationId xmlns:a16="http://schemas.microsoft.com/office/drawing/2014/main" id="{8923C0CF-219C-4A8B-85C7-8057817F1A5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9213" y="29384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Graphic 56327" descr="Classroom icon">
            <a:extLst>
              <a:ext uri="{FF2B5EF4-FFF2-40B4-BE49-F238E27FC236}">
                <a16:creationId xmlns:a16="http://schemas.microsoft.com/office/drawing/2014/main" id="{36727A93-6788-4192-A95F-60032F7E2C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70225" y="208597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40">
            <a:extLst>
              <a:ext uri="{FF2B5EF4-FFF2-40B4-BE49-F238E27FC236}">
                <a16:creationId xmlns:a16="http://schemas.microsoft.com/office/drawing/2014/main" id="{6A72C99E-89C6-436D-89BD-0FE76DB67A7D}"/>
              </a:ext>
            </a:extLst>
          </p:cNvPr>
          <p:cNvSpPr txBox="1">
            <a:spLocks noChangeArrowheads="1"/>
          </p:cNvSpPr>
          <p:nvPr/>
        </p:nvSpPr>
        <p:spPr bwMode="auto">
          <a:xfrm>
            <a:off x="722313" y="2797175"/>
            <a:ext cx="1604962"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Policy Makers</a:t>
            </a:r>
          </a:p>
          <a:p>
            <a:pPr algn="r">
              <a:lnSpc>
                <a:spcPts val="1200"/>
              </a:lnSpc>
              <a:defRPr/>
            </a:pPr>
            <a:r>
              <a:rPr lang="en-US" altLang="en-US" sz="1100" i="1" dirty="0">
                <a:solidFill>
                  <a:schemeClr val="tx1">
                    <a:lumMod val="85000"/>
                    <a:lumOff val="15000"/>
                  </a:schemeClr>
                </a:solidFill>
              </a:rPr>
              <a:t>State and Local Government Officials</a:t>
            </a:r>
          </a:p>
        </p:txBody>
      </p:sp>
      <p:sp>
        <p:nvSpPr>
          <p:cNvPr id="29" name="TextBox 41">
            <a:extLst>
              <a:ext uri="{FF2B5EF4-FFF2-40B4-BE49-F238E27FC236}">
                <a16:creationId xmlns:a16="http://schemas.microsoft.com/office/drawing/2014/main" id="{7D1E1A6A-DF4B-432A-B45D-94A9854DA797}"/>
              </a:ext>
            </a:extLst>
          </p:cNvPr>
          <p:cNvSpPr txBox="1">
            <a:spLocks noChangeArrowheads="1"/>
          </p:cNvSpPr>
          <p:nvPr/>
        </p:nvSpPr>
        <p:spPr bwMode="auto">
          <a:xfrm>
            <a:off x="1122363" y="1890713"/>
            <a:ext cx="1760537"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Prevention</a:t>
            </a:r>
          </a:p>
          <a:p>
            <a:pPr algn="r">
              <a:lnSpc>
                <a:spcPts val="1200"/>
              </a:lnSpc>
              <a:defRPr/>
            </a:pPr>
            <a:r>
              <a:rPr lang="en-US" altLang="en-US" sz="1100" i="1" dirty="0">
                <a:solidFill>
                  <a:schemeClr val="tx1">
                    <a:lumMod val="85000"/>
                    <a:lumOff val="15000"/>
                  </a:schemeClr>
                </a:solidFill>
              </a:rPr>
              <a:t>Community level prevention practitioners </a:t>
            </a:r>
          </a:p>
        </p:txBody>
      </p:sp>
      <p:sp>
        <p:nvSpPr>
          <p:cNvPr id="30" name="TextBox 42">
            <a:extLst>
              <a:ext uri="{FF2B5EF4-FFF2-40B4-BE49-F238E27FC236}">
                <a16:creationId xmlns:a16="http://schemas.microsoft.com/office/drawing/2014/main" id="{0F625AF8-93CD-4B29-BF89-FDC7CAC82999}"/>
              </a:ext>
            </a:extLst>
          </p:cNvPr>
          <p:cNvSpPr txBox="1">
            <a:spLocks noChangeArrowheads="1"/>
          </p:cNvSpPr>
          <p:nvPr/>
        </p:nvSpPr>
        <p:spPr bwMode="auto">
          <a:xfrm>
            <a:off x="1741488" y="1050925"/>
            <a:ext cx="2095500" cy="6143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r">
              <a:defRPr/>
            </a:pPr>
            <a:r>
              <a:rPr lang="en-US" altLang="en-US" sz="1400" b="1" dirty="0">
                <a:solidFill>
                  <a:schemeClr val="tx1">
                    <a:lumMod val="85000"/>
                    <a:lumOff val="15000"/>
                  </a:schemeClr>
                </a:solidFill>
              </a:rPr>
              <a:t>Law Enforcement</a:t>
            </a:r>
          </a:p>
          <a:p>
            <a:pPr algn="r">
              <a:lnSpc>
                <a:spcPts val="1200"/>
              </a:lnSpc>
              <a:defRPr/>
            </a:pPr>
            <a:r>
              <a:rPr lang="en-US" altLang="en-US" sz="1100" i="1" dirty="0">
                <a:solidFill>
                  <a:schemeClr val="tx1">
                    <a:lumMod val="85000"/>
                    <a:lumOff val="15000"/>
                  </a:schemeClr>
                </a:solidFill>
              </a:rPr>
              <a:t>Police and other professionals engaged in enforcement</a:t>
            </a:r>
          </a:p>
        </p:txBody>
      </p:sp>
      <p:sp>
        <p:nvSpPr>
          <p:cNvPr id="31" name="TextBox 43">
            <a:extLst>
              <a:ext uri="{FF2B5EF4-FFF2-40B4-BE49-F238E27FC236}">
                <a16:creationId xmlns:a16="http://schemas.microsoft.com/office/drawing/2014/main" id="{3F2D546C-F06B-41AA-ADF1-37CAC90E15DB}"/>
              </a:ext>
            </a:extLst>
          </p:cNvPr>
          <p:cNvSpPr txBox="1">
            <a:spLocks noChangeArrowheads="1"/>
          </p:cNvSpPr>
          <p:nvPr/>
        </p:nvSpPr>
        <p:spPr bwMode="auto">
          <a:xfrm>
            <a:off x="5637213" y="1050925"/>
            <a:ext cx="148907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Criminal Justice</a:t>
            </a:r>
          </a:p>
          <a:p>
            <a:pPr>
              <a:lnSpc>
                <a:spcPts val="1200"/>
              </a:lnSpc>
              <a:defRPr/>
            </a:pPr>
            <a:r>
              <a:rPr lang="en-US" altLang="en-US" sz="1100" i="1" dirty="0">
                <a:solidFill>
                  <a:schemeClr val="tx1">
                    <a:lumMod val="85000"/>
                    <a:lumOff val="15000"/>
                  </a:schemeClr>
                </a:solidFill>
              </a:rPr>
              <a:t>Judges, Courts, Probation and Jails</a:t>
            </a:r>
          </a:p>
        </p:txBody>
      </p:sp>
      <p:sp>
        <p:nvSpPr>
          <p:cNvPr id="32" name="TextBox 44">
            <a:extLst>
              <a:ext uri="{FF2B5EF4-FFF2-40B4-BE49-F238E27FC236}">
                <a16:creationId xmlns:a16="http://schemas.microsoft.com/office/drawing/2014/main" id="{D5404553-50C3-40B5-A896-ACEB29DAA38F}"/>
              </a:ext>
            </a:extLst>
          </p:cNvPr>
          <p:cNvSpPr txBox="1">
            <a:spLocks noChangeArrowheads="1"/>
          </p:cNvSpPr>
          <p:nvPr/>
        </p:nvSpPr>
        <p:spPr bwMode="auto">
          <a:xfrm>
            <a:off x="6526213" y="1890713"/>
            <a:ext cx="1939925" cy="61595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Education</a:t>
            </a:r>
          </a:p>
          <a:p>
            <a:pPr>
              <a:lnSpc>
                <a:spcPts val="1200"/>
              </a:lnSpc>
              <a:defRPr/>
            </a:pPr>
            <a:r>
              <a:rPr lang="en-US" altLang="en-US" sz="1100" i="1" dirty="0">
                <a:solidFill>
                  <a:schemeClr val="tx1">
                    <a:lumMod val="85000"/>
                    <a:lumOff val="15000"/>
                  </a:schemeClr>
                </a:solidFill>
              </a:rPr>
              <a:t>Professionals in school and higher education settings.</a:t>
            </a:r>
          </a:p>
        </p:txBody>
      </p:sp>
      <p:pic>
        <p:nvPicPr>
          <p:cNvPr id="43033" name="Graphic 56329" descr="Schoolhouse">
            <a:extLst>
              <a:ext uri="{FF2B5EF4-FFF2-40B4-BE49-F238E27FC236}">
                <a16:creationId xmlns:a16="http://schemas.microsoft.com/office/drawing/2014/main" id="{CC322A64-F3B8-4846-9F9E-F8ACAF82D13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880100" y="2058988"/>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Graphic 56331" descr="First aid kit">
            <a:extLst>
              <a:ext uri="{FF2B5EF4-FFF2-40B4-BE49-F238E27FC236}">
                <a16:creationId xmlns:a16="http://schemas.microsoft.com/office/drawing/2014/main" id="{3FFA479F-B001-4045-BF37-4FD834702B5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14675" y="48355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Oval 34" descr="Image of an ambulance, representing first responders.">
            <a:extLst>
              <a:ext uri="{FF2B5EF4-FFF2-40B4-BE49-F238E27FC236}">
                <a16:creationId xmlns:a16="http://schemas.microsoft.com/office/drawing/2014/main" id="{16FAA6FC-4418-4A83-95F9-7CC4F6ED9B5E}"/>
              </a:ext>
            </a:extLst>
          </p:cNvPr>
          <p:cNvSpPr/>
          <p:nvPr/>
        </p:nvSpPr>
        <p:spPr>
          <a:xfrm>
            <a:off x="6262688" y="2852738"/>
            <a:ext cx="652462" cy="652462"/>
          </a:xfrm>
          <a:prstGeom prst="ellipse">
            <a:avLst/>
          </a:prstGeom>
          <a:noFill/>
          <a:ln w="53975">
            <a:solidFill>
              <a:srgbClr val="37547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descr="Image of many hands coming together in a  circle, representing faith leaders.">
            <a:extLst>
              <a:ext uri="{FF2B5EF4-FFF2-40B4-BE49-F238E27FC236}">
                <a16:creationId xmlns:a16="http://schemas.microsoft.com/office/drawing/2014/main" id="{3C19DBA5-48D1-4D27-922F-D0988A3F5CAD}"/>
              </a:ext>
            </a:extLst>
          </p:cNvPr>
          <p:cNvSpPr/>
          <p:nvPr/>
        </p:nvSpPr>
        <p:spPr>
          <a:xfrm>
            <a:off x="6305550" y="3889375"/>
            <a:ext cx="652463" cy="650875"/>
          </a:xfrm>
          <a:prstGeom prst="ellipse">
            <a:avLst/>
          </a:prstGeom>
          <a:noFill/>
          <a:ln w="53975">
            <a:solidFill>
              <a:srgbClr val="CD482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descr="Image of a business card, representing business.">
            <a:extLst>
              <a:ext uri="{FF2B5EF4-FFF2-40B4-BE49-F238E27FC236}">
                <a16:creationId xmlns:a16="http://schemas.microsoft.com/office/drawing/2014/main" id="{94D18FCB-7261-402F-92EF-5A485764C832}"/>
              </a:ext>
            </a:extLst>
          </p:cNvPr>
          <p:cNvSpPr/>
          <p:nvPr/>
        </p:nvSpPr>
        <p:spPr>
          <a:xfrm>
            <a:off x="5748338" y="4757738"/>
            <a:ext cx="652462" cy="650875"/>
          </a:xfrm>
          <a:prstGeom prst="ellipse">
            <a:avLst/>
          </a:prstGeom>
          <a:noFill/>
          <a:ln w="53975">
            <a:solidFill>
              <a:srgbClr val="9199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Box 40">
            <a:extLst>
              <a:ext uri="{FF2B5EF4-FFF2-40B4-BE49-F238E27FC236}">
                <a16:creationId xmlns:a16="http://schemas.microsoft.com/office/drawing/2014/main" id="{ED86184E-0C19-4D4A-8687-0686E4009639}"/>
              </a:ext>
            </a:extLst>
          </p:cNvPr>
          <p:cNvSpPr txBox="1">
            <a:spLocks noChangeArrowheads="1"/>
          </p:cNvSpPr>
          <p:nvPr/>
        </p:nvSpPr>
        <p:spPr bwMode="auto">
          <a:xfrm>
            <a:off x="7005638" y="2797175"/>
            <a:ext cx="1939925" cy="769938"/>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First Responders</a:t>
            </a:r>
          </a:p>
          <a:p>
            <a:pPr>
              <a:lnSpc>
                <a:spcPts val="1200"/>
              </a:lnSpc>
              <a:defRPr/>
            </a:pPr>
            <a:r>
              <a:rPr lang="en-US" altLang="en-US" sz="1100" i="1" dirty="0">
                <a:solidFill>
                  <a:schemeClr val="tx1">
                    <a:lumMod val="85000"/>
                    <a:lumOff val="15000"/>
                  </a:schemeClr>
                </a:solidFill>
              </a:rPr>
              <a:t>Professionals such as EMT’s who are among those first to provide assistance</a:t>
            </a:r>
          </a:p>
        </p:txBody>
      </p:sp>
      <p:sp>
        <p:nvSpPr>
          <p:cNvPr id="42" name="TextBox 41">
            <a:extLst>
              <a:ext uri="{FF2B5EF4-FFF2-40B4-BE49-F238E27FC236}">
                <a16:creationId xmlns:a16="http://schemas.microsoft.com/office/drawing/2014/main" id="{532CE368-CA45-4C1D-B235-07A4EE5CA0A8}"/>
              </a:ext>
            </a:extLst>
          </p:cNvPr>
          <p:cNvSpPr txBox="1">
            <a:spLocks noChangeArrowheads="1"/>
          </p:cNvSpPr>
          <p:nvPr/>
        </p:nvSpPr>
        <p:spPr bwMode="auto">
          <a:xfrm>
            <a:off x="6629400" y="4992688"/>
            <a:ext cx="1604963" cy="461962"/>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Business</a:t>
            </a:r>
          </a:p>
          <a:p>
            <a:pPr>
              <a:lnSpc>
                <a:spcPts val="1200"/>
              </a:lnSpc>
              <a:defRPr/>
            </a:pPr>
            <a:r>
              <a:rPr lang="en-US" altLang="en-US" sz="1100" i="1" dirty="0">
                <a:solidFill>
                  <a:schemeClr val="tx1">
                    <a:lumMod val="85000"/>
                    <a:lumOff val="15000"/>
                  </a:schemeClr>
                </a:solidFill>
              </a:rPr>
              <a:t>Workplace Settings</a:t>
            </a:r>
          </a:p>
        </p:txBody>
      </p:sp>
      <p:sp>
        <p:nvSpPr>
          <p:cNvPr id="43" name="TextBox 42">
            <a:extLst>
              <a:ext uri="{FF2B5EF4-FFF2-40B4-BE49-F238E27FC236}">
                <a16:creationId xmlns:a16="http://schemas.microsoft.com/office/drawing/2014/main" id="{CC2B398F-5FF6-4999-828A-16F30F13561E}"/>
              </a:ext>
            </a:extLst>
          </p:cNvPr>
          <p:cNvSpPr txBox="1">
            <a:spLocks noChangeArrowheads="1"/>
          </p:cNvSpPr>
          <p:nvPr/>
        </p:nvSpPr>
        <p:spPr bwMode="auto">
          <a:xfrm>
            <a:off x="7158038" y="3865563"/>
            <a:ext cx="1604962" cy="7699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1400" b="1" dirty="0">
                <a:solidFill>
                  <a:schemeClr val="tx1">
                    <a:lumMod val="85000"/>
                    <a:lumOff val="15000"/>
                  </a:schemeClr>
                </a:solidFill>
              </a:rPr>
              <a:t>Faith Leaders</a:t>
            </a:r>
          </a:p>
          <a:p>
            <a:pPr>
              <a:lnSpc>
                <a:spcPts val="1200"/>
              </a:lnSpc>
              <a:defRPr/>
            </a:pPr>
            <a:r>
              <a:rPr lang="en-US" altLang="en-US" sz="1100" i="1" dirty="0">
                <a:solidFill>
                  <a:schemeClr val="tx1">
                    <a:lumMod val="85000"/>
                    <a:lumOff val="15000"/>
                  </a:schemeClr>
                </a:solidFill>
              </a:rPr>
              <a:t>People within faith institutions guiding or leading others. </a:t>
            </a:r>
          </a:p>
        </p:txBody>
      </p:sp>
      <p:pic>
        <p:nvPicPr>
          <p:cNvPr id="44" name="Graphic 29" descr="Farm scene">
            <a:extLst>
              <a:ext uri="{FF2B5EF4-FFF2-40B4-BE49-F238E27FC236}">
                <a16:creationId xmlns:a16="http://schemas.microsoft.com/office/drawing/2014/main" id="{8B0D93A0-B4B9-48B2-A0F1-62E30CF36AAA}"/>
              </a:ext>
            </a:extLst>
          </p:cNvPr>
          <p:cNvPicPr>
            <a:picLocks noChangeAspect="1" noChangeArrowheads="1"/>
          </p:cNvPicPr>
          <p:nvPr/>
        </p:nvPicPr>
        <p:blipFill>
          <a:blip r:embed="rId10">
            <a:duotone>
              <a:schemeClr val="accent3">
                <a:shade val="45000"/>
                <a:satMod val="135000"/>
              </a:schemeClr>
              <a:prstClr val="white"/>
            </a:duotone>
          </a:blip>
          <a:srcRect/>
          <a:stretch>
            <a:fillRect/>
          </a:stretch>
        </p:blipFill>
        <p:spPr bwMode="auto">
          <a:xfrm>
            <a:off x="3924665" y="4031873"/>
            <a:ext cx="371957" cy="371957"/>
          </a:xfrm>
          <a:prstGeom prst="rect">
            <a:avLst/>
          </a:prstGeom>
          <a:noFill/>
          <a:ln>
            <a:noFill/>
          </a:ln>
          <a:effectLst>
            <a:outerShdw blurRad="50800" dist="38100" dir="2700000" algn="tl" rotWithShape="0">
              <a:prstClr val="black">
                <a:alpha val="40000"/>
              </a:prstClr>
            </a:outerShdw>
          </a:effectLst>
        </p:spPr>
      </p:pic>
      <p:pic>
        <p:nvPicPr>
          <p:cNvPr id="46" name="Graphic 38" descr="Gender">
            <a:extLst>
              <a:ext uri="{FF2B5EF4-FFF2-40B4-BE49-F238E27FC236}">
                <a16:creationId xmlns:a16="http://schemas.microsoft.com/office/drawing/2014/main" id="{722727D1-10EF-4FC7-9388-8957F40A6A91}"/>
              </a:ext>
            </a:extLst>
          </p:cNvPr>
          <p:cNvPicPr>
            <a:picLocks noChangeAspect="1" noChangeArrowheads="1"/>
          </p:cNvPicPr>
          <p:nvPr/>
        </p:nvPicPr>
        <p:blipFill>
          <a:blip r:embed="rId11">
            <a:duotone>
              <a:schemeClr val="accent3">
                <a:shade val="45000"/>
                <a:satMod val="135000"/>
              </a:schemeClr>
              <a:prstClr val="white"/>
            </a:duotone>
          </a:blip>
          <a:srcRect/>
          <a:stretch>
            <a:fillRect/>
          </a:stretch>
        </p:blipFill>
        <p:spPr bwMode="auto">
          <a:xfrm>
            <a:off x="3821520" y="3489078"/>
            <a:ext cx="452282" cy="454911"/>
          </a:xfrm>
          <a:prstGeom prst="rect">
            <a:avLst/>
          </a:prstGeom>
          <a:noFill/>
          <a:ln>
            <a:noFill/>
          </a:ln>
          <a:effectLst>
            <a:outerShdw blurRad="50800" dist="38100" dir="2700000" algn="tl" rotWithShape="0">
              <a:prstClr val="black">
                <a:alpha val="40000"/>
              </a:prstClr>
            </a:outerShdw>
          </a:effectLst>
        </p:spPr>
      </p:pic>
      <p:pic>
        <p:nvPicPr>
          <p:cNvPr id="47" name="Graphic 40" descr="Group of men">
            <a:extLst>
              <a:ext uri="{FF2B5EF4-FFF2-40B4-BE49-F238E27FC236}">
                <a16:creationId xmlns:a16="http://schemas.microsoft.com/office/drawing/2014/main" id="{8A7BBE7D-829E-4166-934B-8F4D17A8E659}"/>
              </a:ext>
            </a:extLst>
          </p:cNvPr>
          <p:cNvPicPr>
            <a:picLocks noChangeAspect="1" noChangeArrowheads="1"/>
          </p:cNvPicPr>
          <p:nvPr/>
        </p:nvPicPr>
        <p:blipFill>
          <a:blip r:embed="rId12">
            <a:duotone>
              <a:schemeClr val="accent3">
                <a:shade val="45000"/>
                <a:satMod val="135000"/>
              </a:schemeClr>
              <a:prstClr val="white"/>
            </a:duotone>
          </a:blip>
          <a:srcRect/>
          <a:stretch>
            <a:fillRect/>
          </a:stretch>
        </p:blipFill>
        <p:spPr bwMode="auto">
          <a:xfrm>
            <a:off x="4436067" y="3486155"/>
            <a:ext cx="463648" cy="466344"/>
          </a:xfrm>
          <a:prstGeom prst="rect">
            <a:avLst/>
          </a:prstGeom>
          <a:noFill/>
          <a:ln>
            <a:noFill/>
          </a:ln>
          <a:effectLst>
            <a:outerShdw blurRad="50800" dist="38100" dir="2700000" algn="tl" rotWithShape="0">
              <a:prstClr val="black">
                <a:alpha val="40000"/>
              </a:prstClr>
            </a:outerShdw>
          </a:effectLst>
        </p:spPr>
      </p:pic>
      <p:grpSp>
        <p:nvGrpSpPr>
          <p:cNvPr id="52" name="Group 51" descr="Image of a small child with a balloon, and an older figure with a cane.">
            <a:extLst>
              <a:ext uri="{FF2B5EF4-FFF2-40B4-BE49-F238E27FC236}">
                <a16:creationId xmlns:a16="http://schemas.microsoft.com/office/drawing/2014/main" id="{883FE3DF-4F88-4195-96E4-C3E50AF84F96}"/>
              </a:ext>
            </a:extLst>
          </p:cNvPr>
          <p:cNvGrpSpPr/>
          <p:nvPr/>
        </p:nvGrpSpPr>
        <p:grpSpPr>
          <a:xfrm>
            <a:off x="4936584" y="3469095"/>
            <a:ext cx="628715" cy="466344"/>
            <a:chOff x="4336372" y="3729548"/>
            <a:chExt cx="642238" cy="446167"/>
          </a:xfrm>
          <a:effectLst>
            <a:outerShdw blurRad="50800" dist="38100" dir="2700000" algn="tl" rotWithShape="0">
              <a:prstClr val="black">
                <a:alpha val="40000"/>
              </a:prstClr>
            </a:outerShdw>
          </a:effectLst>
        </p:grpSpPr>
        <p:pic>
          <p:nvPicPr>
            <p:cNvPr id="48" name="Graphic 44" descr="Man with cane">
              <a:extLst>
                <a:ext uri="{FF2B5EF4-FFF2-40B4-BE49-F238E27FC236}">
                  <a16:creationId xmlns:a16="http://schemas.microsoft.com/office/drawing/2014/main" id="{4A4BECE1-8629-44B9-9FDA-D592747F69F1}"/>
                </a:ext>
              </a:extLst>
            </p:cNvPr>
            <p:cNvPicPr>
              <a:picLocks noChangeAspect="1" noChangeArrowheads="1"/>
            </p:cNvPicPr>
            <p:nvPr/>
          </p:nvPicPr>
          <p:blipFill rotWithShape="1">
            <a:blip r:embed="rId13">
              <a:duotone>
                <a:schemeClr val="accent3">
                  <a:shade val="45000"/>
                  <a:satMod val="135000"/>
                </a:schemeClr>
                <a:prstClr val="white"/>
              </a:duotone>
            </a:blip>
            <a:srcRect b="10935"/>
            <a:stretch/>
          </p:blipFill>
          <p:spPr bwMode="auto">
            <a:xfrm>
              <a:off x="4584989" y="3797142"/>
              <a:ext cx="393621" cy="350576"/>
            </a:xfrm>
            <a:prstGeom prst="rect">
              <a:avLst/>
            </a:prstGeom>
            <a:noFill/>
            <a:ln>
              <a:noFill/>
            </a:ln>
          </p:spPr>
        </p:pic>
        <p:pic>
          <p:nvPicPr>
            <p:cNvPr id="49" name="Graphic 48" descr="Child with balloon">
              <a:extLst>
                <a:ext uri="{FF2B5EF4-FFF2-40B4-BE49-F238E27FC236}">
                  <a16:creationId xmlns:a16="http://schemas.microsoft.com/office/drawing/2014/main" id="{90326DB2-3070-43B8-AD30-2638D969177A}"/>
                </a:ext>
              </a:extLst>
            </p:cNvPr>
            <p:cNvPicPr>
              <a:picLocks noChangeAspect="1" noChangeArrowheads="1"/>
            </p:cNvPicPr>
            <p:nvPr/>
          </p:nvPicPr>
          <p:blipFill>
            <a:blip r:embed="rId14">
              <a:duotone>
                <a:schemeClr val="accent3">
                  <a:shade val="45000"/>
                  <a:satMod val="135000"/>
                </a:schemeClr>
                <a:prstClr val="white"/>
              </a:duotone>
            </a:blip>
            <a:srcRect/>
            <a:stretch>
              <a:fillRect/>
            </a:stretch>
          </p:blipFill>
          <p:spPr bwMode="auto">
            <a:xfrm>
              <a:off x="4336372" y="3803793"/>
              <a:ext cx="348549" cy="350576"/>
            </a:xfrm>
            <a:prstGeom prst="rect">
              <a:avLst/>
            </a:prstGeom>
            <a:noFill/>
            <a:ln>
              <a:noFill/>
            </a:ln>
          </p:spPr>
        </p:pic>
        <p:pic>
          <p:nvPicPr>
            <p:cNvPr id="50" name="Graphic 52" descr="Gender">
              <a:extLst>
                <a:ext uri="{FF2B5EF4-FFF2-40B4-BE49-F238E27FC236}">
                  <a16:creationId xmlns:a16="http://schemas.microsoft.com/office/drawing/2014/main" id="{A1A79A12-A66B-475D-BBE2-8C28B78ADB30}"/>
                </a:ext>
              </a:extLst>
            </p:cNvPr>
            <p:cNvPicPr>
              <a:picLocks noChangeAspect="1" noChangeArrowheads="1"/>
            </p:cNvPicPr>
            <p:nvPr/>
          </p:nvPicPr>
          <p:blipFill rotWithShape="1">
            <a:blip r:embed="rId11">
              <a:duotone>
                <a:schemeClr val="accent3">
                  <a:shade val="45000"/>
                  <a:satMod val="135000"/>
                </a:schemeClr>
                <a:prstClr val="white"/>
              </a:duotone>
            </a:blip>
            <a:srcRect l="42587" r="42895"/>
            <a:stretch/>
          </p:blipFill>
          <p:spPr bwMode="auto">
            <a:xfrm>
              <a:off x="4604477" y="3729548"/>
              <a:ext cx="65152" cy="446167"/>
            </a:xfrm>
            <a:prstGeom prst="rect">
              <a:avLst/>
            </a:prstGeom>
            <a:noFill/>
            <a:ln>
              <a:noFill/>
            </a:ln>
          </p:spPr>
        </p:pic>
      </p:grpSp>
      <p:pic>
        <p:nvPicPr>
          <p:cNvPr id="51" name="Graphic 54" descr="Two Men">
            <a:extLst>
              <a:ext uri="{FF2B5EF4-FFF2-40B4-BE49-F238E27FC236}">
                <a16:creationId xmlns:a16="http://schemas.microsoft.com/office/drawing/2014/main" id="{ADF29727-364E-438F-ACC4-D0981114CBD5}"/>
              </a:ext>
            </a:extLst>
          </p:cNvPr>
          <p:cNvPicPr>
            <a:picLocks noChangeAspect="1" noChangeArrowheads="1"/>
          </p:cNvPicPr>
          <p:nvPr/>
        </p:nvPicPr>
        <p:blipFill>
          <a:blip r:embed="rId15">
            <a:duotone>
              <a:schemeClr val="accent3">
                <a:shade val="45000"/>
                <a:satMod val="135000"/>
              </a:schemeClr>
              <a:prstClr val="white"/>
            </a:duotone>
          </a:blip>
          <a:srcRect/>
          <a:stretch>
            <a:fillRect/>
          </a:stretch>
        </p:blipFill>
        <p:spPr bwMode="auto">
          <a:xfrm>
            <a:off x="5086025" y="3973099"/>
            <a:ext cx="430411" cy="430411"/>
          </a:xfrm>
          <a:prstGeom prst="rect">
            <a:avLst/>
          </a:prstGeom>
          <a:noFill/>
          <a:ln>
            <a:noFill/>
          </a:ln>
          <a:effectLst>
            <a:outerShdw blurRad="50800" dist="38100" dir="2700000" algn="tl" rotWithShape="0">
              <a:prstClr val="black">
                <a:alpha val="40000"/>
              </a:prstClr>
            </a:outerShdw>
          </a:effectLst>
        </p:spPr>
      </p:pic>
      <p:cxnSp>
        <p:nvCxnSpPr>
          <p:cNvPr id="54" name="Straight Connector 53">
            <a:extLst>
              <a:ext uri="{FF2B5EF4-FFF2-40B4-BE49-F238E27FC236}">
                <a16:creationId xmlns:a16="http://schemas.microsoft.com/office/drawing/2014/main" id="{55D9B163-541D-4EEF-9C71-7F57B97896B8}"/>
              </a:ext>
              <a:ext uri="{C183D7F6-B498-43B3-948B-1728B52AA6E4}">
                <adec:decorative xmlns:adec="http://schemas.microsoft.com/office/drawing/2017/decorative" val="1"/>
              </a:ext>
            </a:extLst>
          </p:cNvPr>
          <p:cNvCxnSpPr/>
          <p:nvPr/>
        </p:nvCxnSpPr>
        <p:spPr>
          <a:xfrm>
            <a:off x="3897313" y="3956050"/>
            <a:ext cx="159385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11020DB-E5DD-4628-8139-892523E13B69}"/>
              </a:ext>
              <a:ext uri="{C183D7F6-B498-43B3-948B-1728B52AA6E4}">
                <adec:decorative xmlns:adec="http://schemas.microsoft.com/office/drawing/2017/decorative" val="1"/>
              </a:ext>
            </a:extLst>
          </p:cNvPr>
          <p:cNvCxnSpPr/>
          <p:nvPr/>
        </p:nvCxnSpPr>
        <p:spPr>
          <a:xfrm flipV="1">
            <a:off x="4367213" y="349250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A301B92-0F0E-4241-94A7-6677E9D45CD8}"/>
              </a:ext>
              <a:ext uri="{C183D7F6-B498-43B3-948B-1728B52AA6E4}">
                <adec:decorative xmlns:adec="http://schemas.microsoft.com/office/drawing/2017/decorative" val="1"/>
              </a:ext>
            </a:extLst>
          </p:cNvPr>
          <p:cNvCxnSpPr/>
          <p:nvPr/>
        </p:nvCxnSpPr>
        <p:spPr>
          <a:xfrm flipV="1">
            <a:off x="4994275" y="3494088"/>
            <a:ext cx="0" cy="4032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CC770AE-7410-43D4-8AD5-34E2008C61F2}"/>
              </a:ext>
              <a:ext uri="{C183D7F6-B498-43B3-948B-1728B52AA6E4}">
                <adec:decorative xmlns:adec="http://schemas.microsoft.com/office/drawing/2017/decorative" val="1"/>
              </a:ext>
            </a:extLst>
          </p:cNvPr>
          <p:cNvCxnSpPr/>
          <p:nvPr/>
        </p:nvCxnSpPr>
        <p:spPr>
          <a:xfrm flipV="1">
            <a:off x="4370388" y="38925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rrow: Right 59">
            <a:extLst>
              <a:ext uri="{FF2B5EF4-FFF2-40B4-BE49-F238E27FC236}">
                <a16:creationId xmlns:a16="http://schemas.microsoft.com/office/drawing/2014/main" id="{0967EF72-E464-4AE3-8EC6-AAE576CFDDDC}"/>
              </a:ext>
              <a:ext uri="{C183D7F6-B498-43B3-948B-1728B52AA6E4}">
                <adec:decorative xmlns:adec="http://schemas.microsoft.com/office/drawing/2017/decorative" val="1"/>
              </a:ext>
            </a:extLst>
          </p:cNvPr>
          <p:cNvSpPr/>
          <p:nvPr/>
        </p:nvSpPr>
        <p:spPr>
          <a:xfrm rot="2786528">
            <a:off x="3525044" y="2516981"/>
            <a:ext cx="147638"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1" name="Oval 60">
            <a:extLst>
              <a:ext uri="{FF2B5EF4-FFF2-40B4-BE49-F238E27FC236}">
                <a16:creationId xmlns:a16="http://schemas.microsoft.com/office/drawing/2014/main" id="{5A62A40B-5BEA-4652-9AAD-69CF116EC1E8}"/>
              </a:ext>
              <a:ext uri="{C183D7F6-B498-43B3-948B-1728B52AA6E4}">
                <adec:decorative xmlns:adec="http://schemas.microsoft.com/office/drawing/2017/decorative" val="1"/>
              </a:ext>
            </a:extLst>
          </p:cNvPr>
          <p:cNvSpPr/>
          <p:nvPr/>
        </p:nvSpPr>
        <p:spPr>
          <a:xfrm>
            <a:off x="3627438" y="2617788"/>
            <a:ext cx="185737" cy="182562"/>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Arrow: Right 61">
            <a:extLst>
              <a:ext uri="{FF2B5EF4-FFF2-40B4-BE49-F238E27FC236}">
                <a16:creationId xmlns:a16="http://schemas.microsoft.com/office/drawing/2014/main" id="{B4F4BDBD-6D78-406C-A9EC-CEAD2A56CADA}"/>
              </a:ext>
              <a:ext uri="{C183D7F6-B498-43B3-948B-1728B52AA6E4}">
                <adec:decorative xmlns:adec="http://schemas.microsoft.com/office/drawing/2017/decorative" val="1"/>
              </a:ext>
            </a:extLst>
          </p:cNvPr>
          <p:cNvSpPr/>
          <p:nvPr/>
        </p:nvSpPr>
        <p:spPr>
          <a:xfrm rot="8435861">
            <a:off x="5743575" y="2541588"/>
            <a:ext cx="147638" cy="134937"/>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Oval 62">
            <a:extLst>
              <a:ext uri="{FF2B5EF4-FFF2-40B4-BE49-F238E27FC236}">
                <a16:creationId xmlns:a16="http://schemas.microsoft.com/office/drawing/2014/main" id="{0D0849FA-57B3-4ECE-9E7B-5BF8B3F35B3B}"/>
              </a:ext>
              <a:ext uri="{C183D7F6-B498-43B3-948B-1728B52AA6E4}">
                <adec:decorative xmlns:adec="http://schemas.microsoft.com/office/drawing/2017/decorative" val="1"/>
              </a:ext>
            </a:extLst>
          </p:cNvPr>
          <p:cNvSpPr/>
          <p:nvPr/>
        </p:nvSpPr>
        <p:spPr>
          <a:xfrm>
            <a:off x="5588000" y="2625725"/>
            <a:ext cx="185738"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4" name="Arrow: Right 63">
            <a:extLst>
              <a:ext uri="{FF2B5EF4-FFF2-40B4-BE49-F238E27FC236}">
                <a16:creationId xmlns:a16="http://schemas.microsoft.com/office/drawing/2014/main" id="{C35EED7A-F25D-4FA3-BD5D-1ED640B64E57}"/>
              </a:ext>
              <a:ext uri="{C183D7F6-B498-43B3-948B-1728B52AA6E4}">
                <adec:decorative xmlns:adec="http://schemas.microsoft.com/office/drawing/2017/decorative" val="1"/>
              </a:ext>
            </a:extLst>
          </p:cNvPr>
          <p:cNvSpPr/>
          <p:nvPr/>
        </p:nvSpPr>
        <p:spPr>
          <a:xfrm rot="13823380">
            <a:off x="5685632" y="4747419"/>
            <a:ext cx="147637" cy="136525"/>
          </a:xfrm>
          <a:prstGeom prst="rightArrow">
            <a:avLst/>
          </a:prstGeom>
          <a:solidFill>
            <a:srgbClr val="91993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6" name="Arrow: Right 65">
            <a:extLst>
              <a:ext uri="{FF2B5EF4-FFF2-40B4-BE49-F238E27FC236}">
                <a16:creationId xmlns:a16="http://schemas.microsoft.com/office/drawing/2014/main" id="{61192A94-A731-4272-BE09-78F5DFA27893}"/>
              </a:ext>
              <a:ext uri="{C183D7F6-B498-43B3-948B-1728B52AA6E4}">
                <adec:decorative xmlns:adec="http://schemas.microsoft.com/office/drawing/2017/decorative" val="1"/>
              </a:ext>
            </a:extLst>
          </p:cNvPr>
          <p:cNvSpPr/>
          <p:nvPr/>
        </p:nvSpPr>
        <p:spPr>
          <a:xfrm rot="11870600">
            <a:off x="6135688" y="4032250"/>
            <a:ext cx="147637" cy="134938"/>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7" name="Oval 66">
            <a:extLst>
              <a:ext uri="{FF2B5EF4-FFF2-40B4-BE49-F238E27FC236}">
                <a16:creationId xmlns:a16="http://schemas.microsoft.com/office/drawing/2014/main" id="{BA21C9F7-068E-4FC7-8BB7-2ADCDC5991A3}"/>
              </a:ext>
              <a:ext uri="{C183D7F6-B498-43B3-948B-1728B52AA6E4}">
                <adec:decorative xmlns:adec="http://schemas.microsoft.com/office/drawing/2017/decorative" val="1"/>
              </a:ext>
            </a:extLst>
          </p:cNvPr>
          <p:cNvSpPr/>
          <p:nvPr/>
        </p:nvSpPr>
        <p:spPr>
          <a:xfrm>
            <a:off x="5937250" y="3968750"/>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8" name="Arrow: Right 67">
            <a:extLst>
              <a:ext uri="{FF2B5EF4-FFF2-40B4-BE49-F238E27FC236}">
                <a16:creationId xmlns:a16="http://schemas.microsoft.com/office/drawing/2014/main" id="{742C3184-D50C-4FB0-8862-104F7EEDD409}"/>
              </a:ext>
              <a:ext uri="{C183D7F6-B498-43B3-948B-1728B52AA6E4}">
                <adec:decorative xmlns:adec="http://schemas.microsoft.com/office/drawing/2017/decorative" val="1"/>
              </a:ext>
            </a:extLst>
          </p:cNvPr>
          <p:cNvSpPr/>
          <p:nvPr/>
        </p:nvSpPr>
        <p:spPr>
          <a:xfrm rot="10331684">
            <a:off x="6126163" y="3186113"/>
            <a:ext cx="147637"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9" name="Oval 68">
            <a:extLst>
              <a:ext uri="{FF2B5EF4-FFF2-40B4-BE49-F238E27FC236}">
                <a16:creationId xmlns:a16="http://schemas.microsoft.com/office/drawing/2014/main" id="{C8B22C03-F09C-47A1-B0CB-E4CE810F04F4}"/>
              </a:ext>
              <a:ext uri="{C183D7F6-B498-43B3-948B-1728B52AA6E4}">
                <adec:decorative xmlns:adec="http://schemas.microsoft.com/office/drawing/2017/decorative" val="1"/>
              </a:ext>
            </a:extLst>
          </p:cNvPr>
          <p:cNvSpPr/>
          <p:nvPr/>
        </p:nvSpPr>
        <p:spPr>
          <a:xfrm>
            <a:off x="5932488" y="3195638"/>
            <a:ext cx="185737" cy="182562"/>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0" name="Arrow: Right 69">
            <a:extLst>
              <a:ext uri="{FF2B5EF4-FFF2-40B4-BE49-F238E27FC236}">
                <a16:creationId xmlns:a16="http://schemas.microsoft.com/office/drawing/2014/main" id="{D4DE4C36-7EE5-48DE-82F1-8D4A56936D7B}"/>
              </a:ext>
              <a:ext uri="{C183D7F6-B498-43B3-948B-1728B52AA6E4}">
                <adec:decorative xmlns:adec="http://schemas.microsoft.com/office/drawing/2017/decorative" val="1"/>
              </a:ext>
            </a:extLst>
          </p:cNvPr>
          <p:cNvSpPr/>
          <p:nvPr/>
        </p:nvSpPr>
        <p:spPr>
          <a:xfrm rot="6444498">
            <a:off x="5011738" y="2101850"/>
            <a:ext cx="147638" cy="134937"/>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1" name="Oval 70">
            <a:extLst>
              <a:ext uri="{FF2B5EF4-FFF2-40B4-BE49-F238E27FC236}">
                <a16:creationId xmlns:a16="http://schemas.microsoft.com/office/drawing/2014/main" id="{16460E22-F955-4A1B-9CD3-FE957845D4D7}"/>
              </a:ext>
              <a:ext uri="{C183D7F6-B498-43B3-948B-1728B52AA6E4}">
                <adec:decorative xmlns:adec="http://schemas.microsoft.com/office/drawing/2017/decorative" val="1"/>
              </a:ext>
            </a:extLst>
          </p:cNvPr>
          <p:cNvSpPr/>
          <p:nvPr/>
        </p:nvSpPr>
        <p:spPr>
          <a:xfrm>
            <a:off x="4937125" y="2244725"/>
            <a:ext cx="185738" cy="184150"/>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2" name="Arrow: Right 71">
            <a:extLst>
              <a:ext uri="{FF2B5EF4-FFF2-40B4-BE49-F238E27FC236}">
                <a16:creationId xmlns:a16="http://schemas.microsoft.com/office/drawing/2014/main" id="{5992D2B5-9EAE-485E-A9A9-A7FDCE14A837}"/>
              </a:ext>
              <a:ext uri="{C183D7F6-B498-43B3-948B-1728B52AA6E4}">
                <adec:decorative xmlns:adec="http://schemas.microsoft.com/office/drawing/2017/decorative" val="1"/>
              </a:ext>
            </a:extLst>
          </p:cNvPr>
          <p:cNvSpPr/>
          <p:nvPr/>
        </p:nvSpPr>
        <p:spPr>
          <a:xfrm rot="960925">
            <a:off x="3117850" y="3251200"/>
            <a:ext cx="147638" cy="136525"/>
          </a:xfrm>
          <a:prstGeom prst="rightArrow">
            <a:avLst/>
          </a:prstGeom>
          <a:solidFill>
            <a:srgbClr val="CD48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 name="Oval 72">
            <a:extLst>
              <a:ext uri="{FF2B5EF4-FFF2-40B4-BE49-F238E27FC236}">
                <a16:creationId xmlns:a16="http://schemas.microsoft.com/office/drawing/2014/main" id="{041ABB26-48EE-43AD-A667-E66EC6A4C303}"/>
              </a:ext>
              <a:ext uri="{C183D7F6-B498-43B3-948B-1728B52AA6E4}">
                <adec:decorative xmlns:adec="http://schemas.microsoft.com/office/drawing/2017/decorative" val="1"/>
              </a:ext>
            </a:extLst>
          </p:cNvPr>
          <p:cNvSpPr/>
          <p:nvPr/>
        </p:nvSpPr>
        <p:spPr>
          <a:xfrm>
            <a:off x="3267075" y="3267075"/>
            <a:ext cx="185738" cy="182563"/>
          </a:xfrm>
          <a:prstGeom prst="ellipse">
            <a:avLst/>
          </a:prstGeom>
          <a:solidFill>
            <a:srgbClr val="CD482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 name="Arrow: Right 73">
            <a:extLst>
              <a:ext uri="{FF2B5EF4-FFF2-40B4-BE49-F238E27FC236}">
                <a16:creationId xmlns:a16="http://schemas.microsoft.com/office/drawing/2014/main" id="{54E6BD20-7ED2-4F61-B695-DA84C28DFCB7}"/>
              </a:ext>
              <a:ext uri="{C183D7F6-B498-43B3-948B-1728B52AA6E4}">
                <adec:decorative xmlns:adec="http://schemas.microsoft.com/office/drawing/2017/decorative" val="1"/>
              </a:ext>
            </a:extLst>
          </p:cNvPr>
          <p:cNvSpPr/>
          <p:nvPr/>
        </p:nvSpPr>
        <p:spPr>
          <a:xfrm rot="20527281">
            <a:off x="3149600" y="4035425"/>
            <a:ext cx="147638" cy="134938"/>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5" name="Oval 74">
            <a:extLst>
              <a:ext uri="{FF2B5EF4-FFF2-40B4-BE49-F238E27FC236}">
                <a16:creationId xmlns:a16="http://schemas.microsoft.com/office/drawing/2014/main" id="{02589F8C-0703-4BFC-AEBF-0A440EFA9D52}"/>
              </a:ext>
              <a:ext uri="{C183D7F6-B498-43B3-948B-1728B52AA6E4}">
                <adec:decorative xmlns:adec="http://schemas.microsoft.com/office/drawing/2017/decorative" val="1"/>
              </a:ext>
            </a:extLst>
          </p:cNvPr>
          <p:cNvSpPr/>
          <p:nvPr/>
        </p:nvSpPr>
        <p:spPr>
          <a:xfrm>
            <a:off x="3302000" y="3968750"/>
            <a:ext cx="185738" cy="184150"/>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6" name="Arrow: Right 75">
            <a:extLst>
              <a:ext uri="{FF2B5EF4-FFF2-40B4-BE49-F238E27FC236}">
                <a16:creationId xmlns:a16="http://schemas.microsoft.com/office/drawing/2014/main" id="{D4304534-FC02-4542-B171-7B369BBFEF1F}"/>
              </a:ext>
              <a:ext uri="{C183D7F6-B498-43B3-948B-1728B52AA6E4}">
                <adec:decorative xmlns:adec="http://schemas.microsoft.com/office/drawing/2017/decorative" val="1"/>
              </a:ext>
            </a:extLst>
          </p:cNvPr>
          <p:cNvSpPr/>
          <p:nvPr/>
        </p:nvSpPr>
        <p:spPr>
          <a:xfrm rot="4440122">
            <a:off x="4211638" y="2120900"/>
            <a:ext cx="147638" cy="134937"/>
          </a:xfrm>
          <a:prstGeom prst="rightArrow">
            <a:avLst/>
          </a:prstGeom>
          <a:solidFill>
            <a:srgbClr val="3754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7" name="Oval 76">
            <a:extLst>
              <a:ext uri="{FF2B5EF4-FFF2-40B4-BE49-F238E27FC236}">
                <a16:creationId xmlns:a16="http://schemas.microsoft.com/office/drawing/2014/main" id="{2F0AFDCC-EBCC-4342-8467-0DE98383BB34}"/>
              </a:ext>
              <a:ext uri="{C183D7F6-B498-43B3-948B-1728B52AA6E4}">
                <adec:decorative xmlns:adec="http://schemas.microsoft.com/office/drawing/2017/decorative" val="1"/>
              </a:ext>
            </a:extLst>
          </p:cNvPr>
          <p:cNvSpPr/>
          <p:nvPr/>
        </p:nvSpPr>
        <p:spPr>
          <a:xfrm>
            <a:off x="4237038" y="2270125"/>
            <a:ext cx="185737" cy="182563"/>
          </a:xfrm>
          <a:prstGeom prst="ellipse">
            <a:avLst/>
          </a:prstGeom>
          <a:solidFill>
            <a:srgbClr val="3754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67" name="Graphic 82" descr="Ambulance">
            <a:extLst>
              <a:ext uri="{FF2B5EF4-FFF2-40B4-BE49-F238E27FC236}">
                <a16:creationId xmlns:a16="http://schemas.microsoft.com/office/drawing/2014/main" id="{D757782B-6C75-43B8-B03D-BE86818203B7}"/>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362700" y="2959100"/>
            <a:ext cx="45402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Graphic 90" descr="Employee badge">
            <a:extLst>
              <a:ext uri="{FF2B5EF4-FFF2-40B4-BE49-F238E27FC236}">
                <a16:creationId xmlns:a16="http://schemas.microsoft.com/office/drawing/2014/main" id="{1F284E47-5433-4F4C-921E-0F0799D13AB3}"/>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48350" y="4816475"/>
            <a:ext cx="4857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9" name="Graphic 92" descr="Cheers">
            <a:extLst>
              <a:ext uri="{FF2B5EF4-FFF2-40B4-BE49-F238E27FC236}">
                <a16:creationId xmlns:a16="http://schemas.microsoft.com/office/drawing/2014/main" id="{ED33801A-E847-4A0A-96BA-81B2169413B8}"/>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375400" y="3981450"/>
            <a:ext cx="492125"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70" name="Picture 100" descr="A close up of a necklace&#10;&#10;Description automatically generated">
            <a:extLst>
              <a:ext uri="{FF2B5EF4-FFF2-40B4-BE49-F238E27FC236}">
                <a16:creationId xmlns:a16="http://schemas.microsoft.com/office/drawing/2014/main" id="{0079D8FC-D51F-4232-8E7E-DFCFE7278EE7}"/>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r="63167"/>
          <a:stretch>
            <a:fillRect/>
          </a:stretch>
        </p:blipFill>
        <p:spPr bwMode="auto">
          <a:xfrm rot="-1367520">
            <a:off x="5372100" y="4765675"/>
            <a:ext cx="4667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 name="Straight Connector 102">
            <a:extLst>
              <a:ext uri="{FF2B5EF4-FFF2-40B4-BE49-F238E27FC236}">
                <a16:creationId xmlns:a16="http://schemas.microsoft.com/office/drawing/2014/main" id="{9B668FA8-F154-4280-A0CC-EE02C5721E3B}"/>
              </a:ext>
              <a:ext uri="{C183D7F6-B498-43B3-948B-1728B52AA6E4}">
                <adec:decorative xmlns:adec="http://schemas.microsoft.com/office/drawing/2017/decorative" val="1"/>
              </a:ext>
            </a:extLst>
          </p:cNvPr>
          <p:cNvCxnSpPr/>
          <p:nvPr/>
        </p:nvCxnSpPr>
        <p:spPr>
          <a:xfrm>
            <a:off x="6035675" y="5965825"/>
            <a:ext cx="301783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3072" name="Picture 103" descr="A close up of a necklace&#10;&#10;Description automatically generated">
            <a:extLst>
              <a:ext uri="{FF2B5EF4-FFF2-40B4-BE49-F238E27FC236}">
                <a16:creationId xmlns:a16="http://schemas.microsoft.com/office/drawing/2014/main" id="{56F486D7-2F65-46DF-A141-18E666AE2355}"/>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2" r="62862"/>
          <a:stretch>
            <a:fillRect/>
          </a:stretch>
        </p:blipFill>
        <p:spPr bwMode="auto">
          <a:xfrm rot="981873" flipH="1">
            <a:off x="3614738" y="4733925"/>
            <a:ext cx="455612"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5" name="Straight Connector 104">
            <a:extLst>
              <a:ext uri="{FF2B5EF4-FFF2-40B4-BE49-F238E27FC236}">
                <a16:creationId xmlns:a16="http://schemas.microsoft.com/office/drawing/2014/main" id="{8D3E5F3B-4C4F-4932-88E4-F590F8D37BEE}"/>
              </a:ext>
              <a:ext uri="{C183D7F6-B498-43B3-948B-1728B52AA6E4}">
                <adec:decorative xmlns:adec="http://schemas.microsoft.com/office/drawing/2017/decorative" val="1"/>
              </a:ext>
            </a:extLst>
          </p:cNvPr>
          <p:cNvCxnSpPr>
            <a:cxnSpLocks/>
          </p:cNvCxnSpPr>
          <p:nvPr/>
        </p:nvCxnSpPr>
        <p:spPr>
          <a:xfrm flipH="1">
            <a:off x="246063" y="5976938"/>
            <a:ext cx="32004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0DFED94F-1674-4FE4-BE3D-A56B9ADD0A51}"/>
              </a:ext>
              <a:ext uri="{C183D7F6-B498-43B3-948B-1728B52AA6E4}">
                <adec:decorative xmlns:adec="http://schemas.microsoft.com/office/drawing/2017/decorative" val="1"/>
              </a:ext>
            </a:extLst>
          </p:cNvPr>
          <p:cNvSpPr/>
          <p:nvPr/>
        </p:nvSpPr>
        <p:spPr>
          <a:xfrm>
            <a:off x="3652838"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5" name="Oval 64">
            <a:extLst>
              <a:ext uri="{FF2B5EF4-FFF2-40B4-BE49-F238E27FC236}">
                <a16:creationId xmlns:a16="http://schemas.microsoft.com/office/drawing/2014/main" id="{E23F2F83-CCA9-4EE2-83AA-23E46CE52102}"/>
              </a:ext>
              <a:ext uri="{C183D7F6-B498-43B3-948B-1728B52AA6E4}">
                <adec:decorative xmlns:adec="http://schemas.microsoft.com/office/drawing/2017/decorative" val="1"/>
              </a:ext>
            </a:extLst>
          </p:cNvPr>
          <p:cNvSpPr/>
          <p:nvPr/>
        </p:nvSpPr>
        <p:spPr>
          <a:xfrm>
            <a:off x="5529263" y="4606925"/>
            <a:ext cx="185737" cy="182563"/>
          </a:xfrm>
          <a:prstGeom prst="ellipse">
            <a:avLst/>
          </a:prstGeom>
          <a:solidFill>
            <a:srgbClr val="91993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43076" name="Graphic 15" descr="Arrow Straight">
            <a:extLst>
              <a:ext uri="{FF2B5EF4-FFF2-40B4-BE49-F238E27FC236}">
                <a16:creationId xmlns:a16="http://schemas.microsoft.com/office/drawing/2014/main" id="{86616A9A-9383-46BA-8C3E-2C0692561608}"/>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2275" y="4524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77" name="TextBox 16">
            <a:extLst>
              <a:ext uri="{FF2B5EF4-FFF2-40B4-BE49-F238E27FC236}">
                <a16:creationId xmlns:a16="http://schemas.microsoft.com/office/drawing/2014/main" id="{D92AA23F-7491-4040-9B2E-635C20E47365}"/>
              </a:ext>
            </a:extLst>
          </p:cNvPr>
          <p:cNvSpPr txBox="1">
            <a:spLocks noChangeArrowheads="1"/>
          </p:cNvSpPr>
          <p:nvPr/>
        </p:nvSpPr>
        <p:spPr bwMode="auto">
          <a:xfrm>
            <a:off x="2911475" y="6184900"/>
            <a:ext cx="3717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9pPr>
          </a:lstStyle>
          <a:p>
            <a:pPr algn="ctr">
              <a:lnSpc>
                <a:spcPct val="100000"/>
              </a:lnSpc>
              <a:spcBef>
                <a:spcPct val="0"/>
              </a:spcBef>
              <a:buFontTx/>
              <a:buNone/>
            </a:pPr>
            <a:r>
              <a:rPr lang="en-US" altLang="en-US" sz="2000" b="1">
                <a:latin typeface="Calibri" panose="020F0502020204030204" pitchFamily="34" charset="0"/>
              </a:rPr>
              <a:t>EMPOWERMENT and RESILIENCE</a:t>
            </a:r>
          </a:p>
        </p:txBody>
      </p:sp>
      <p:pic>
        <p:nvPicPr>
          <p:cNvPr id="43078" name="Graphic 36" descr="Target Audience">
            <a:extLst>
              <a:ext uri="{FF2B5EF4-FFF2-40B4-BE49-F238E27FC236}">
                <a16:creationId xmlns:a16="http://schemas.microsoft.com/office/drawing/2014/main" id="{EEC77A8C-5731-4204-888B-2A982FC4E677}"/>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506913" y="4005263"/>
            <a:ext cx="4302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 name="Straight Connector 81">
            <a:extLst>
              <a:ext uri="{FF2B5EF4-FFF2-40B4-BE49-F238E27FC236}">
                <a16:creationId xmlns:a16="http://schemas.microsoft.com/office/drawing/2014/main" id="{9A90908D-6316-4B7C-A5FB-E3BF761DA610}"/>
              </a:ext>
              <a:ext uri="{C183D7F6-B498-43B3-948B-1728B52AA6E4}">
                <adec:decorative xmlns:adec="http://schemas.microsoft.com/office/drawing/2017/decorative" val="1"/>
              </a:ext>
            </a:extLst>
          </p:cNvPr>
          <p:cNvCxnSpPr/>
          <p:nvPr/>
        </p:nvCxnSpPr>
        <p:spPr>
          <a:xfrm flipV="1">
            <a:off x="4994275" y="3867150"/>
            <a:ext cx="0" cy="40481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Graphic 2" descr="Tools">
            <a:extLst>
              <a:ext uri="{FF2B5EF4-FFF2-40B4-BE49-F238E27FC236}">
                <a16:creationId xmlns:a16="http://schemas.microsoft.com/office/drawing/2014/main" id="{998C659D-026F-4682-BD66-24584F4E9B86}"/>
              </a:ext>
            </a:extLst>
          </p:cNvPr>
          <p:cNvPicPr>
            <a:picLocks noChangeAspect="1"/>
          </p:cNvPicPr>
          <p:nvPr/>
        </p:nvPicPr>
        <p:blipFill>
          <a:blip r:embed="rId22"/>
          <a:stretch>
            <a:fillRect/>
          </a:stretch>
        </p:blipFill>
        <p:spPr>
          <a:xfrm>
            <a:off x="4397375" y="5527675"/>
            <a:ext cx="566738" cy="566738"/>
          </a:xfrm>
          <a:prstGeom prst="rect">
            <a:avLst/>
          </a:prstGeom>
          <a:effectLst>
            <a:outerShdw blurRad="50800" dist="38100" dir="2700000" algn="tl" rotWithShape="0">
              <a:prstClr val="black">
                <a:alpha val="40000"/>
              </a:prstClr>
            </a:outerShdw>
          </a:effectLst>
        </p:spPr>
      </p:pic>
      <p:pic>
        <p:nvPicPr>
          <p:cNvPr id="78" name="Graphic 25" descr="Boardroom">
            <a:extLst>
              <a:ext uri="{FF2B5EF4-FFF2-40B4-BE49-F238E27FC236}">
                <a16:creationId xmlns:a16="http://schemas.microsoft.com/office/drawing/2014/main" id="{A34F30B7-0D96-A348-83A4-08CD22942840}"/>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492374" y="3855334"/>
            <a:ext cx="684915" cy="68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43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EAF38DC-B069-4F74-89ED-92C7579C3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Woman in professional attire holding eye glasses. ">
            <a:extLst>
              <a:ext uri="{FF2B5EF4-FFF2-40B4-BE49-F238E27FC236}">
                <a16:creationId xmlns:a16="http://schemas.microsoft.com/office/drawing/2014/main" id="{52DF52BB-1AE7-4723-9907-7D46AF10B40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356" r="31092" b="-1"/>
          <a:stretch/>
        </p:blipFill>
        <p:spPr bwMode="auto">
          <a:xfrm>
            <a:off x="3662267" y="10"/>
            <a:ext cx="5481733"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75" name="Freeform: Shape 74">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142"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058" name="Title 1">
            <a:extLst>
              <a:ext uri="{FF2B5EF4-FFF2-40B4-BE49-F238E27FC236}">
                <a16:creationId xmlns:a16="http://schemas.microsoft.com/office/drawing/2014/main" id="{FA064889-BD18-49EA-872F-DF74C705ED03}"/>
              </a:ext>
            </a:extLst>
          </p:cNvPr>
          <p:cNvSpPr>
            <a:spLocks noGrp="1" noChangeArrowheads="1"/>
          </p:cNvSpPr>
          <p:nvPr>
            <p:ph type="title"/>
          </p:nvPr>
        </p:nvSpPr>
        <p:spPr>
          <a:xfrm>
            <a:off x="281178" y="856488"/>
            <a:ext cx="3744468" cy="1173761"/>
          </a:xfrm>
        </p:spPr>
        <p:txBody>
          <a:bodyPr vert="horz" lIns="91440" tIns="45720" rIns="91440" bIns="45720" rtlCol="0" anchor="b">
            <a:normAutofit fontScale="90000"/>
          </a:bodyPr>
          <a:lstStyle/>
          <a:p>
            <a:r>
              <a:rPr lang="en-US" altLang="en-US" sz="3000" b="1" dirty="0"/>
              <a:t>A Role for Everyone</a:t>
            </a:r>
            <a:br>
              <a:rPr lang="en-US" altLang="en-US" sz="3000" b="1" dirty="0"/>
            </a:br>
            <a:endParaRPr lang="en-US" altLang="en-US" sz="3000" b="1" dirty="0"/>
          </a:p>
        </p:txBody>
      </p:sp>
      <p:sp>
        <p:nvSpPr>
          <p:cNvPr id="79" name="Rectangle 78">
            <a:extLst>
              <a:ext uri="{FF2B5EF4-FFF2-40B4-BE49-F238E27FC236}">
                <a16:creationId xmlns:a16="http://schemas.microsoft.com/office/drawing/2014/main" id="{7A0CBFF4-EA32-4FE2-BA6B-8F3A6E6ED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322386"/>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326" y="2185062"/>
            <a:ext cx="373761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060" name="Content Placeholder 2">
            <a:extLst>
              <a:ext uri="{FF2B5EF4-FFF2-40B4-BE49-F238E27FC236}">
                <a16:creationId xmlns:a16="http://schemas.microsoft.com/office/drawing/2014/main" id="{DEB4B9D5-71C1-4913-9160-BB89F3832FFD}"/>
              </a:ext>
            </a:extLst>
          </p:cNvPr>
          <p:cNvSpPr>
            <a:spLocks noGrp="1" noChangeArrowheads="1"/>
          </p:cNvSpPr>
          <p:nvPr>
            <p:ph sz="half" idx="2"/>
          </p:nvPr>
        </p:nvSpPr>
        <p:spPr>
          <a:xfrm>
            <a:off x="281178" y="2522949"/>
            <a:ext cx="3799332" cy="3402363"/>
          </a:xfrm>
        </p:spPr>
        <p:txBody>
          <a:bodyPr vert="horz" lIns="91440" tIns="45720" rIns="91440" bIns="45720" rtlCol="0" anchor="t">
            <a:noAutofit/>
          </a:bodyPr>
          <a:lstStyle/>
          <a:p>
            <a:pPr marL="0" indent="0">
              <a:buNone/>
            </a:pPr>
            <a:r>
              <a:rPr lang="en-US" altLang="en-US" sz="2400" dirty="0"/>
              <a:t>Stigma disproportionately influences health outcomes and mental well-being for individuals with mental health or substance use disorder. </a:t>
            </a:r>
          </a:p>
          <a:p>
            <a:pPr marL="0" indent="0">
              <a:buNone/>
            </a:pPr>
            <a:r>
              <a:rPr lang="en-US" altLang="en-US" sz="2400" i="1" dirty="0"/>
              <a:t>Stigma is not limited to one setting or condition; it </a:t>
            </a:r>
            <a:r>
              <a:rPr lang="en-US" altLang="en-US" sz="2400" i="1" dirty="0">
                <a:solidFill>
                  <a:srgbClr val="CC4927"/>
                </a:solidFill>
              </a:rPr>
              <a:t>is cross-cutting in all communities and populations.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ree Images : caucasian, coat, doctor, employees, female, healthcare,  hispanic, hospital, indoors, intern, lab, looking, male, man, medical,  medicine, mid, nurse, practitioner, practitioners, scrubs, service,  specialist, staff, team, uniform, woman ...">
            <a:extLst>
              <a:ext uri="{FF2B5EF4-FFF2-40B4-BE49-F238E27FC236}">
                <a16:creationId xmlns:a16="http://schemas.microsoft.com/office/drawing/2014/main" id="{1BF5DE38-63B3-42FF-9A25-B6FE4A3815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7756"/>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Emergency room entrance">
            <a:extLst>
              <a:ext uri="{FF2B5EF4-FFF2-40B4-BE49-F238E27FC236}">
                <a16:creationId xmlns:a16="http://schemas.microsoft.com/office/drawing/2014/main" id="{84D34DE9-7AA7-49C0-882C-F0339C544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827" b="3827"/>
          <a:stretch/>
        </p:blipFill>
        <p:spPr bwMode="auto">
          <a:xfrm>
            <a:off x="3662268" y="3429000"/>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6A07E2E-9452-4FB8-863F-6510F67A54CD}"/>
              </a:ext>
            </a:extLst>
          </p:cNvPr>
          <p:cNvSpPr>
            <a:spLocks noGrp="1"/>
          </p:cNvSpPr>
          <p:nvPr>
            <p:ph type="title"/>
          </p:nvPr>
        </p:nvSpPr>
        <p:spPr>
          <a:xfrm>
            <a:off x="336042" y="859536"/>
            <a:ext cx="3624601" cy="1243584"/>
          </a:xfrm>
        </p:spPr>
        <p:txBody>
          <a:bodyPr vert="horz" lIns="91440" tIns="45720" rIns="91440" bIns="45720" rtlCol="0" anchor="ctr">
            <a:normAutofit/>
          </a:bodyPr>
          <a:lstStyle/>
          <a:p>
            <a:r>
              <a:rPr lang="en-US" sz="3200" b="1" kern="1200" dirty="0">
                <a:solidFill>
                  <a:schemeClr val="tx1"/>
                </a:solidFill>
              </a:rPr>
              <a:t>Healthcare</a:t>
            </a:r>
            <a:br>
              <a:rPr lang="en-US" sz="3000" kern="1200" dirty="0">
                <a:solidFill>
                  <a:schemeClr val="tx1"/>
                </a:solidFill>
                <a:latin typeface="+mj-lt"/>
                <a:ea typeface="+mj-ea"/>
                <a:cs typeface="+mj-cs"/>
              </a:rPr>
            </a:br>
            <a:r>
              <a:rPr lang="en-US" sz="3000" b="1" i="1" kern="1200" dirty="0">
                <a:solidFill>
                  <a:srgbClr val="94A545"/>
                </a:solidFill>
                <a:latin typeface="Palatino "/>
                <a:cs typeface="+mj-cs"/>
              </a:rPr>
              <a:t>Why Does It Matter</a:t>
            </a:r>
          </a:p>
        </p:txBody>
      </p:sp>
      <p:sp>
        <p:nvSpPr>
          <p:cNvPr id="17" name="Rectangle 16">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ontent Placeholder 3">
            <a:extLst>
              <a:ext uri="{FF2B5EF4-FFF2-40B4-BE49-F238E27FC236}">
                <a16:creationId xmlns:a16="http://schemas.microsoft.com/office/drawing/2014/main" id="{F3734829-7BA9-4565-84F1-5191208E71F5}"/>
              </a:ext>
            </a:extLst>
          </p:cNvPr>
          <p:cNvSpPr>
            <a:spLocks noGrp="1"/>
          </p:cNvSpPr>
          <p:nvPr>
            <p:ph sz="half" idx="2"/>
          </p:nvPr>
        </p:nvSpPr>
        <p:spPr>
          <a:xfrm>
            <a:off x="336042" y="2343281"/>
            <a:ext cx="3624602" cy="3664351"/>
          </a:xfrm>
        </p:spPr>
        <p:txBody>
          <a:bodyPr vert="horz" lIns="91440" tIns="45720" rIns="91440" bIns="45720" rtlCol="0">
            <a:normAutofit fontScale="92500"/>
          </a:bodyPr>
          <a:lstStyle/>
          <a:p>
            <a:pPr marL="0" indent="0">
              <a:buNone/>
            </a:pPr>
            <a:r>
              <a:rPr lang="en-US" sz="2400" dirty="0"/>
              <a:t>Since 2016, More than 65,000 Americans have died from overdose deaths in rural and urban communities.</a:t>
            </a:r>
          </a:p>
          <a:p>
            <a:pPr marL="0" indent="0">
              <a:buNone/>
            </a:pPr>
            <a:r>
              <a:rPr lang="en-US" sz="2400" dirty="0"/>
              <a:t>Due to substance use disorder (SUD) morbidities and mortalities, many have sought help from the healthcare system.</a:t>
            </a:r>
            <a:br>
              <a:rPr lang="en-US" sz="2400" dirty="0"/>
            </a:br>
            <a:endParaRPr lang="en-US" sz="2400" dirty="0"/>
          </a:p>
          <a:p>
            <a:pPr marL="0" indent="0">
              <a:buNone/>
            </a:pPr>
            <a:endParaRPr lang="en-US" sz="2400" dirty="0"/>
          </a:p>
        </p:txBody>
      </p:sp>
      <p:pic>
        <p:nvPicPr>
          <p:cNvPr id="10" name="Graphic 9" descr="First aid kit">
            <a:extLst>
              <a:ext uri="{FF2B5EF4-FFF2-40B4-BE49-F238E27FC236}">
                <a16:creationId xmlns:a16="http://schemas.microsoft.com/office/drawing/2014/main" id="{9D2130BA-5852-41A5-B523-D1AC61870B9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22543" y="5680865"/>
            <a:ext cx="914400" cy="914400"/>
          </a:xfrm>
          <a:prstGeom prst="rect">
            <a:avLst/>
          </a:prstGeom>
        </p:spPr>
      </p:pic>
    </p:spTree>
    <p:extLst>
      <p:ext uri="{BB962C8B-B14F-4D97-AF65-F5344CB8AC3E}">
        <p14:creationId xmlns:p14="http://schemas.microsoft.com/office/powerpoint/2010/main" val="18776475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64">
      <a:dk1>
        <a:srgbClr val="000000"/>
      </a:dk1>
      <a:lt1>
        <a:srgbClr val="FFFFFF"/>
      </a:lt1>
      <a:dk2>
        <a:srgbClr val="44546A"/>
      </a:dk2>
      <a:lt2>
        <a:srgbClr val="E7E6E6"/>
      </a:lt2>
      <a:accent1>
        <a:srgbClr val="4472C4"/>
      </a:accent1>
      <a:accent2>
        <a:srgbClr val="CC4927"/>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1763</Words>
  <Application>Microsoft Office PowerPoint</Application>
  <PresentationFormat>On-screen Show (4:3)</PresentationFormat>
  <Paragraphs>143</Paragraphs>
  <Slides>16</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InterFace</vt:lpstr>
      <vt:lpstr>Palatino </vt:lpstr>
      <vt:lpstr>Wingdings</vt:lpstr>
      <vt:lpstr>Office Theme</vt:lpstr>
      <vt:lpstr> Preventing and Reducing Stigma:                Evidence-based Practices Across                 Community Sectors Series   </vt:lpstr>
      <vt:lpstr>Brought To You By:</vt:lpstr>
      <vt:lpstr>Disclaimer </vt:lpstr>
      <vt:lpstr>PowerPoint Presentation</vt:lpstr>
      <vt:lpstr>Preventing and Reducing Stigma Cross Sector Slide Deck </vt:lpstr>
      <vt:lpstr>Learning Objectives Participants will be able to: </vt:lpstr>
      <vt:lpstr>A Role for Every Sector</vt:lpstr>
      <vt:lpstr>A Role for Everyone </vt:lpstr>
      <vt:lpstr>Healthcare Why Does It Matter</vt:lpstr>
      <vt:lpstr>Why Does it Matter</vt:lpstr>
      <vt:lpstr>Healthcare  What’s the Impact</vt:lpstr>
      <vt:lpstr>What’s the Impact</vt:lpstr>
      <vt:lpstr>Healthcare  What Can Be Done</vt:lpstr>
      <vt:lpstr>What Can Be Done</vt:lpstr>
      <vt:lpstr> Questions</vt:lpstr>
      <vt:lpstr>Follow Us On Social Media!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Preventing and Reducing Stigma:                Evidence-based Practices Across                 Community Sectors Series  &lt;Insert Introduction to Stigma Slides Here&gt; https://pttcnetwork.org/centers/great-lakes-pttc/preventing-and-reducing-stigma</dc:title>
  <dc:creator>Klevgaard, Chuck</dc:creator>
  <cp:lastModifiedBy>Klevgaard, Chuck</cp:lastModifiedBy>
  <cp:revision>7</cp:revision>
  <dcterms:created xsi:type="dcterms:W3CDTF">2020-10-21T12:20:50Z</dcterms:created>
  <dcterms:modified xsi:type="dcterms:W3CDTF">2021-05-14T13:49:57Z</dcterms:modified>
</cp:coreProperties>
</file>