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9"/>
  </p:notesMasterIdLst>
  <p:handoutMasterIdLst>
    <p:handoutMasterId r:id="rId20"/>
  </p:handoutMasterIdLst>
  <p:sldIdLst>
    <p:sldId id="303" r:id="rId2"/>
    <p:sldId id="273" r:id="rId3"/>
    <p:sldId id="271" r:id="rId4"/>
    <p:sldId id="257" r:id="rId5"/>
    <p:sldId id="591" r:id="rId6"/>
    <p:sldId id="336" r:id="rId7"/>
    <p:sldId id="455" r:id="rId8"/>
    <p:sldId id="458" r:id="rId9"/>
    <p:sldId id="613" r:id="rId10"/>
    <p:sldId id="615" r:id="rId11"/>
    <p:sldId id="618" r:id="rId12"/>
    <p:sldId id="619" r:id="rId13"/>
    <p:sldId id="621" r:id="rId14"/>
    <p:sldId id="622" r:id="rId15"/>
    <p:sldId id="623" r:id="rId16"/>
    <p:sldId id="308" r:id="rId17"/>
    <p:sldId id="624" r:id="rId18"/>
  </p:sldIdLst>
  <p:sldSz cx="9144000" cy="6858000" type="screen4x3"/>
  <p:notesSz cx="7077075" cy="90773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74966" autoAdjust="0"/>
  </p:normalViewPr>
  <p:slideViewPr>
    <p:cSldViewPr snapToGrid="0">
      <p:cViewPr varScale="1">
        <p:scale>
          <a:sx n="47" d="100"/>
          <a:sy n="47" d="100"/>
        </p:scale>
        <p:origin x="1848" y="36"/>
      </p:cViewPr>
      <p:guideLst>
        <p:guide orient="horz" pos="2304"/>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5/14/2021</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Law enforcement personnel have to exercise substantial judgment about mental illness and SUD since law enforcement frequently serves as a gatekeeper between the criminal justice system and mental health systems. </a:t>
            </a:r>
          </a:p>
          <a:p>
            <a:pPr marL="228600" indent="-228600">
              <a:buFont typeface="+mj-lt"/>
              <a:buAutoNum type="arabicPeriod"/>
            </a:pPr>
            <a:r>
              <a:rPr lang="en-US" b="0" i="0" dirty="0">
                <a:solidFill>
                  <a:srgbClr val="575B64"/>
                </a:solidFill>
                <a:effectLst/>
                <a:latin typeface="InterFace"/>
              </a:rPr>
              <a:t>Law enforcement personnel would benefit from a greater understanding of various psychiatric conditions, mental health issues, SUDs, and their co-occurrence. </a:t>
            </a:r>
          </a:p>
          <a:p>
            <a:pPr marL="228600" indent="-228600">
              <a:buFont typeface="+mj-lt"/>
              <a:buAutoNum type="arabicPeriod"/>
            </a:pPr>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254653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575B64"/>
                </a:solidFill>
                <a:effectLst/>
                <a:latin typeface="InterFace"/>
              </a:rPr>
              <a:t>Overrepresentation of people with mental illness and disorders in the criminal justice system.  </a:t>
            </a:r>
          </a:p>
          <a:p>
            <a:pPr algn="l">
              <a:buFont typeface="Arial" panose="020B0604020202020204" pitchFamily="34" charset="0"/>
              <a:buNone/>
            </a:pPr>
            <a:r>
              <a:rPr lang="en-US" b="0" i="0" dirty="0">
                <a:solidFill>
                  <a:srgbClr val="575B64"/>
                </a:solidFill>
                <a:effectLst/>
                <a:latin typeface="InterFace"/>
              </a:rPr>
              <a:t>People with mental illness and SUDs may fear that law enforcement will use an aggressive approach, including refusing to listen to them.  </a:t>
            </a:r>
          </a:p>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People with mental illness are perceived as untrustworthy and unable to provide accurate information about their situations; little is done to resolve injustices on their behalf.  </a:t>
            </a:r>
          </a:p>
          <a:p>
            <a:pPr algn="l">
              <a:buFont typeface="Arial" panose="020B0604020202020204" pitchFamily="34" charset="0"/>
              <a:buNone/>
            </a:pPr>
            <a:r>
              <a:rPr lang="en-US" b="0" i="0" dirty="0">
                <a:solidFill>
                  <a:srgbClr val="575B64"/>
                </a:solidFill>
                <a:effectLst/>
                <a:latin typeface="InterFace"/>
              </a:rPr>
              <a:t>People with mental illness are vulnerable to victimization. If they seek help from the police, they may not be taken seriously or receive appropriate assistance.   </a:t>
            </a:r>
          </a:p>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Unrecognized trauma and blaming</a:t>
            </a:r>
          </a:p>
          <a:p>
            <a:pPr algn="l">
              <a:buFont typeface="Arial" panose="020B0604020202020204" pitchFamily="34" charset="0"/>
              <a:buNone/>
            </a:pPr>
            <a:r>
              <a:rPr lang="en-US" b="0" i="0" dirty="0">
                <a:solidFill>
                  <a:srgbClr val="575B64"/>
                </a:solidFill>
                <a:effectLst/>
                <a:latin typeface="InterFace"/>
              </a:rPr>
              <a:t>Intersectionality of race/ethnicity/gender/ sexual orientation further complicates stigma and police interactions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148333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People with mental illness are perceived as untrustworthy and unable to provide accurate information about their situations; little is done to resolve injustices on their behalf.  </a:t>
            </a:r>
          </a:p>
          <a:p>
            <a:pPr algn="l">
              <a:buFont typeface="Arial" panose="020B0604020202020204" pitchFamily="34" charset="0"/>
              <a:buNone/>
            </a:pPr>
            <a:r>
              <a:rPr lang="en-US" b="0" i="0" dirty="0">
                <a:solidFill>
                  <a:srgbClr val="575B64"/>
                </a:solidFill>
                <a:effectLst/>
                <a:latin typeface="InterFace"/>
              </a:rPr>
              <a:t>People with mental illness are vulnerable to victimization. If they seek help from the police, they may not be taken seriously or receive appropriate assistance.   </a:t>
            </a:r>
          </a:p>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Unrecognized trauma and blaming</a:t>
            </a:r>
          </a:p>
          <a:p>
            <a:pPr algn="l">
              <a:buFont typeface="Arial" panose="020B0604020202020204" pitchFamily="34" charset="0"/>
              <a:buNone/>
            </a:pPr>
            <a:r>
              <a:rPr lang="en-US" b="0" i="0" dirty="0">
                <a:solidFill>
                  <a:srgbClr val="575B64"/>
                </a:solidFill>
                <a:effectLst/>
                <a:latin typeface="InterFace"/>
              </a:rPr>
              <a:t>Intersectionality of race/ethnicity/gender/ sexual orientation further complicates stigma and police interactions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71918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575B64"/>
                </a:solidFill>
                <a:effectLst/>
                <a:latin typeface="InterFace"/>
              </a:rPr>
              <a:t>Provide police with training and support, including mental health consultation, formal training in crisis intervention, how to recognize mental health symptoms, and controlled role-playing that encourages discussion and feedback. </a:t>
            </a:r>
          </a:p>
          <a:p>
            <a:pPr algn="l">
              <a:buFont typeface="Arial" panose="020B0604020202020204" pitchFamily="34" charset="0"/>
              <a:buChar char="•"/>
            </a:pPr>
            <a:r>
              <a:rPr lang="en-US" b="0" i="0" dirty="0">
                <a:solidFill>
                  <a:srgbClr val="575B64"/>
                </a:solidFill>
                <a:effectLst/>
                <a:latin typeface="InterFace"/>
              </a:rPr>
              <a:t>Offer court-ordered treatment, 24-hour structured care, case management, and family involvement.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32800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575B64"/>
                </a:solidFill>
                <a:effectLst/>
                <a:latin typeface="InterFace"/>
              </a:rPr>
              <a:t>Provide programs that facilitate social contact between people with and without behavioral disorders (contact-based programs)</a:t>
            </a:r>
          </a:p>
          <a:p>
            <a:pPr algn="l">
              <a:buFont typeface="Arial" panose="020B0604020202020204" pitchFamily="34" charset="0"/>
              <a:buNone/>
            </a:pPr>
            <a:r>
              <a:rPr lang="en-US" b="0" i="0" dirty="0">
                <a:solidFill>
                  <a:srgbClr val="575B64"/>
                </a:solidFill>
                <a:effectLst/>
                <a:latin typeface="InterFace"/>
              </a:rPr>
              <a:t>Increase access to community based-treatment services that reduce police contact, jail time, and re-incarceration rates.</a:t>
            </a:r>
          </a:p>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Develop and implement crisis intervention teams (CIT). Work through local through community mental health agencies to train officers to de-escalate without force, properly restrain individuals, and make initial assessments on handling situations with individuals with mental illness or substance use disorders.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36316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75B64"/>
                </a:solidFill>
                <a:effectLst/>
                <a:latin typeface="InterFace"/>
              </a:rPr>
              <a:t>Develop and implement crisis intervention teams (CIT). Work through local through community mental health agencies to train officers to de-escalate without force, properly restrain individuals, and make initial assessments on handling situations with individuals with mental illness or substance use disorders.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2271273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language practitioners use to talk about substance misuse shapes how the public views substance use disorders. Unintentionally stigmatizing language can perpetuate negative stereotypes about the types of people who are affected by substance misuse and can decrease public support for prevention and treatment programs. </a:t>
            </a:r>
          </a:p>
          <a:p>
            <a:endParaRPr lang="en-US" dirty="0"/>
          </a:p>
          <a:p>
            <a:r>
              <a:rPr lang="en-US" dirty="0"/>
              <a:t>By contrast, language that supports pro-health activities, even if a person is actively using substances, can help decrease stigmas.</a:t>
            </a:r>
          </a:p>
          <a:p>
            <a:endParaRPr lang="en-US" dirty="0"/>
          </a:p>
          <a:p>
            <a:r>
              <a:rPr lang="en-US" dirty="0"/>
              <a:t>For example, prevention messages that highlight the self-efficacy of people with SUDs to use naloxone to reverse opioid overdose frames them as capable and important community members, and directly tackles existing stigmas of people with SUDs as selfish and lazy. </a:t>
            </a:r>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13769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17</a:t>
            </a:fld>
            <a:endParaRPr lang="en-US" dirty="0"/>
          </a:p>
        </p:txBody>
      </p:sp>
    </p:spTree>
    <p:extLst>
      <p:ext uri="{BB962C8B-B14F-4D97-AF65-F5344CB8AC3E}">
        <p14:creationId xmlns:p14="http://schemas.microsoft.com/office/powerpoint/2010/main" val="425859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98609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79550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136351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prevention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prevention practitioners can providers can play</a:t>
            </a:r>
          </a:p>
          <a:p>
            <a:pPr marL="457200" indent="-457200" eaLnBrk="1" hangingPunct="1">
              <a:buFont typeface="Wingdings" panose="05000000000000000000" pitchFamily="2" charset="2"/>
              <a:buChar char="ü"/>
              <a:defRPr/>
            </a:pPr>
            <a:r>
              <a:rPr lang="en-US" altLang="en-US" sz="1200" dirty="0"/>
              <a:t>List strategies for engaging prevention specialists and coalition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42463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Law Enforcement</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Law enforcement personnel frequently interact with people with mental illness and SUD because these populations are disproportionately represented in jails and overall within the criminal justice system.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effectLst/>
              </a:rPr>
              <a:t>Law enforcement may perceive people with mental illness and SUD as more dangerous and less credible than others. </a:t>
            </a:r>
            <a:r>
              <a:rPr lang="en-US" sz="1200" b="0" i="0" dirty="0">
                <a:solidFill>
                  <a:srgbClr val="444444"/>
                </a:solidFill>
                <a:effectLst/>
                <a:latin typeface="Open Sans" panose="020B0606030504020204" pitchFamily="34" charset="0"/>
              </a:rPr>
              <a:t>T</a:t>
            </a:r>
            <a:r>
              <a:rPr lang="en-US" b="0" i="0" dirty="0">
                <a:solidFill>
                  <a:srgbClr val="444444"/>
                </a:solidFill>
                <a:effectLst/>
                <a:latin typeface="Open Sans" panose="020B0606030504020204" pitchFamily="34" charset="0"/>
              </a:rPr>
              <a:t>he presence of serious mental illness increased the likelihood of incarceration following a misdemeanor by </a:t>
            </a:r>
            <a:r>
              <a:rPr lang="en-US" b="0" i="1" dirty="0">
                <a:solidFill>
                  <a:srgbClr val="444444"/>
                </a:solidFill>
                <a:effectLst/>
                <a:latin typeface="Open Sans" panose="020B0606030504020204" pitchFamily="34" charset="0"/>
              </a:rPr>
              <a:t>more than 50%</a:t>
            </a:r>
            <a:r>
              <a:rPr lang="en-US" b="0" i="0" dirty="0">
                <a:solidFill>
                  <a:srgbClr val="444444"/>
                </a:solidFill>
                <a:effectLst/>
                <a:latin typeface="Open Sans" panose="020B0606030504020204" pitchFamily="34" charset="0"/>
              </a:rPr>
              <a:t>, even when controlling for variables such as race, violence of the offense, and prior arrest history.</a:t>
            </a:r>
            <a:endParaRPr lang="en-US" sz="1200" i="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i="0" dirty="0">
              <a:solidFill>
                <a:srgbClr val="575B64"/>
              </a:solidFill>
              <a:effectLst/>
              <a:latin typeface="InterFace"/>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81873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eat Lakes PTTC logo ">
            <a:extLst>
              <a:ext uri="{FF2B5EF4-FFF2-40B4-BE49-F238E27FC236}">
                <a16:creationId xmlns:a16="http://schemas.microsoft.com/office/drawing/2014/main" id="{3D14C4D8-0A86-5D41-86A6-CCD1F0E37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295177"/>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Spokane looks to Portland for ways for police to handle crisis – Mental  Health PDX">
            <a:extLst>
              <a:ext uri="{FF2B5EF4-FFF2-40B4-BE49-F238E27FC236}">
                <a16:creationId xmlns:a16="http://schemas.microsoft.com/office/drawing/2014/main" id="{203C330E-77A3-45CE-8646-317E558DC6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36" r="-2" b="34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Royalty-free courtroom photos free download | Pxfuel">
            <a:extLst>
              <a:ext uri="{FF2B5EF4-FFF2-40B4-BE49-F238E27FC236}">
                <a16:creationId xmlns:a16="http://schemas.microsoft.com/office/drawing/2014/main" id="{452C4BB1-CAE9-4CAF-AE24-53C45A1C45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98" r="2" b="2901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465C705-5BA2-467B-AE7B-6BA619CDDD4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2900C4C-D0D8-4763-82F0-BC886B5EB20E}"/>
              </a:ext>
            </a:extLst>
          </p:cNvPr>
          <p:cNvSpPr>
            <a:spLocks noGrp="1"/>
          </p:cNvSpPr>
          <p:nvPr>
            <p:ph sz="half" idx="2"/>
          </p:nvPr>
        </p:nvSpPr>
        <p:spPr>
          <a:xfrm>
            <a:off x="336042" y="2239897"/>
            <a:ext cx="3915116" cy="3664351"/>
          </a:xfrm>
        </p:spPr>
        <p:txBody>
          <a:bodyPr vert="horz" lIns="91440" tIns="45720" rIns="91440" bIns="45720" rtlCol="0">
            <a:normAutofit/>
          </a:bodyPr>
          <a:lstStyle/>
          <a:p>
            <a:pPr marL="0" indent="0">
              <a:buNone/>
            </a:pPr>
            <a:r>
              <a:rPr lang="en-US" sz="2400" dirty="0"/>
              <a:t>Law enforcement personnel frequently must exercise substantial judgment about mental illness and SUD.</a:t>
            </a:r>
          </a:p>
          <a:p>
            <a:pPr marL="0" indent="0">
              <a:buNone/>
            </a:pPr>
            <a:r>
              <a:rPr lang="en-US" sz="2400" dirty="0"/>
              <a:t>They frequently serve as a gatekeeper between the criminal justice system and mental health systems. </a:t>
            </a:r>
          </a:p>
          <a:p>
            <a:pPr marL="0" indent="0">
              <a:buNone/>
            </a:pPr>
            <a:endParaRPr lang="en-US" sz="1700" dirty="0">
              <a:latin typeface="+mn-lt"/>
              <a:cs typeface="+mn-cs"/>
            </a:endParaRPr>
          </a:p>
        </p:txBody>
      </p:sp>
      <p:pic>
        <p:nvPicPr>
          <p:cNvPr id="8" name="Picture 8" descr="Police Icon ">
            <a:extLst>
              <a:ext uri="{FF2B5EF4-FFF2-40B4-BE49-F238E27FC236}">
                <a16:creationId xmlns:a16="http://schemas.microsoft.com/office/drawing/2014/main" id="{4595E144-9738-4984-8C16-79BC5BDAC32C}"/>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5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Desperate, Thinking, Stressed Out">
            <a:extLst>
              <a:ext uri="{FF2B5EF4-FFF2-40B4-BE49-F238E27FC236}">
                <a16:creationId xmlns:a16="http://schemas.microsoft.com/office/drawing/2014/main" id="{16F1DE68-8289-4F57-92EF-EA44279EA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7" r="-2" b="500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4" descr="Free Images : hand, man, finger, arm, criminal, police, crime, arrest,  handcuffs, sense, offender 5184x3456 - - 1379713 - Free stock photos -  PxHere">
            <a:extLst>
              <a:ext uri="{FF2B5EF4-FFF2-40B4-BE49-F238E27FC236}">
                <a16:creationId xmlns:a16="http://schemas.microsoft.com/office/drawing/2014/main" id="{B2658735-F893-4BD7-ABCF-EE94E9CC6F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54"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50ACBD9-E391-46A6-BB3C-E037D4D5397F}"/>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kern="1200" dirty="0">
                <a:solidFill>
                  <a:schemeClr val="tx1"/>
                </a:solidFill>
              </a:rPr>
              <a:t>Law Enforcement</a:t>
            </a:r>
            <a:br>
              <a:rPr lang="en-US" sz="3000" kern="1200" dirty="0">
                <a:solidFill>
                  <a:schemeClr val="tx1"/>
                </a:solidFill>
                <a:latin typeface="+mj-lt"/>
                <a:ea typeface="+mj-ea"/>
                <a:cs typeface="+mj-cs"/>
              </a:rPr>
            </a:br>
            <a:r>
              <a:rPr lang="en-US" sz="3000" b="1" i="1" kern="1200" dirty="0">
                <a:solidFill>
                  <a:srgbClr val="CC4927"/>
                </a:solidFill>
                <a:latin typeface="Palatino "/>
                <a:cs typeface="+mj-cs"/>
              </a:rPr>
              <a:t>What’s the Impact</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43A587F-EBC7-436A-960F-3AB7EB824286}"/>
              </a:ext>
            </a:extLst>
          </p:cNvPr>
          <p:cNvSpPr>
            <a:spLocks noGrp="1"/>
          </p:cNvSpPr>
          <p:nvPr>
            <p:ph sz="half" idx="2"/>
          </p:nvPr>
        </p:nvSpPr>
        <p:spPr>
          <a:xfrm>
            <a:off x="336041" y="2320107"/>
            <a:ext cx="3786779" cy="3664351"/>
          </a:xfrm>
        </p:spPr>
        <p:txBody>
          <a:bodyPr vert="horz" lIns="91440" tIns="45720" rIns="91440" bIns="45720" rtlCol="0">
            <a:normAutofit/>
          </a:bodyPr>
          <a:lstStyle/>
          <a:p>
            <a:pPr marL="0" indent="0">
              <a:buNone/>
            </a:pPr>
            <a:r>
              <a:rPr lang="en-US" sz="2400" dirty="0"/>
              <a:t>Overrepresentation of people with mental illness and disorders in the criminal justice system.  </a:t>
            </a:r>
          </a:p>
          <a:p>
            <a:pPr marL="0" indent="0">
              <a:buNone/>
            </a:pPr>
            <a:r>
              <a:rPr lang="en-US" sz="2400" dirty="0"/>
              <a:t>People may fear that law enforcement will use an aggressive approach, including refusing to listen to them.  </a:t>
            </a:r>
          </a:p>
          <a:p>
            <a:pPr marL="0" indent="0">
              <a:buNone/>
            </a:pPr>
            <a:endParaRPr lang="en-US" sz="1700" dirty="0">
              <a:latin typeface="+mn-lt"/>
              <a:cs typeface="+mn-cs"/>
            </a:endParaRPr>
          </a:p>
          <a:p>
            <a:pPr marL="0" indent="0">
              <a:buNone/>
            </a:pPr>
            <a:endParaRPr lang="en-US" sz="1700" dirty="0">
              <a:latin typeface="+mn-lt"/>
              <a:cs typeface="+mn-cs"/>
            </a:endParaRPr>
          </a:p>
        </p:txBody>
      </p:sp>
      <p:pic>
        <p:nvPicPr>
          <p:cNvPr id="8" name="Picture 8" descr="Police Icon ">
            <a:extLst>
              <a:ext uri="{FF2B5EF4-FFF2-40B4-BE49-F238E27FC236}">
                <a16:creationId xmlns:a16="http://schemas.microsoft.com/office/drawing/2014/main" id="{BF122E56-1896-447F-826E-AA76A6FD3E60}"/>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5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odyworn, Body Camera">
            <a:extLst>
              <a:ext uri="{FF2B5EF4-FFF2-40B4-BE49-F238E27FC236}">
                <a16:creationId xmlns:a16="http://schemas.microsoft.com/office/drawing/2014/main" id="{F4FE09D6-6DF5-4882-BB90-CB8202629A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Agitated depression: Symptoms, causes, and treatment">
            <a:extLst>
              <a:ext uri="{FF2B5EF4-FFF2-40B4-BE49-F238E27FC236}">
                <a16:creationId xmlns:a16="http://schemas.microsoft.com/office/drawing/2014/main" id="{3B2CC366-B097-4B53-B61F-A58D62E194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75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F039913-89A7-49E5-90E5-BAD89FD213F0}"/>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i="1" kern="1200" dirty="0">
                <a:solidFill>
                  <a:srgbClr val="CC4927"/>
                </a:solidFill>
                <a:latin typeface="Palatino "/>
                <a:cs typeface="+mj-cs"/>
              </a:rPr>
              <a:t>What’s the Impact</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A03DEA2-7CA4-4270-BDFB-EF66DA066C11}"/>
              </a:ext>
            </a:extLst>
          </p:cNvPr>
          <p:cNvSpPr>
            <a:spLocks noGrp="1"/>
          </p:cNvSpPr>
          <p:nvPr>
            <p:ph sz="half" idx="2"/>
          </p:nvPr>
        </p:nvSpPr>
        <p:spPr>
          <a:xfrm>
            <a:off x="336041" y="2384275"/>
            <a:ext cx="3850947" cy="3664351"/>
          </a:xfrm>
        </p:spPr>
        <p:txBody>
          <a:bodyPr vert="horz" lIns="91440" tIns="45720" rIns="91440" bIns="45720" rtlCol="0">
            <a:normAutofit/>
          </a:bodyPr>
          <a:lstStyle/>
          <a:p>
            <a:pPr marL="0" indent="0">
              <a:buNone/>
            </a:pPr>
            <a:r>
              <a:rPr lang="en-US" sz="2400" b="0" i="0" dirty="0">
                <a:effectLst/>
              </a:rPr>
              <a:t>People with mental illness may be perceived as untrustworthy and unable to provide accurate information.</a:t>
            </a:r>
          </a:p>
          <a:p>
            <a:pPr marL="0" indent="0">
              <a:buNone/>
            </a:pPr>
            <a:r>
              <a:rPr lang="en-US" sz="2400" dirty="0"/>
              <a:t>Unrecognized trauma and blaming.</a:t>
            </a:r>
          </a:p>
          <a:p>
            <a:pPr marL="0" indent="0">
              <a:buNone/>
            </a:pPr>
            <a:r>
              <a:rPr lang="en-US" sz="2400" b="0" i="0" dirty="0">
                <a:effectLst/>
              </a:rPr>
              <a:t>Intersectionality further complicates stigma. </a:t>
            </a:r>
          </a:p>
          <a:p>
            <a:pPr marL="0" indent="0">
              <a:buNone/>
            </a:pPr>
            <a:endParaRPr lang="en-US" sz="2400" dirty="0"/>
          </a:p>
        </p:txBody>
      </p:sp>
      <p:pic>
        <p:nvPicPr>
          <p:cNvPr id="4" name="Picture 8" descr="Police Icon ">
            <a:extLst>
              <a:ext uri="{FF2B5EF4-FFF2-40B4-BE49-F238E27FC236}">
                <a16:creationId xmlns:a16="http://schemas.microsoft.com/office/drawing/2014/main" id="{ABCF8DB3-8D1D-4FB2-9BC2-E84C916FF445}"/>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05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ourtroom, court, courthouse, court of law, american, america, justice, law, legal, judgment, judicial">
            <a:extLst>
              <a:ext uri="{FF2B5EF4-FFF2-40B4-BE49-F238E27FC236}">
                <a16:creationId xmlns:a16="http://schemas.microsoft.com/office/drawing/2014/main" id="{9A8E9792-E9FF-4DD8-B818-7FF9D17BB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3626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Confronting Implicit Bias in the New York Police Department - The New York  Times">
            <a:extLst>
              <a:ext uri="{FF2B5EF4-FFF2-40B4-BE49-F238E27FC236}">
                <a16:creationId xmlns:a16="http://schemas.microsoft.com/office/drawing/2014/main" id="{F29AD36C-87A1-4C57-B137-75F0F90893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6742379-2B59-4D0F-A5BA-39B58C7BAD38}"/>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dirty="0"/>
              <a:t>Law Enforcement</a:t>
            </a:r>
            <a:br>
              <a:rPr lang="en-US" sz="3000" dirty="0">
                <a:latin typeface="+mj-lt"/>
                <a:cs typeface="+mj-cs"/>
              </a:rPr>
            </a:br>
            <a:r>
              <a:rPr lang="en-US" sz="3000" b="1" i="1" dirty="0">
                <a:solidFill>
                  <a:srgbClr val="00467F"/>
                </a:solidFill>
                <a:latin typeface="Palatino "/>
                <a:cs typeface="+mj-cs"/>
              </a:rPr>
              <a:t>What Can Be Done</a:t>
            </a:r>
            <a:endParaRPr lang="en-US" sz="3000" b="1" i="1" kern="1200" dirty="0">
              <a:solidFill>
                <a:srgbClr val="00467F"/>
              </a:solidFill>
              <a:latin typeface="Palatino "/>
              <a:cs typeface="+mj-cs"/>
            </a:endParaRP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4" name="Content Placeholder 7173">
            <a:extLst>
              <a:ext uri="{FF2B5EF4-FFF2-40B4-BE49-F238E27FC236}">
                <a16:creationId xmlns:a16="http://schemas.microsoft.com/office/drawing/2014/main" id="{D1E9EC06-8E9A-4559-A9CE-8EBCE41041C7}"/>
              </a:ext>
            </a:extLst>
          </p:cNvPr>
          <p:cNvSpPr>
            <a:spLocks noGrp="1"/>
          </p:cNvSpPr>
          <p:nvPr>
            <p:ph sz="half" idx="2"/>
          </p:nvPr>
        </p:nvSpPr>
        <p:spPr>
          <a:xfrm>
            <a:off x="336041" y="2255939"/>
            <a:ext cx="3995327" cy="3664351"/>
          </a:xfrm>
        </p:spPr>
        <p:txBody>
          <a:bodyPr vert="horz" lIns="91440" tIns="45720" rIns="91440" bIns="45720" rtlCol="0">
            <a:normAutofit/>
          </a:bodyPr>
          <a:lstStyle/>
          <a:p>
            <a:pPr marL="0" indent="0">
              <a:buNone/>
            </a:pPr>
            <a:r>
              <a:rPr lang="en-US" sz="2400" b="1" i="0" dirty="0">
                <a:solidFill>
                  <a:srgbClr val="00467F"/>
                </a:solidFill>
                <a:effectLst/>
              </a:rPr>
              <a:t>Provide training and support </a:t>
            </a:r>
            <a:r>
              <a:rPr lang="en-US" sz="2400" b="0" i="0" dirty="0">
                <a:effectLst/>
              </a:rPr>
              <a:t>on crisis </a:t>
            </a:r>
            <a:r>
              <a:rPr lang="en-US" sz="2400" dirty="0"/>
              <a:t>i</a:t>
            </a:r>
            <a:r>
              <a:rPr lang="en-US" sz="2400" b="0" i="0" dirty="0">
                <a:effectLst/>
              </a:rPr>
              <a:t>ntervention, de-escalation, and addition and mental illness.</a:t>
            </a:r>
          </a:p>
          <a:p>
            <a:pPr marL="0" indent="0">
              <a:buNone/>
            </a:pPr>
            <a:r>
              <a:rPr lang="en-US" sz="2400" b="1" i="0" dirty="0">
                <a:solidFill>
                  <a:srgbClr val="00467F"/>
                </a:solidFill>
                <a:effectLst/>
              </a:rPr>
              <a:t>Offer </a:t>
            </a:r>
            <a:r>
              <a:rPr lang="en-US" sz="2400" b="0" i="0" dirty="0">
                <a:effectLst/>
              </a:rPr>
              <a:t>court-ordered treatment, 24-hour structured care, case management, and family involvement. </a:t>
            </a:r>
          </a:p>
          <a:p>
            <a:pPr marL="0" indent="0">
              <a:buNone/>
            </a:pPr>
            <a:endParaRPr lang="en-US" sz="2400" b="0" i="0" dirty="0">
              <a:effectLst/>
            </a:endParaRPr>
          </a:p>
          <a:p>
            <a:pPr marL="0" indent="0">
              <a:buNone/>
            </a:pPr>
            <a:endParaRPr lang="en-US" sz="2400" dirty="0"/>
          </a:p>
        </p:txBody>
      </p:sp>
      <p:pic>
        <p:nvPicPr>
          <p:cNvPr id="5" name="Picture 8" descr="Police Icon ">
            <a:extLst>
              <a:ext uri="{FF2B5EF4-FFF2-40B4-BE49-F238E27FC236}">
                <a16:creationId xmlns:a16="http://schemas.microsoft.com/office/drawing/2014/main" id="{E6172BFB-F0C2-46FD-AF81-9D3812CE9B95}"/>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1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Woman talking to a group">
            <a:extLst>
              <a:ext uri="{FF2B5EF4-FFF2-40B4-BE49-F238E27FC236}">
                <a16:creationId xmlns:a16="http://schemas.microsoft.com/office/drawing/2014/main" id="{7BE48A6D-A63B-41DE-B1E8-20A40A0A8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64" r="2" b="1093"/>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Individual Counseling Sessions | Taylor Counseling Group">
            <a:extLst>
              <a:ext uri="{FF2B5EF4-FFF2-40B4-BE49-F238E27FC236}">
                <a16:creationId xmlns:a16="http://schemas.microsoft.com/office/drawing/2014/main" id="{7B7A52FC-3C01-4500-B876-2CD00C9C08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75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B73DE8F-4444-4548-BAF0-675DD172351A}"/>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i="1" kern="1200" dirty="0">
                <a:solidFill>
                  <a:srgbClr val="00467F"/>
                </a:solidFill>
                <a:latin typeface="Palatino "/>
                <a:cs typeface="+mj-cs"/>
              </a:rPr>
              <a:t>What Can Be Done</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AF41E84-1F87-4E89-8BE4-213E5A7EF0EE}"/>
              </a:ext>
            </a:extLst>
          </p:cNvPr>
          <p:cNvSpPr>
            <a:spLocks noGrp="1"/>
          </p:cNvSpPr>
          <p:nvPr>
            <p:ph sz="half" idx="2"/>
          </p:nvPr>
        </p:nvSpPr>
        <p:spPr>
          <a:xfrm>
            <a:off x="336041" y="2336149"/>
            <a:ext cx="3850947" cy="3698250"/>
          </a:xfrm>
        </p:spPr>
        <p:txBody>
          <a:bodyPr vert="horz" lIns="91440" tIns="45720" rIns="91440" bIns="45720" rtlCol="0">
            <a:normAutofit/>
          </a:bodyPr>
          <a:lstStyle/>
          <a:p>
            <a:pPr marL="0" indent="0">
              <a:buNone/>
            </a:pPr>
            <a:r>
              <a:rPr lang="en-US" sz="2200" b="1" dirty="0">
                <a:solidFill>
                  <a:srgbClr val="00467F"/>
                </a:solidFill>
              </a:rPr>
              <a:t>Provide programs </a:t>
            </a:r>
            <a:r>
              <a:rPr lang="en-US" sz="2200" dirty="0"/>
              <a:t>that facilitate social contact between people with and without behavioral disorders.</a:t>
            </a:r>
          </a:p>
          <a:p>
            <a:pPr marL="0" indent="0">
              <a:spcBef>
                <a:spcPts val="1800"/>
              </a:spcBef>
              <a:buNone/>
            </a:pPr>
            <a:r>
              <a:rPr lang="en-US" sz="2200" b="1" dirty="0">
                <a:solidFill>
                  <a:srgbClr val="00467F"/>
                </a:solidFill>
              </a:rPr>
              <a:t>Increase access to community based-treatment services</a:t>
            </a:r>
            <a:r>
              <a:rPr lang="en-US" sz="2200" dirty="0"/>
              <a:t> that reduce police contact, jail time, and re-incarceration rates.</a:t>
            </a:r>
          </a:p>
          <a:p>
            <a:pPr marL="0" indent="0">
              <a:buNone/>
            </a:pPr>
            <a:endParaRPr lang="en-US" sz="2400" dirty="0"/>
          </a:p>
          <a:p>
            <a:pPr marL="0" indent="0">
              <a:buNone/>
            </a:pPr>
            <a:endParaRPr lang="en-US" sz="1700" dirty="0">
              <a:latin typeface="+mn-lt"/>
              <a:cs typeface="+mn-cs"/>
            </a:endParaRPr>
          </a:p>
        </p:txBody>
      </p:sp>
      <p:pic>
        <p:nvPicPr>
          <p:cNvPr id="4" name="Picture 8" descr="Police Icon ">
            <a:extLst>
              <a:ext uri="{FF2B5EF4-FFF2-40B4-BE49-F238E27FC236}">
                <a16:creationId xmlns:a16="http://schemas.microsoft.com/office/drawing/2014/main" id="{357E9E61-E023-49E9-9F1E-81207A3B3485}"/>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58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Kane County crisis training teaches police calm, communication over  handcuffs">
            <a:extLst>
              <a:ext uri="{FF2B5EF4-FFF2-40B4-BE49-F238E27FC236}">
                <a16:creationId xmlns:a16="http://schemas.microsoft.com/office/drawing/2014/main" id="{1E43D5AC-B8F8-44D1-B29B-89BFCEFC2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61" b="-3"/>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Why Crisis Intervention Team Training Should Be the Standard | NAMI:  National Alliance on Mental Illness">
            <a:extLst>
              <a:ext uri="{FF2B5EF4-FFF2-40B4-BE49-F238E27FC236}">
                <a16:creationId xmlns:a16="http://schemas.microsoft.com/office/drawing/2014/main" id="{FFAAAF83-DBCD-49FE-8214-39D3073447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689"/>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1394A42-BA89-461C-8C7C-E4D4B75A51B1}"/>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4000" b="1" i="1" kern="1200" dirty="0">
                <a:solidFill>
                  <a:srgbClr val="00467F"/>
                </a:solidFill>
                <a:latin typeface="Palatino "/>
                <a:cs typeface="+mj-cs"/>
              </a:rPr>
              <a:t>We Can…</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24" name="Content Placeholder 9223">
            <a:extLst>
              <a:ext uri="{FF2B5EF4-FFF2-40B4-BE49-F238E27FC236}">
                <a16:creationId xmlns:a16="http://schemas.microsoft.com/office/drawing/2014/main" id="{F75B5600-40EF-47A7-8126-694221A6B825}"/>
              </a:ext>
            </a:extLst>
          </p:cNvPr>
          <p:cNvSpPr>
            <a:spLocks noGrp="1"/>
          </p:cNvSpPr>
          <p:nvPr>
            <p:ph sz="half" idx="2"/>
          </p:nvPr>
        </p:nvSpPr>
        <p:spPr>
          <a:xfrm>
            <a:off x="436907" y="2465494"/>
            <a:ext cx="3669030" cy="3664351"/>
          </a:xfrm>
        </p:spPr>
        <p:txBody>
          <a:bodyPr vert="horz" lIns="91440" tIns="45720" rIns="91440" bIns="45720" rtlCol="0">
            <a:normAutofit/>
          </a:bodyPr>
          <a:lstStyle/>
          <a:p>
            <a:pPr marL="0" indent="0">
              <a:buNone/>
            </a:pPr>
            <a:r>
              <a:rPr lang="en-US" sz="2400" b="1" i="0" dirty="0">
                <a:solidFill>
                  <a:srgbClr val="00467F"/>
                </a:solidFill>
                <a:effectLst/>
              </a:rPr>
              <a:t>Develop and implement </a:t>
            </a:r>
            <a:r>
              <a:rPr lang="en-US" sz="2400" b="0" i="0" dirty="0">
                <a:effectLst/>
              </a:rPr>
              <a:t>crisis intervention teams.</a:t>
            </a:r>
          </a:p>
          <a:p>
            <a:pPr marL="0" indent="0">
              <a:spcBef>
                <a:spcPts val="1800"/>
              </a:spcBef>
              <a:buNone/>
            </a:pPr>
            <a:r>
              <a:rPr lang="en-US" sz="2400" b="1" dirty="0">
                <a:solidFill>
                  <a:srgbClr val="00467F"/>
                </a:solidFill>
              </a:rPr>
              <a:t>Train officers </a:t>
            </a:r>
            <a:r>
              <a:rPr lang="en-US" sz="2400" dirty="0"/>
              <a:t>to                de-escalate without force, properly restrain individuals, and make initial assessments on handling situations.</a:t>
            </a:r>
          </a:p>
        </p:txBody>
      </p:sp>
      <p:pic>
        <p:nvPicPr>
          <p:cNvPr id="6" name="Picture 8" descr="Police Icon ">
            <a:extLst>
              <a:ext uri="{FF2B5EF4-FFF2-40B4-BE49-F238E27FC236}">
                <a16:creationId xmlns:a16="http://schemas.microsoft.com/office/drawing/2014/main" id="{94E06499-7D8F-4A6C-BD62-3B0900B871AB}"/>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CD7E342C-0700-6C45-AAD3-B34E739CB1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968" y="5135562"/>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78576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50183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7160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384476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Law Enforcement </a:t>
            </a:r>
          </a:p>
          <a:p>
            <a:r>
              <a:rPr lang="en-US" altLang="en-US" sz="2800" b="1" i="1" dirty="0">
                <a:solidFill>
                  <a:srgbClr val="CC4927"/>
                </a:solidFill>
                <a:latin typeface="Palatino "/>
              </a:rPr>
              <a:t>Impact and Evidence-based Strategies for Preventing and Reducing Stigma</a:t>
            </a:r>
          </a:p>
        </p:txBody>
      </p:sp>
      <p:pic>
        <p:nvPicPr>
          <p:cNvPr id="4" name="Picture 2" descr="Kane County crisis training teaches police calm, communication over  handcuffs">
            <a:extLst>
              <a:ext uri="{FF2B5EF4-FFF2-40B4-BE49-F238E27FC236}">
                <a16:creationId xmlns:a16="http://schemas.microsoft.com/office/drawing/2014/main" id="{968C9DDA-6717-4435-819E-6F99A9830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6" r="8872" b="5"/>
          <a:stretch/>
        </p:blipFill>
        <p:spPr bwMode="auto">
          <a:xfrm>
            <a:off x="6079956" y="4617720"/>
            <a:ext cx="3033904" cy="224028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6" name="Picture 4" descr="Why Crisis Intervention Team Training Should Be the Standard | NAMI:  National Alliance on Mental Illness">
            <a:extLst>
              <a:ext uri="{FF2B5EF4-FFF2-40B4-BE49-F238E27FC236}">
                <a16:creationId xmlns:a16="http://schemas.microsoft.com/office/drawing/2014/main" id="{9A2F2BFE-9149-41C6-8B94-67A3AD93E8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40" t="-1" r="-6" b="354"/>
          <a:stretch/>
        </p:blipFill>
        <p:spPr bwMode="auto">
          <a:xfrm>
            <a:off x="3288632" y="4613308"/>
            <a:ext cx="2727156" cy="224028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9" name="Picture 4" descr="Spokane looks to Portland for ways for police to handle crisis – Mental  Health PDX">
            <a:extLst>
              <a:ext uri="{FF2B5EF4-FFF2-40B4-BE49-F238E27FC236}">
                <a16:creationId xmlns:a16="http://schemas.microsoft.com/office/drawing/2014/main" id="{F174EC80-B4CD-4C52-A2DC-1E2283164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45" r="3914" b="-2"/>
          <a:stretch/>
        </p:blipFill>
        <p:spPr bwMode="auto">
          <a:xfrm>
            <a:off x="220581" y="4601678"/>
            <a:ext cx="2995863" cy="224028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normAutofit/>
          </a:bodyPr>
          <a:lstStyle/>
          <a:p>
            <a:pPr marL="457200" indent="-457200" eaLnBrk="1" hangingPunct="1">
              <a:buFont typeface="Wingdings" panose="05000000000000000000" pitchFamily="2" charset="2"/>
              <a:buChar char="§"/>
              <a:defRPr/>
            </a:pPr>
            <a:r>
              <a:rPr lang="en-US" altLang="en-US" sz="3200" dirty="0"/>
              <a:t>Describe why addressing stigma within law enforcement is important </a:t>
            </a:r>
          </a:p>
          <a:p>
            <a:pPr marL="457200" indent="-457200" eaLnBrk="1" hangingPunct="1">
              <a:buFont typeface="Wingdings" panose="05000000000000000000" pitchFamily="2" charset="2"/>
              <a:buChar char="§"/>
              <a:defRPr/>
            </a:pPr>
            <a:r>
              <a:rPr lang="en-US" altLang="en-US" sz="3200" dirty="0"/>
              <a:t>List the potential impact of stigma and the role that law enforcement can providers can play</a:t>
            </a:r>
          </a:p>
          <a:p>
            <a:pPr marL="457200" indent="-457200" eaLnBrk="1" hangingPunct="1">
              <a:buFont typeface="Wingdings" panose="05000000000000000000" pitchFamily="2" charset="2"/>
              <a:buChar char="§"/>
              <a:defRPr/>
            </a:pPr>
            <a:r>
              <a:rPr lang="en-US" altLang="en-US" sz="3200" dirty="0"/>
              <a:t>List strategies for engaging law enforcement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13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Professional woman holding eye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odyworn, Body Camera">
            <a:extLst>
              <a:ext uri="{FF2B5EF4-FFF2-40B4-BE49-F238E27FC236}">
                <a16:creationId xmlns:a16="http://schemas.microsoft.com/office/drawing/2014/main" id="{DA21CE07-9CED-4F8C-B10F-D66D6F4B64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Police, Emergency, Handcuffs, Hands">
            <a:extLst>
              <a:ext uri="{FF2B5EF4-FFF2-40B4-BE49-F238E27FC236}">
                <a16:creationId xmlns:a16="http://schemas.microsoft.com/office/drawing/2014/main" id="{20B40862-C164-4E59-BB3E-6004D1BCB4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80" r="-2" b="39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A87243F-FE88-446B-AC63-5DFB79F6C615}"/>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Law Enforcement</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979DB8B-AF39-41A9-915E-ADDEB894ABE9}"/>
              </a:ext>
            </a:extLst>
          </p:cNvPr>
          <p:cNvSpPr>
            <a:spLocks noGrp="1"/>
          </p:cNvSpPr>
          <p:nvPr>
            <p:ph sz="half" idx="2"/>
          </p:nvPr>
        </p:nvSpPr>
        <p:spPr>
          <a:xfrm>
            <a:off x="336041" y="2384275"/>
            <a:ext cx="3850947" cy="3664351"/>
          </a:xfrm>
        </p:spPr>
        <p:txBody>
          <a:bodyPr vert="horz" lIns="91440" tIns="45720" rIns="91440" bIns="45720" rtlCol="0">
            <a:normAutofit/>
          </a:bodyPr>
          <a:lstStyle/>
          <a:p>
            <a:pPr marL="0" indent="0">
              <a:buNone/>
            </a:pPr>
            <a:r>
              <a:rPr lang="en-US" sz="2400" i="0" dirty="0">
                <a:effectLst/>
              </a:rPr>
              <a:t>Law enforcement personnel frequently interact with people with mental illness and SUD.</a:t>
            </a:r>
          </a:p>
          <a:p>
            <a:pPr marL="0" indent="0">
              <a:spcBef>
                <a:spcPts val="1800"/>
              </a:spcBef>
              <a:buNone/>
            </a:pPr>
            <a:r>
              <a:rPr lang="en-US" sz="2400" i="0" dirty="0">
                <a:effectLst/>
              </a:rPr>
              <a:t>Law enforcement may perceive people with mental illness and SUD as more dangerous and less credible than others. </a:t>
            </a:r>
          </a:p>
          <a:p>
            <a:pPr marL="0" indent="0">
              <a:buNone/>
            </a:pPr>
            <a:endParaRPr lang="en-US" sz="1700" dirty="0">
              <a:latin typeface="+mn-lt"/>
              <a:cs typeface="+mn-cs"/>
            </a:endParaRPr>
          </a:p>
        </p:txBody>
      </p:sp>
      <p:pic>
        <p:nvPicPr>
          <p:cNvPr id="1032" name="Picture 8" descr="Police Icon ">
            <a:extLst>
              <a:ext uri="{FF2B5EF4-FFF2-40B4-BE49-F238E27FC236}">
                <a16:creationId xmlns:a16="http://schemas.microsoft.com/office/drawing/2014/main" id="{6176EE9B-5670-4F52-AB9B-533A4CC6BF0E}"/>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99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5">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1818</Words>
  <Application>Microsoft Office PowerPoint</Application>
  <PresentationFormat>On-screen Show (4:3)</PresentationFormat>
  <Paragraphs>161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InterFace</vt:lpstr>
      <vt:lpstr>Open Sans</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Law Enforcement Why it Matters</vt:lpstr>
      <vt:lpstr>Why it Matters</vt:lpstr>
      <vt:lpstr>Law Enforcement What’s the Impact</vt:lpstr>
      <vt:lpstr>What’s the Impact</vt:lpstr>
      <vt:lpstr>Law Enforcement What Can Be Done</vt:lpstr>
      <vt:lpstr>What Can Be Done</vt:lpstr>
      <vt:lpstr>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Klevgaard, Chuck</cp:lastModifiedBy>
  <cp:revision>6</cp:revision>
  <dcterms:created xsi:type="dcterms:W3CDTF">2020-10-21T17:09:44Z</dcterms:created>
  <dcterms:modified xsi:type="dcterms:W3CDTF">2021-05-14T13:46:47Z</dcterms:modified>
</cp:coreProperties>
</file>