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455" r:id="rId8"/>
    <p:sldId id="458" r:id="rId9"/>
    <p:sldId id="606" r:id="rId10"/>
    <p:sldId id="607" r:id="rId11"/>
    <p:sldId id="608" r:id="rId12"/>
    <p:sldId id="610" r:id="rId13"/>
    <p:sldId id="609" r:id="rId14"/>
    <p:sldId id="611" r:id="rId15"/>
    <p:sldId id="612" r:id="rId16"/>
    <p:sldId id="308" r:id="rId17"/>
    <p:sldId id="613"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94A545"/>
    <a:srgbClr val="00467F"/>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74966" autoAdjust="0"/>
  </p:normalViewPr>
  <p:slideViewPr>
    <p:cSldViewPr snapToGrid="0">
      <p:cViewPr varScale="1">
        <p:scale>
          <a:sx n="47" d="100"/>
          <a:sy n="47" d="100"/>
        </p:scale>
        <p:origin x="1848" y="36"/>
      </p:cViewPr>
      <p:guideLst>
        <p:guide orient="horz" pos="2304"/>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Prevention practitioners often work across the continuum of care and have opportunities to influence and train professionals who work in various types of settings including mental health, human services, and public health. </a:t>
            </a:r>
            <a:br>
              <a:rPr lang="en-US" dirty="0"/>
            </a:br>
            <a:r>
              <a:rPr lang="en-US" b="0" i="0" dirty="0">
                <a:solidFill>
                  <a:srgbClr val="575B64"/>
                </a:solidFill>
                <a:effectLst/>
                <a:latin typeface="InterFace"/>
              </a:rPr>
              <a:t> </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43140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Stigma can affect the disclosure of traumatic experiences or suicidality. Fear of stigma may cause a person to suppress thoughts and feelings about trauma, leading to an increase in unhealthy coping skills.    </a:t>
            </a:r>
          </a:p>
          <a:p>
            <a:pPr marL="228600" indent="-228600" algn="l">
              <a:buFont typeface="+mj-lt"/>
              <a:buAutoNum type="arabicPeriod"/>
            </a:pPr>
            <a:r>
              <a:rPr lang="en-US" b="0" i="0" dirty="0">
                <a:solidFill>
                  <a:srgbClr val="575B64"/>
                </a:solidFill>
                <a:effectLst/>
                <a:latin typeface="InterFace"/>
              </a:rPr>
              <a:t>When stigma is internalized, problems associated with depression, self-esteem and stress are elevated, leading to increased risk for substance use and substance use disorders.</a:t>
            </a:r>
          </a:p>
          <a:p>
            <a:pPr marL="228600" indent="-228600" algn="l">
              <a:buFont typeface="+mj-lt"/>
              <a:buAutoNum type="arabicPeriod"/>
            </a:pPr>
            <a:r>
              <a:rPr lang="en-US" b="0" i="0" dirty="0">
                <a:solidFill>
                  <a:srgbClr val="575B64"/>
                </a:solidFill>
                <a:effectLst/>
                <a:latin typeface="InterFace"/>
              </a:rPr>
              <a:t>Stigma affects a person’s sense of belonging to a community or group, which may increase risk of comorbidities and mortality for people with substance use and mental health disorders. </a:t>
            </a:r>
          </a:p>
          <a:p>
            <a:pPr marL="228600" indent="-228600" algn="l">
              <a:buFont typeface="+mj-lt"/>
              <a:buAutoNum type="arabicPeriod"/>
            </a:pPr>
            <a:r>
              <a:rPr lang="en-US" b="0" i="0" dirty="0">
                <a:solidFill>
                  <a:srgbClr val="575B64"/>
                </a:solidFill>
                <a:effectLst/>
                <a:latin typeface="InterFace"/>
              </a:rPr>
              <a:t>Stigma also has a negative impact on access to care, especially for underserved populations seeking culturally and linguistically appropriate services.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66072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Stigma affects a person’s sense of belonging to a community or group, which may increase risk of comorbidities and mortality for people with substance use and mental health disorders. </a:t>
            </a:r>
          </a:p>
          <a:p>
            <a:pPr marL="228600" indent="-228600" algn="l">
              <a:buFont typeface="+mj-lt"/>
              <a:buAutoNum type="arabicPeriod"/>
            </a:pPr>
            <a:r>
              <a:rPr lang="en-US" b="0" i="0" dirty="0">
                <a:solidFill>
                  <a:srgbClr val="575B64"/>
                </a:solidFill>
                <a:effectLst/>
                <a:latin typeface="InterFace"/>
              </a:rPr>
              <a:t>Stigma also has a negative impact on access to care, especially for underserved populations seeking culturally and linguistically appropriate services.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428731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Pro- health messaging</a:t>
            </a:r>
          </a:p>
          <a:p>
            <a:pPr marL="228600" indent="-228600" algn="l">
              <a:buFont typeface="+mj-lt"/>
              <a:buAutoNum type="arabicPeriod"/>
            </a:pPr>
            <a:r>
              <a:rPr lang="en-US" b="0" i="0" dirty="0">
                <a:solidFill>
                  <a:srgbClr val="575B64"/>
                </a:solidFill>
                <a:effectLst/>
                <a:latin typeface="InterFace"/>
              </a:rPr>
              <a:t>Person first language - </a:t>
            </a:r>
            <a:r>
              <a:rPr lang="en-US" b="1" i="0" dirty="0">
                <a:solidFill>
                  <a:srgbClr val="222222"/>
                </a:solidFill>
                <a:effectLst/>
                <a:latin typeface="Roboto"/>
              </a:rPr>
              <a:t>People</a:t>
            </a:r>
            <a:r>
              <a:rPr lang="en-US" b="0" i="0" dirty="0">
                <a:solidFill>
                  <a:srgbClr val="222222"/>
                </a:solidFill>
                <a:effectLst/>
                <a:latin typeface="Roboto"/>
              </a:rPr>
              <a:t>-</a:t>
            </a:r>
            <a:r>
              <a:rPr lang="en-US" b="1" i="0" dirty="0">
                <a:solidFill>
                  <a:srgbClr val="222222"/>
                </a:solidFill>
                <a:effectLst/>
                <a:latin typeface="Roboto"/>
              </a:rPr>
              <a:t>first language</a:t>
            </a:r>
            <a:r>
              <a:rPr lang="en-US" b="0" i="0" dirty="0">
                <a:solidFill>
                  <a:srgbClr val="222222"/>
                </a:solidFill>
                <a:effectLst/>
                <a:latin typeface="Roboto"/>
              </a:rPr>
              <a:t> (PFL), also called </a:t>
            </a:r>
            <a:r>
              <a:rPr lang="en-US" b="1" i="0" dirty="0">
                <a:solidFill>
                  <a:srgbClr val="222222"/>
                </a:solidFill>
                <a:effectLst/>
                <a:latin typeface="Roboto"/>
              </a:rPr>
              <a:t>person</a:t>
            </a:r>
            <a:r>
              <a:rPr lang="en-US" b="0" i="0" dirty="0">
                <a:solidFill>
                  <a:srgbClr val="222222"/>
                </a:solidFill>
                <a:effectLst/>
                <a:latin typeface="Roboto"/>
              </a:rPr>
              <a:t>-</a:t>
            </a:r>
            <a:r>
              <a:rPr lang="en-US" b="1" i="0" dirty="0">
                <a:solidFill>
                  <a:srgbClr val="222222"/>
                </a:solidFill>
                <a:effectLst/>
                <a:latin typeface="Roboto"/>
              </a:rPr>
              <a:t>first language</a:t>
            </a:r>
            <a:r>
              <a:rPr lang="en-US" b="0" i="0" dirty="0">
                <a:solidFill>
                  <a:srgbClr val="222222"/>
                </a:solidFill>
                <a:effectLst/>
                <a:latin typeface="Roboto"/>
              </a:rPr>
              <a:t> (PFL), is a type of linguistic prescription which puts a </a:t>
            </a:r>
            <a:r>
              <a:rPr lang="en-US" b="1" i="0" dirty="0">
                <a:solidFill>
                  <a:srgbClr val="222222"/>
                </a:solidFill>
                <a:effectLst/>
                <a:latin typeface="Roboto"/>
              </a:rPr>
              <a:t>person</a:t>
            </a:r>
            <a:r>
              <a:rPr lang="en-US" b="0" i="0" dirty="0">
                <a:solidFill>
                  <a:srgbClr val="222222"/>
                </a:solidFill>
                <a:effectLst/>
                <a:latin typeface="Roboto"/>
              </a:rPr>
              <a:t> before a diagnosis, describing what a </a:t>
            </a:r>
            <a:r>
              <a:rPr lang="en-US" b="1" i="0" dirty="0">
                <a:solidFill>
                  <a:srgbClr val="222222"/>
                </a:solidFill>
                <a:effectLst/>
                <a:latin typeface="Roboto"/>
              </a:rPr>
              <a:t>person</a:t>
            </a:r>
            <a:r>
              <a:rPr lang="en-US" b="0" i="0" dirty="0">
                <a:solidFill>
                  <a:srgbClr val="222222"/>
                </a:solidFill>
                <a:effectLst/>
                <a:latin typeface="Roboto"/>
              </a:rPr>
              <a:t> "has" rather than asserting what a </a:t>
            </a:r>
            <a:r>
              <a:rPr lang="en-US" b="1" i="0" dirty="0">
                <a:solidFill>
                  <a:srgbClr val="222222"/>
                </a:solidFill>
                <a:effectLst/>
                <a:latin typeface="Roboto"/>
              </a:rPr>
              <a:t>person</a:t>
            </a:r>
            <a:r>
              <a:rPr lang="en-US" b="0" i="0" dirty="0">
                <a:solidFill>
                  <a:srgbClr val="222222"/>
                </a:solidFill>
                <a:effectLst/>
                <a:latin typeface="Roboto"/>
              </a:rPr>
              <a:t> "is".</a:t>
            </a:r>
          </a:p>
          <a:p>
            <a:pPr marL="228600" indent="-228600" algn="l">
              <a:buFont typeface="+mj-lt"/>
              <a:buAutoNum type="arabicPeriod"/>
            </a:pPr>
            <a:endParaRPr lang="en-US" b="0" i="0" dirty="0">
              <a:solidFill>
                <a:srgbClr val="575B64"/>
              </a:solidFill>
              <a:effectLst/>
              <a:latin typeface="InterFace"/>
            </a:endParaRPr>
          </a:p>
          <a:p>
            <a:pPr marL="228600" indent="-228600" algn="l">
              <a:buFont typeface="+mj-lt"/>
              <a:buAutoNum type="arabicPeriod"/>
            </a:pPr>
            <a:r>
              <a:rPr lang="en-US" dirty="0"/>
              <a:t>Perform a “language audit” of existing materials for language that may be stigmatizing, then replace with more inclusive language. For example, using the search and replace function for electronic documents: search for “addict” and replace with “person with a substance use disorder,” or search for “abuse” and replace with “use” or “misuse.” Make sure to review both internal documents (mission statements, policies) as well as external ones (brochures, patient forms).</a:t>
            </a: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23100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b="0" i="0" dirty="0">
                <a:solidFill>
                  <a:srgbClr val="575B64"/>
                </a:solidFill>
                <a:effectLst/>
                <a:latin typeface="InterFace"/>
              </a:rPr>
              <a:t> </a:t>
            </a:r>
          </a:p>
          <a:p>
            <a:pPr marL="228600" indent="-228600" algn="l">
              <a:buFont typeface="+mj-lt"/>
              <a:buAutoNum type="arabicPeriod"/>
            </a:pPr>
            <a:r>
              <a:rPr lang="en-US" b="0" i="0" dirty="0">
                <a:solidFill>
                  <a:srgbClr val="575B64"/>
                </a:solidFill>
                <a:effectLst/>
                <a:latin typeface="InterFace"/>
              </a:rPr>
              <a:t>Support and enhance individual coping strategies for people in stigmatized groups.  </a:t>
            </a:r>
          </a:p>
          <a:p>
            <a:pPr marL="228600" indent="-228600" algn="l">
              <a:buFont typeface="+mj-lt"/>
              <a:buAutoNum type="arabicPeriod"/>
            </a:pPr>
            <a:r>
              <a:rPr lang="en-US" b="0" i="0" dirty="0">
                <a:solidFill>
                  <a:srgbClr val="575B64"/>
                </a:solidFill>
                <a:effectLst/>
                <a:latin typeface="InterFace"/>
              </a:rPr>
              <a:t>Support prevention educational strategies that provide information and support to stigmatized groups on making healthier decisions.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language that supports pro-health activities, even if a person is actively using substances, can help decrease stigmas. For example, prevention messages that highlight the self-efficacy of people with SUDs to use naloxone to reverse opioid overdose frames them as capable and important community members, and directly tackles existing stigmas of people with SUDs as selfish and lazy. </a:t>
            </a:r>
          </a:p>
          <a:p>
            <a:pPr marL="228600" indent="-228600" algn="l">
              <a:buFont typeface="+mj-lt"/>
              <a:buAutoNum type="arabicPeriod"/>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28113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practitioners use to talk about substance misuse shapes how the public views substance use disorders. Unintentionally stigmatizing language can perpetuate negative stereotypes about the types of people who are affected by substance misuse and can decrease public support for prevention and treatment programs. </a:t>
            </a:r>
          </a:p>
          <a:p>
            <a:endParaRPr lang="en-US" dirty="0"/>
          </a:p>
          <a:p>
            <a:r>
              <a:rPr lang="en-US" b="0" i="0" dirty="0">
                <a:solidFill>
                  <a:srgbClr val="575B64"/>
                </a:solidFill>
                <a:effectLst/>
                <a:latin typeface="InterFace"/>
              </a:rPr>
              <a:t>Engage community stakeholders in discussion on how stigma affects mental health and SUD.</a:t>
            </a:r>
          </a:p>
          <a:p>
            <a:endParaRPr lang="en-US" b="0" i="0" dirty="0">
              <a:solidFill>
                <a:srgbClr val="575B64"/>
              </a:solidFill>
              <a:effectLst/>
              <a:latin typeface="Inter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75B64"/>
                </a:solidFill>
                <a:effectLst/>
                <a:latin typeface="InterFace"/>
              </a:rPr>
              <a:t>Implement interventions that change laws and policies that enhance stigma around mental illness and SUD.  </a:t>
            </a:r>
          </a:p>
          <a:p>
            <a:endParaRPr lang="en-US" b="0" i="0" dirty="0">
              <a:solidFill>
                <a:srgbClr val="575B64"/>
              </a:solidFill>
              <a:effectLst/>
              <a:latin typeface="InterFace"/>
            </a:endParaRPr>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2958597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practitioners use to talk about substance misuse shapes how the public views substance use disorders. Unintentionally stigmatizing language can perpetuate negative stereotypes about the types of people who are affected by substance misuse and can decrease public support for prevention and treatment programs. </a:t>
            </a:r>
          </a:p>
          <a:p>
            <a:endParaRPr lang="en-US" dirty="0"/>
          </a:p>
          <a:p>
            <a:r>
              <a:rPr lang="en-US" dirty="0"/>
              <a:t>By contrast, language that supports pro-health activities, even if a person is actively using substances, can help decrease stigmas.</a:t>
            </a:r>
          </a:p>
          <a:p>
            <a:endParaRPr lang="en-US" dirty="0"/>
          </a:p>
          <a:p>
            <a:r>
              <a:rPr lang="en-US" dirty="0"/>
              <a:t>For example, prevention messages that highlight the self-efficacy of people with SUDs to use naloxone to reverse opioid overdose frames them as capable and important community members, and directly tackles existing stigmas of people with SUDs as selfish and lazy. </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13769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278785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260667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59170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344201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prevention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prevention practitioners can providers can play</a:t>
            </a:r>
          </a:p>
          <a:p>
            <a:pPr marL="457200" indent="-457200" eaLnBrk="1" hangingPunct="1">
              <a:buFont typeface="Wingdings" panose="05000000000000000000" pitchFamily="2" charset="2"/>
              <a:buChar char="ü"/>
              <a:defRPr/>
            </a:pPr>
            <a:r>
              <a:rPr lang="en-US" altLang="en-US" sz="1200" dirty="0"/>
              <a:t>List strategies for engaging prevention specialists and coalition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12830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Prevention</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75B64"/>
                </a:solidFill>
                <a:effectLst/>
                <a:latin typeface="InterFace"/>
              </a:rPr>
              <a:t>According to the 2017 </a:t>
            </a:r>
            <a:r>
              <a:rPr lang="en-US" b="0" i="1" dirty="0">
                <a:solidFill>
                  <a:srgbClr val="575B64"/>
                </a:solidFill>
                <a:effectLst/>
                <a:latin typeface="InterFace"/>
              </a:rPr>
              <a:t>National Survey on Drug Use and Health</a:t>
            </a:r>
            <a:r>
              <a:rPr lang="en-US" b="0" i="0" dirty="0">
                <a:solidFill>
                  <a:srgbClr val="575B64"/>
                </a:solidFill>
                <a:effectLst/>
                <a:latin typeface="InterFace"/>
              </a:rPr>
              <a:t>, about 8 out of 10 people with a mental health condition reported experiencing shame and stigma that prevented them from seeking treatment. </a:t>
            </a:r>
          </a:p>
          <a:p>
            <a:endParaRPr lang="en-US" b="0" i="0" dirty="0">
              <a:solidFill>
                <a:srgbClr val="575B64"/>
              </a:solidFill>
              <a:effectLst/>
              <a:latin typeface="InterFace"/>
            </a:endParaRPr>
          </a:p>
          <a:p>
            <a:r>
              <a:rPr lang="en-US" b="0" i="0" dirty="0">
                <a:solidFill>
                  <a:srgbClr val="575B64"/>
                </a:solidFill>
                <a:effectLst/>
                <a:latin typeface="InterFace"/>
              </a:rPr>
              <a:t>Stigma can be defined as an attribute, behavior, or condition that socially discredits an individual or populations in various capacities. Stigma disproportionately influences health outcomes and psychological well-being of individuals with mental health and SUD. </a:t>
            </a:r>
          </a:p>
          <a:p>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Prevention practitioners are in a unique position to reduce the stigma surrounding substance misuse. </a:t>
            </a:r>
          </a:p>
          <a:p>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The language used to discuss substance use disorders (SUDs) either formally, as part of prevention messaging, or informally, in conversations with colleagues and stakeholders, can either increase or decrease SUD stigma. </a:t>
            </a: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1512666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8.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8.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9.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0DE97145-B08C-D34C-A06B-22E9F909B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398823"/>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Listen, Informal Meeting, Chatting">
            <a:extLst>
              <a:ext uri="{FF2B5EF4-FFF2-40B4-BE49-F238E27FC236}">
                <a16:creationId xmlns:a16="http://schemas.microsoft.com/office/drawing/2014/main" id="{C4D7939E-AA3B-46CD-80EC-B5B8E8B72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0" r="-2" b="195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48" name="Picture 8" descr="Omron Training Services | Omron">
            <a:extLst>
              <a:ext uri="{FF2B5EF4-FFF2-40B4-BE49-F238E27FC236}">
                <a16:creationId xmlns:a16="http://schemas.microsoft.com/office/drawing/2014/main" id="{C7FA7787-907C-44F7-84F9-554C0210D1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87" r="7898"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7758BF3-19A6-4404-9F8B-F360C5B98487}"/>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83" name="Rectangle 8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5" name="Rectangle 8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664234C-E06C-4B15-9C55-D0801284CBD9}"/>
              </a:ext>
            </a:extLst>
          </p:cNvPr>
          <p:cNvSpPr>
            <a:spLocks noGrp="1"/>
          </p:cNvSpPr>
          <p:nvPr>
            <p:ph sz="half" idx="2"/>
          </p:nvPr>
        </p:nvSpPr>
        <p:spPr>
          <a:xfrm>
            <a:off x="336041" y="2304065"/>
            <a:ext cx="3818863" cy="3664351"/>
          </a:xfrm>
        </p:spPr>
        <p:txBody>
          <a:bodyPr vert="horz" lIns="91440" tIns="45720" rIns="91440" bIns="45720" rtlCol="0">
            <a:normAutofit/>
          </a:bodyPr>
          <a:lstStyle/>
          <a:p>
            <a:pPr marL="0" indent="0">
              <a:buNone/>
            </a:pPr>
            <a:r>
              <a:rPr lang="en-US" sz="2400" b="0" i="0" dirty="0">
                <a:effectLst/>
              </a:rPr>
              <a:t>Prevention practitioners often work across the continuum of care.</a:t>
            </a:r>
          </a:p>
          <a:p>
            <a:pPr marL="0" indent="0">
              <a:buNone/>
            </a:pPr>
            <a:r>
              <a:rPr lang="en-US" sz="2400" dirty="0"/>
              <a:t>They </a:t>
            </a:r>
            <a:r>
              <a:rPr lang="en-US" sz="2400" b="0" i="0" dirty="0">
                <a:effectLst/>
              </a:rPr>
              <a:t>have opportunities to influence professionals in various types of settings including </a:t>
            </a:r>
            <a:r>
              <a:rPr lang="en-US" sz="2400" b="1" i="0" dirty="0">
                <a:effectLst/>
              </a:rPr>
              <a:t>mental health</a:t>
            </a:r>
            <a:r>
              <a:rPr lang="en-US" sz="2400" b="0" i="0" dirty="0">
                <a:effectLst/>
              </a:rPr>
              <a:t>, </a:t>
            </a:r>
            <a:r>
              <a:rPr lang="en-US" sz="2400" b="1" i="0" dirty="0">
                <a:effectLst/>
              </a:rPr>
              <a:t>human services</a:t>
            </a:r>
            <a:r>
              <a:rPr lang="en-US" sz="2400" b="0" i="0" dirty="0">
                <a:effectLst/>
              </a:rPr>
              <a:t>, and </a:t>
            </a:r>
            <a:r>
              <a:rPr lang="en-US" sz="2400" b="1" i="0" dirty="0">
                <a:effectLst/>
              </a:rPr>
              <a:t>public health</a:t>
            </a:r>
            <a:r>
              <a:rPr lang="en-US" sz="2400" b="0" i="0" dirty="0">
                <a:effectLst/>
              </a:rPr>
              <a:t>. </a:t>
            </a:r>
            <a:endParaRPr lang="en-US" sz="2400" dirty="0"/>
          </a:p>
        </p:txBody>
      </p:sp>
      <p:pic>
        <p:nvPicPr>
          <p:cNvPr id="4" name="Graphic 3" descr="Classroom">
            <a:extLst>
              <a:ext uri="{FF2B5EF4-FFF2-40B4-BE49-F238E27FC236}">
                <a16:creationId xmlns:a16="http://schemas.microsoft.com/office/drawing/2014/main" id="{85A70140-06CE-4783-9499-E032A1983C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126983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Serious Guy In Windbreaker Stands And Looks Away With A Piercing Gaze.  Stock Image - Image of caucasian, feeling: 105348113">
            <a:extLst>
              <a:ext uri="{FF2B5EF4-FFF2-40B4-BE49-F238E27FC236}">
                <a16:creationId xmlns:a16="http://schemas.microsoft.com/office/drawing/2014/main" id="{F25EDC00-8A65-4394-9224-8662D99981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69" r="-2" b="4529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heers, Drinking Session, Liquor, Glass">
            <a:extLst>
              <a:ext uri="{FF2B5EF4-FFF2-40B4-BE49-F238E27FC236}">
                <a16:creationId xmlns:a16="http://schemas.microsoft.com/office/drawing/2014/main" id="{CCE334BC-4175-4895-AD89-1E643789D9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04A88F1-0B0E-4233-998D-0AEEFE9FD812}"/>
              </a:ext>
            </a:extLst>
          </p:cNvPr>
          <p:cNvSpPr>
            <a:spLocks noGrp="1"/>
          </p:cNvSpPr>
          <p:nvPr>
            <p:ph type="title"/>
          </p:nvPr>
        </p:nvSpPr>
        <p:spPr>
          <a:xfrm>
            <a:off x="336042" y="859536"/>
            <a:ext cx="3850947" cy="1243584"/>
          </a:xfrm>
        </p:spPr>
        <p:txBody>
          <a:bodyPr vert="horz" lIns="91440" tIns="45720" rIns="91440" bIns="45720" rtlCol="0" anchor="ctr">
            <a:normAutofit/>
          </a:bodyPr>
          <a:lstStyle/>
          <a:p>
            <a:r>
              <a:rPr lang="en-US" sz="3000" b="1" kern="1200" dirty="0"/>
              <a:t>Prevention </a:t>
            </a:r>
            <a:br>
              <a:rPr lang="en-US" sz="3000" b="1" kern="1200" dirty="0"/>
            </a:br>
            <a:r>
              <a:rPr lang="en-US" sz="3000" b="1" i="1" kern="1200" dirty="0">
                <a:solidFill>
                  <a:srgbClr val="CC4927"/>
                </a:solidFill>
                <a:latin typeface="Palatino "/>
                <a:cs typeface="+mj-cs"/>
              </a:rPr>
              <a:t>What’s the Impact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909D024-8350-4307-85D7-290A405C4989}"/>
              </a:ext>
            </a:extLst>
          </p:cNvPr>
          <p:cNvSpPr>
            <a:spLocks noGrp="1"/>
          </p:cNvSpPr>
          <p:nvPr>
            <p:ph sz="half" idx="2"/>
          </p:nvPr>
        </p:nvSpPr>
        <p:spPr>
          <a:xfrm>
            <a:off x="336042" y="2356683"/>
            <a:ext cx="3850946" cy="3627775"/>
          </a:xfrm>
        </p:spPr>
        <p:txBody>
          <a:bodyPr vert="horz" lIns="91440" tIns="45720" rIns="91440" bIns="45720" rtlCol="0">
            <a:normAutofit/>
          </a:bodyPr>
          <a:lstStyle/>
          <a:p>
            <a:pPr marL="0" indent="0">
              <a:buNone/>
            </a:pPr>
            <a:r>
              <a:rPr lang="en-US" sz="2400" b="0" i="0" dirty="0">
                <a:effectLst/>
              </a:rPr>
              <a:t>Stigma can affect the disclosure of traumatic experiences.</a:t>
            </a:r>
          </a:p>
          <a:p>
            <a:pPr marL="0" indent="0">
              <a:spcBef>
                <a:spcPts val="1800"/>
              </a:spcBef>
              <a:buNone/>
            </a:pPr>
            <a:r>
              <a:rPr lang="en-US" sz="2400" b="0" i="0" dirty="0">
                <a:effectLst/>
              </a:rPr>
              <a:t>Fear of stigma may cause a person to suppress thoughts and feelings about trauma, leading to an increase in </a:t>
            </a:r>
            <a:r>
              <a:rPr lang="en-US" sz="2400" b="1" i="0" dirty="0">
                <a:effectLst/>
              </a:rPr>
              <a:t>unhealthy coping skills</a:t>
            </a:r>
            <a:r>
              <a:rPr lang="en-US" sz="2400" b="0" i="0" dirty="0">
                <a:effectLst/>
              </a:rPr>
              <a:t>.    </a:t>
            </a:r>
          </a:p>
          <a:p>
            <a:pPr marL="0" indent="0">
              <a:buNone/>
            </a:pPr>
            <a:endParaRPr lang="en-US" sz="2400" dirty="0"/>
          </a:p>
        </p:txBody>
      </p:sp>
      <p:pic>
        <p:nvPicPr>
          <p:cNvPr id="7" name="Graphic 6" descr="Classroom">
            <a:extLst>
              <a:ext uri="{FF2B5EF4-FFF2-40B4-BE49-F238E27FC236}">
                <a16:creationId xmlns:a16="http://schemas.microsoft.com/office/drawing/2014/main" id="{8A9BC4B1-22C0-41E2-A5F0-1D612DE8AC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176665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Friends, Male, Men, Outside, Winter">
            <a:extLst>
              <a:ext uri="{FF2B5EF4-FFF2-40B4-BE49-F238E27FC236}">
                <a16:creationId xmlns:a16="http://schemas.microsoft.com/office/drawing/2014/main" id="{C4E0DF3F-2ABE-4DD6-88E6-FA56A15869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3316" name="Picture 4" descr="Lake, Characters, At The Court Of, Male">
            <a:extLst>
              <a:ext uri="{FF2B5EF4-FFF2-40B4-BE49-F238E27FC236}">
                <a16:creationId xmlns:a16="http://schemas.microsoft.com/office/drawing/2014/main" id="{9DCA88BD-3564-42FD-86A1-039320A596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46320C0-8285-4AB8-B167-84DF9612D245}"/>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F91835-31BB-4964-BCE4-B1E5D316B02F}"/>
              </a:ext>
            </a:extLst>
          </p:cNvPr>
          <p:cNvSpPr>
            <a:spLocks noGrp="1"/>
          </p:cNvSpPr>
          <p:nvPr>
            <p:ph sz="half" idx="2"/>
          </p:nvPr>
        </p:nvSpPr>
        <p:spPr>
          <a:xfrm>
            <a:off x="336042" y="2400317"/>
            <a:ext cx="3624602" cy="3664351"/>
          </a:xfrm>
        </p:spPr>
        <p:txBody>
          <a:bodyPr vert="horz" lIns="91440" tIns="45720" rIns="91440" bIns="45720" rtlCol="0">
            <a:normAutofit/>
          </a:bodyPr>
          <a:lstStyle/>
          <a:p>
            <a:pPr marL="0" indent="0">
              <a:buNone/>
            </a:pPr>
            <a:r>
              <a:rPr lang="en-US" sz="2400" b="0" i="0" dirty="0">
                <a:effectLst/>
              </a:rPr>
              <a:t>Stigma affects a person’s sense of </a:t>
            </a:r>
            <a:r>
              <a:rPr lang="en-US" sz="2400" b="1" i="0" dirty="0">
                <a:effectLst/>
              </a:rPr>
              <a:t>belonging</a:t>
            </a:r>
            <a:r>
              <a:rPr lang="en-US" sz="2400" b="0" i="0" dirty="0">
                <a:effectLst/>
              </a:rPr>
              <a:t> to a community or group</a:t>
            </a:r>
          </a:p>
          <a:p>
            <a:pPr marL="0" indent="0">
              <a:buNone/>
            </a:pPr>
            <a:r>
              <a:rPr lang="en-US" sz="2400" b="0" i="0" dirty="0">
                <a:effectLst/>
              </a:rPr>
              <a:t>Stigma also has a negative impact on </a:t>
            </a:r>
            <a:r>
              <a:rPr lang="en-US" sz="2400" b="1" i="0" dirty="0">
                <a:effectLst/>
              </a:rPr>
              <a:t>access to care</a:t>
            </a:r>
            <a:r>
              <a:rPr lang="en-US" sz="2400" b="0" i="0" dirty="0">
                <a:effectLst/>
              </a:rPr>
              <a:t>, especially for underserved populations. </a:t>
            </a:r>
            <a:endParaRPr lang="en-US" sz="2400" dirty="0"/>
          </a:p>
        </p:txBody>
      </p:sp>
      <p:pic>
        <p:nvPicPr>
          <p:cNvPr id="4" name="Graphic 3" descr="Classroom">
            <a:extLst>
              <a:ext uri="{FF2B5EF4-FFF2-40B4-BE49-F238E27FC236}">
                <a16:creationId xmlns:a16="http://schemas.microsoft.com/office/drawing/2014/main" id="{47399C46-0AB9-4090-995B-C64155C48D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362060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eople Discussion, Meeting, Discussion">
            <a:extLst>
              <a:ext uri="{FF2B5EF4-FFF2-40B4-BE49-F238E27FC236}">
                <a16:creationId xmlns:a16="http://schemas.microsoft.com/office/drawing/2014/main" id="{0C4DCD50-D452-4ED4-B8D0-06B564FC8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Words Matter – Sprout Marketing">
            <a:extLst>
              <a:ext uri="{FF2B5EF4-FFF2-40B4-BE49-F238E27FC236}">
                <a16:creationId xmlns:a16="http://schemas.microsoft.com/office/drawing/2014/main" id="{46D85E1A-E5A9-45B3-86B2-853A065255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57" r="-2" b="5593"/>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D1EE7A9-DA1E-4125-B42E-9E4042374DA4}"/>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Prevention</a:t>
            </a:r>
            <a:r>
              <a:rPr lang="en-US" sz="3000" kern="1200" dirty="0">
                <a:solidFill>
                  <a:schemeClr val="tx1"/>
                </a:solidFill>
                <a:latin typeface="+mj-lt"/>
                <a:ea typeface="+mj-ea"/>
                <a:cs typeface="+mj-cs"/>
              </a:rPr>
              <a:t> </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Be Done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8DC62C-12EA-4893-9A00-B784549007A2}"/>
              </a:ext>
            </a:extLst>
          </p:cNvPr>
          <p:cNvSpPr>
            <a:spLocks noGrp="1"/>
          </p:cNvSpPr>
          <p:nvPr>
            <p:ph sz="half" idx="2"/>
          </p:nvPr>
        </p:nvSpPr>
        <p:spPr>
          <a:xfrm>
            <a:off x="352084" y="2464485"/>
            <a:ext cx="3866990" cy="3664351"/>
          </a:xfrm>
        </p:spPr>
        <p:txBody>
          <a:bodyPr vert="horz" lIns="91440" tIns="45720" rIns="91440" bIns="45720" rtlCol="0">
            <a:normAutofit/>
          </a:bodyPr>
          <a:lstStyle/>
          <a:p>
            <a:pPr marL="0" indent="0">
              <a:buNone/>
            </a:pPr>
            <a:r>
              <a:rPr lang="en-US" sz="2400" b="1" dirty="0">
                <a:solidFill>
                  <a:srgbClr val="00467F"/>
                </a:solidFill>
              </a:rPr>
              <a:t>Employ pro-health messaging</a:t>
            </a:r>
            <a:r>
              <a:rPr lang="en-US" sz="2400" dirty="0">
                <a:solidFill>
                  <a:srgbClr val="00467F"/>
                </a:solidFill>
              </a:rPr>
              <a:t> </a:t>
            </a:r>
            <a:r>
              <a:rPr lang="en-US" sz="2400" dirty="0"/>
              <a:t>and use person first language.</a:t>
            </a:r>
          </a:p>
          <a:p>
            <a:pPr marL="0" indent="0">
              <a:spcBef>
                <a:spcPts val="1800"/>
              </a:spcBef>
              <a:buNone/>
            </a:pPr>
            <a:r>
              <a:rPr lang="en-US" sz="2400" b="1" dirty="0">
                <a:solidFill>
                  <a:srgbClr val="00467F"/>
                </a:solidFill>
              </a:rPr>
              <a:t>Conduct a language  audit </a:t>
            </a:r>
            <a:r>
              <a:rPr lang="en-US" sz="2400" dirty="0"/>
              <a:t>of prevention training materials to remove stigmatizing language.</a:t>
            </a:r>
          </a:p>
        </p:txBody>
      </p:sp>
      <p:pic>
        <p:nvPicPr>
          <p:cNvPr id="7" name="Graphic 6" descr="Classroom">
            <a:extLst>
              <a:ext uri="{FF2B5EF4-FFF2-40B4-BE49-F238E27FC236}">
                <a16:creationId xmlns:a16="http://schemas.microsoft.com/office/drawing/2014/main" id="{8AD946CD-1AED-4870-BB4D-F2C8CA8F0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215781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descr="Boy, Young People, Wagon, Train">
            <a:extLst>
              <a:ext uri="{FF2B5EF4-FFF2-40B4-BE49-F238E27FC236}">
                <a16:creationId xmlns:a16="http://schemas.microsoft.com/office/drawing/2014/main" id="{890E9532-8390-4725-9CF1-03E37D8A7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2" r="41172"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4340" name="Picture 4" descr="Girl, Young, Beautiful, Child, Portrait">
            <a:extLst>
              <a:ext uri="{FF2B5EF4-FFF2-40B4-BE49-F238E27FC236}">
                <a16:creationId xmlns:a16="http://schemas.microsoft.com/office/drawing/2014/main" id="{EEAACFC6-E0A1-41BF-9764-1488FE3904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95" r="13197"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People, Talk, Conversation, Meeting">
            <a:extLst>
              <a:ext uri="{FF2B5EF4-FFF2-40B4-BE49-F238E27FC236}">
                <a16:creationId xmlns:a16="http://schemas.microsoft.com/office/drawing/2014/main" id="{B8A3E5DF-D88F-4D90-AB32-7A7FFB888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3258"/>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75FFDC-7309-4EC8-9028-56C337EE5181}"/>
              </a:ext>
            </a:extLst>
          </p:cNvPr>
          <p:cNvSpPr>
            <a:spLocks noGrp="1"/>
          </p:cNvSpPr>
          <p:nvPr>
            <p:ph type="title"/>
          </p:nvPr>
        </p:nvSpPr>
        <p:spPr>
          <a:xfrm>
            <a:off x="336042" y="685800"/>
            <a:ext cx="3691753" cy="1325563"/>
          </a:xfrm>
        </p:spPr>
        <p:txBody>
          <a:bodyPr vert="horz" lIns="91440" tIns="45720" rIns="91440" bIns="45720" rtlCol="0" anchor="ctr">
            <a:normAutofit/>
          </a:bodyPr>
          <a:lstStyle/>
          <a:p>
            <a:r>
              <a:rPr lang="en-US" sz="3200" b="1" i="1" kern="1200" dirty="0">
                <a:solidFill>
                  <a:srgbClr val="00467F"/>
                </a:solidFill>
                <a:latin typeface="Palatino "/>
                <a:cs typeface="+mj-cs"/>
              </a:rPr>
              <a:t>What Can Be Done</a:t>
            </a:r>
          </a:p>
        </p:txBody>
      </p:sp>
      <p:sp>
        <p:nvSpPr>
          <p:cNvPr id="81" name="Rectangle 8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F2EF03-D092-402A-A796-AB135872C8E6}"/>
              </a:ext>
            </a:extLst>
          </p:cNvPr>
          <p:cNvSpPr>
            <a:spLocks noGrp="1"/>
          </p:cNvSpPr>
          <p:nvPr>
            <p:ph sz="half" idx="2"/>
          </p:nvPr>
        </p:nvSpPr>
        <p:spPr>
          <a:xfrm>
            <a:off x="336042" y="2466474"/>
            <a:ext cx="3691753" cy="3666744"/>
          </a:xfrm>
        </p:spPr>
        <p:txBody>
          <a:bodyPr vert="horz" lIns="91440" tIns="45720" rIns="91440" bIns="45720" rtlCol="0">
            <a:normAutofit/>
          </a:bodyPr>
          <a:lstStyle/>
          <a:p>
            <a:pPr marL="0" indent="0">
              <a:buNone/>
            </a:pPr>
            <a:r>
              <a:rPr lang="en-US" sz="2400" b="1" i="0" dirty="0">
                <a:solidFill>
                  <a:srgbClr val="00467F"/>
                </a:solidFill>
                <a:effectLst/>
              </a:rPr>
              <a:t>Support and enhance </a:t>
            </a:r>
            <a:r>
              <a:rPr lang="en-US" sz="2400" b="0" i="0" dirty="0">
                <a:effectLst/>
              </a:rPr>
              <a:t>individual coping strategies for people in stigmatized groups.</a:t>
            </a:r>
          </a:p>
          <a:p>
            <a:pPr marL="0" indent="0">
              <a:spcBef>
                <a:spcPts val="1800"/>
              </a:spcBef>
              <a:buNone/>
            </a:pPr>
            <a:r>
              <a:rPr lang="en-US" sz="2400" b="1" i="0" dirty="0">
                <a:solidFill>
                  <a:srgbClr val="00467F"/>
                </a:solidFill>
                <a:effectLst/>
              </a:rPr>
              <a:t>Provide information and support </a:t>
            </a:r>
            <a:r>
              <a:rPr lang="en-US" sz="2400" b="0" i="0" dirty="0">
                <a:effectLst/>
              </a:rPr>
              <a:t>to stigmatized groups.  </a:t>
            </a:r>
          </a:p>
          <a:p>
            <a:pPr marL="0" indent="0">
              <a:buNone/>
            </a:pPr>
            <a:endParaRPr lang="en-US" sz="2400" dirty="0"/>
          </a:p>
        </p:txBody>
      </p:sp>
      <p:pic>
        <p:nvPicPr>
          <p:cNvPr id="4" name="Graphic 3" descr="Classroom">
            <a:extLst>
              <a:ext uri="{FF2B5EF4-FFF2-40B4-BE49-F238E27FC236}">
                <a16:creationId xmlns:a16="http://schemas.microsoft.com/office/drawing/2014/main" id="{146BA96E-4B34-4874-8F41-1BA6D6E9E4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136925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Royalty-free community photos free download | Pxfuel">
            <a:extLst>
              <a:ext uri="{FF2B5EF4-FFF2-40B4-BE49-F238E27FC236}">
                <a16:creationId xmlns:a16="http://schemas.microsoft.com/office/drawing/2014/main" id="{42ABE81D-7F03-47D2-80DA-BC601E491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38" r="34241" b="-4"/>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Policy - Typewriter image">
            <a:extLst>
              <a:ext uri="{FF2B5EF4-FFF2-40B4-BE49-F238E27FC236}">
                <a16:creationId xmlns:a16="http://schemas.microsoft.com/office/drawing/2014/main" id="{F99E508E-9561-4DE8-A2F6-C3EB5E636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58" r="19720"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6" descr="meeting, community, concerns, share, messages">
            <a:extLst>
              <a:ext uri="{FF2B5EF4-FFF2-40B4-BE49-F238E27FC236}">
                <a16:creationId xmlns:a16="http://schemas.microsoft.com/office/drawing/2014/main" id="{B7D9BE59-636E-4E6D-8993-DD4F40E5E8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97" r="-3" b="-3"/>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 name="Freeform: Shape 1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4FB877-A29F-4B36-920E-E688120D88C9}"/>
              </a:ext>
            </a:extLst>
          </p:cNvPr>
          <p:cNvSpPr>
            <a:spLocks noGrp="1"/>
          </p:cNvSpPr>
          <p:nvPr>
            <p:ph type="title"/>
          </p:nvPr>
        </p:nvSpPr>
        <p:spPr>
          <a:xfrm>
            <a:off x="336042" y="685800"/>
            <a:ext cx="3691753" cy="1325563"/>
          </a:xfrm>
        </p:spPr>
        <p:txBody>
          <a:bodyPr vert="horz" lIns="91440" tIns="45720" rIns="91440" bIns="45720" rtlCol="0" anchor="ctr">
            <a:normAutofit/>
          </a:bodyPr>
          <a:lstStyle/>
          <a:p>
            <a:r>
              <a:rPr lang="en-US" sz="4000" b="1" i="1" kern="1200" dirty="0">
                <a:solidFill>
                  <a:srgbClr val="00467F"/>
                </a:solidFill>
                <a:latin typeface="Palatino "/>
                <a:cs typeface="+mj-cs"/>
              </a:rPr>
              <a:t>We Can…</a:t>
            </a:r>
          </a:p>
        </p:txBody>
      </p:sp>
      <p:sp>
        <p:nvSpPr>
          <p:cNvPr id="23" name="Rectangle 2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5FF4AA-44B4-4F14-8B75-CFDC8EF26791}"/>
              </a:ext>
            </a:extLst>
          </p:cNvPr>
          <p:cNvSpPr>
            <a:spLocks noGrp="1"/>
          </p:cNvSpPr>
          <p:nvPr>
            <p:ph sz="half" idx="2"/>
          </p:nvPr>
        </p:nvSpPr>
        <p:spPr>
          <a:xfrm>
            <a:off x="336042" y="2225844"/>
            <a:ext cx="3979284" cy="3666744"/>
          </a:xfrm>
        </p:spPr>
        <p:txBody>
          <a:bodyPr vert="horz" lIns="91440" tIns="45720" rIns="91440" bIns="45720" rtlCol="0">
            <a:normAutofit/>
          </a:bodyPr>
          <a:lstStyle/>
          <a:p>
            <a:pPr marL="0" indent="0">
              <a:buNone/>
            </a:pPr>
            <a:r>
              <a:rPr lang="en-US" sz="2400" b="1" dirty="0">
                <a:solidFill>
                  <a:srgbClr val="00467F"/>
                </a:solidFill>
              </a:rPr>
              <a:t>Shape public views </a:t>
            </a:r>
            <a:r>
              <a:rPr lang="en-US" sz="2400" dirty="0"/>
              <a:t>on substance use disorders and mental illness. </a:t>
            </a:r>
          </a:p>
          <a:p>
            <a:pPr marL="0" indent="0">
              <a:spcBef>
                <a:spcPts val="1800"/>
              </a:spcBef>
              <a:buNone/>
            </a:pPr>
            <a:r>
              <a:rPr lang="en-US" sz="2400" b="1" dirty="0">
                <a:solidFill>
                  <a:srgbClr val="00467F"/>
                </a:solidFill>
              </a:rPr>
              <a:t>Engage community stakeholders </a:t>
            </a:r>
            <a:r>
              <a:rPr lang="en-US" sz="2400" dirty="0"/>
              <a:t>in discussions.</a:t>
            </a:r>
          </a:p>
          <a:p>
            <a:pPr marL="0" indent="0">
              <a:spcBef>
                <a:spcPts val="1800"/>
              </a:spcBef>
              <a:buNone/>
            </a:pPr>
            <a:r>
              <a:rPr lang="en-US" sz="2400" b="1" dirty="0">
                <a:solidFill>
                  <a:srgbClr val="00467F"/>
                </a:solidFill>
              </a:rPr>
              <a:t>Change laws and policies </a:t>
            </a:r>
            <a:r>
              <a:rPr lang="en-US" sz="2400" dirty="0"/>
              <a:t>that contribute to stigma.</a:t>
            </a:r>
          </a:p>
          <a:p>
            <a:pPr marL="0" indent="0">
              <a:buNone/>
            </a:pPr>
            <a:endParaRPr lang="en-US" sz="2400" dirty="0"/>
          </a:p>
          <a:p>
            <a:pPr marL="0" indent="0">
              <a:buNone/>
            </a:pPr>
            <a:endParaRPr lang="en-US" sz="2400" dirty="0"/>
          </a:p>
        </p:txBody>
      </p:sp>
      <p:pic>
        <p:nvPicPr>
          <p:cNvPr id="14" name="Graphic 13" descr="Classroom">
            <a:extLst>
              <a:ext uri="{FF2B5EF4-FFF2-40B4-BE49-F238E27FC236}">
                <a16:creationId xmlns:a16="http://schemas.microsoft.com/office/drawing/2014/main" id="{191E6605-9373-4774-A960-0DB1C07BD5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219664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1B71857C-FE29-F746-9BDD-A7B3E2095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3" y="5135562"/>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197633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394232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43658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369942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Prevention </a:t>
            </a:r>
          </a:p>
          <a:p>
            <a:r>
              <a:rPr lang="en-US" altLang="en-US" sz="2800" b="1" i="1" dirty="0">
                <a:solidFill>
                  <a:srgbClr val="CC4927"/>
                </a:solidFill>
                <a:latin typeface="Palatino "/>
              </a:rPr>
              <a:t>Impact and Evidence-based Strategies for Preventing and Reducing Stigma</a:t>
            </a:r>
          </a:p>
        </p:txBody>
      </p:sp>
      <p:pic>
        <p:nvPicPr>
          <p:cNvPr id="2" name="Picture 2" descr="Royalty-free community photos free download | Pxfuel">
            <a:extLst>
              <a:ext uri="{FF2B5EF4-FFF2-40B4-BE49-F238E27FC236}">
                <a16:creationId xmlns:a16="http://schemas.microsoft.com/office/drawing/2014/main" id="{B530517B-DF5E-4D2E-83F3-D0CFA1AEAD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8" r="34241" b="-4"/>
          <a:stretch/>
        </p:blipFill>
        <p:spPr bwMode="auto">
          <a:xfrm>
            <a:off x="3208421" y="4647398"/>
            <a:ext cx="1772268"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 name="Picture 6" descr="meeting, community, concerns, share, messages">
            <a:extLst>
              <a:ext uri="{FF2B5EF4-FFF2-40B4-BE49-F238E27FC236}">
                <a16:creationId xmlns:a16="http://schemas.microsoft.com/office/drawing/2014/main" id="{8839D172-D64A-4017-B361-8805FF64B7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97" r="41366" b="-3"/>
          <a:stretch/>
        </p:blipFill>
        <p:spPr bwMode="auto">
          <a:xfrm>
            <a:off x="7087191" y="4647398"/>
            <a:ext cx="199264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4" descr="Policy - Typewriter image">
            <a:extLst>
              <a:ext uri="{FF2B5EF4-FFF2-40B4-BE49-F238E27FC236}">
                <a16:creationId xmlns:a16="http://schemas.microsoft.com/office/drawing/2014/main" id="{25B407CE-001E-4F9D-8C24-C4ED664F18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858" r="19720" b="1"/>
          <a:stretch/>
        </p:blipFill>
        <p:spPr bwMode="auto">
          <a:xfrm>
            <a:off x="5028567" y="4647398"/>
            <a:ext cx="19926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7" name="Picture 2" descr="Workplace, Team, Business Meeting">
            <a:extLst>
              <a:ext uri="{FF2B5EF4-FFF2-40B4-BE49-F238E27FC236}">
                <a16:creationId xmlns:a16="http://schemas.microsoft.com/office/drawing/2014/main" id="{3776FC0B-8F66-4288-AF83-789149B0BB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9344" b="8035"/>
          <a:stretch/>
        </p:blipFill>
        <p:spPr bwMode="auto">
          <a:xfrm>
            <a:off x="276872" y="4647398"/>
            <a:ext cx="2883423"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normAutofit lnSpcReduction="10000"/>
          </a:bodyPr>
          <a:lstStyle/>
          <a:p>
            <a:pPr marL="457200" indent="-457200" eaLnBrk="1" hangingPunct="1">
              <a:buFont typeface="Wingdings" panose="05000000000000000000" pitchFamily="2" charset="2"/>
              <a:buChar char="§"/>
              <a:defRPr/>
            </a:pPr>
            <a:r>
              <a:rPr lang="en-US" altLang="en-US" sz="3200" dirty="0"/>
              <a:t>Describe why addressing stigma within prevention is important </a:t>
            </a:r>
          </a:p>
          <a:p>
            <a:pPr marL="457200" indent="-457200" eaLnBrk="1" hangingPunct="1">
              <a:buFont typeface="Wingdings" panose="05000000000000000000" pitchFamily="2" charset="2"/>
              <a:buChar char="§"/>
              <a:defRPr/>
            </a:pPr>
            <a:r>
              <a:rPr lang="en-US" altLang="en-US" sz="3200" dirty="0"/>
              <a:t>List the potential impact of stigma and the role that prevention practitioners can providers can play</a:t>
            </a:r>
          </a:p>
          <a:p>
            <a:pPr marL="457200" indent="-457200" eaLnBrk="1" hangingPunct="1">
              <a:buFont typeface="Wingdings" panose="05000000000000000000" pitchFamily="2" charset="2"/>
              <a:buChar char="§"/>
              <a:defRPr/>
            </a:pPr>
            <a:r>
              <a:rPr lang="en-US" altLang="en-US" sz="3200" dirty="0"/>
              <a:t>List strategies for engaging prevention specialists and coalition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07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her eye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Workplace, Team, Business Meeting">
            <a:extLst>
              <a:ext uri="{FF2B5EF4-FFF2-40B4-BE49-F238E27FC236}">
                <a16:creationId xmlns:a16="http://schemas.microsoft.com/office/drawing/2014/main" id="{CD161EB6-0609-41AC-891B-36B6EB9BD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Entrepreneur, Startup, Start-Up, Man">
            <a:extLst>
              <a:ext uri="{FF2B5EF4-FFF2-40B4-BE49-F238E27FC236}">
                <a16:creationId xmlns:a16="http://schemas.microsoft.com/office/drawing/2014/main" id="{F9D2630B-3CD8-4D4B-B60D-60A452238D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340"/>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EDAD633-EE6D-4395-822C-2579F8F8B9C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Prevention </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9584994-1D58-487D-A11C-042B983EC905}"/>
              </a:ext>
            </a:extLst>
          </p:cNvPr>
          <p:cNvSpPr>
            <a:spLocks noGrp="1"/>
          </p:cNvSpPr>
          <p:nvPr>
            <p:ph sz="half" idx="2"/>
          </p:nvPr>
        </p:nvSpPr>
        <p:spPr>
          <a:xfrm>
            <a:off x="336042" y="2304065"/>
            <a:ext cx="3995326" cy="3664351"/>
          </a:xfrm>
        </p:spPr>
        <p:txBody>
          <a:bodyPr vert="horz" lIns="91440" tIns="45720" rIns="91440" bIns="45720" rtlCol="0">
            <a:normAutofit/>
          </a:bodyPr>
          <a:lstStyle/>
          <a:p>
            <a:pPr marL="0" indent="0">
              <a:buNone/>
            </a:pPr>
            <a:r>
              <a:rPr lang="en-US" sz="2400" b="0" i="0" dirty="0">
                <a:effectLst/>
              </a:rPr>
              <a:t>Prevention practitioners are in a unique position to reduce the stigma surrounding substance misuse and mental illness.</a:t>
            </a:r>
          </a:p>
          <a:p>
            <a:pPr marL="0" indent="0">
              <a:buNone/>
            </a:pPr>
            <a:r>
              <a:rPr lang="en-US" sz="2400" b="1" i="0" dirty="0">
                <a:effectLst/>
              </a:rPr>
              <a:t>Formally</a:t>
            </a:r>
            <a:r>
              <a:rPr lang="en-US" sz="2400" b="0" i="0" dirty="0">
                <a:effectLst/>
              </a:rPr>
              <a:t> through messaging and </a:t>
            </a:r>
            <a:r>
              <a:rPr lang="en-US" sz="2400" b="1" i="0" dirty="0">
                <a:effectLst/>
              </a:rPr>
              <a:t>informally</a:t>
            </a:r>
            <a:r>
              <a:rPr lang="en-US" sz="2400" b="0" i="0" dirty="0">
                <a:effectLst/>
              </a:rPr>
              <a:t> in conversations with colleagues and stakeholders. </a:t>
            </a:r>
          </a:p>
          <a:p>
            <a:endParaRPr lang="en-US" sz="2400" b="0" i="0" dirty="0">
              <a:solidFill>
                <a:srgbClr val="575B64"/>
              </a:solidFill>
              <a:effectLst/>
            </a:endParaRPr>
          </a:p>
          <a:p>
            <a:pPr marL="0" indent="0">
              <a:buNone/>
            </a:pPr>
            <a:endParaRPr lang="en-US" sz="2400" dirty="0"/>
          </a:p>
        </p:txBody>
      </p:sp>
      <p:pic>
        <p:nvPicPr>
          <p:cNvPr id="5" name="Graphic 4" descr="Classroom">
            <a:extLst>
              <a:ext uri="{FF2B5EF4-FFF2-40B4-BE49-F238E27FC236}">
                <a16:creationId xmlns:a16="http://schemas.microsoft.com/office/drawing/2014/main" id="{081A0D81-9541-4DF5-9735-60179D973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2165321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6">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1934</Words>
  <Application>Microsoft Office PowerPoint</Application>
  <PresentationFormat>On-screen Show (4:3)</PresentationFormat>
  <Paragraphs>164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InterFace</vt:lpstr>
      <vt:lpstr>Palatino </vt:lpstr>
      <vt:lpstr>Roboto</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Prevention  Why it Matters</vt:lpstr>
      <vt:lpstr>Why It Matters</vt:lpstr>
      <vt:lpstr>Prevention  What’s the Impact </vt:lpstr>
      <vt:lpstr>What’s the Impact</vt:lpstr>
      <vt:lpstr>Prevention  What Can Be Done</vt:lpstr>
      <vt:lpstr>What Can Be Done</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4</cp:revision>
  <dcterms:created xsi:type="dcterms:W3CDTF">2020-10-21T15:54:19Z</dcterms:created>
  <dcterms:modified xsi:type="dcterms:W3CDTF">2021-05-14T13:47:41Z</dcterms:modified>
</cp:coreProperties>
</file>